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21" r:id="rId2"/>
    <p:sldId id="260" r:id="rId3"/>
    <p:sldId id="257" r:id="rId4"/>
    <p:sldId id="272" r:id="rId5"/>
    <p:sldId id="306" r:id="rId6"/>
    <p:sldId id="273" r:id="rId7"/>
    <p:sldId id="274" r:id="rId8"/>
    <p:sldId id="293" r:id="rId9"/>
    <p:sldId id="270" r:id="rId10"/>
    <p:sldId id="307" r:id="rId11"/>
    <p:sldId id="308" r:id="rId12"/>
    <p:sldId id="309" r:id="rId13"/>
    <p:sldId id="310" r:id="rId14"/>
    <p:sldId id="294" r:id="rId15"/>
    <p:sldId id="295" r:id="rId16"/>
    <p:sldId id="276" r:id="rId17"/>
    <p:sldId id="311" r:id="rId18"/>
    <p:sldId id="312" r:id="rId19"/>
    <p:sldId id="313" r:id="rId20"/>
    <p:sldId id="314" r:id="rId21"/>
    <p:sldId id="315" r:id="rId22"/>
    <p:sldId id="316" r:id="rId23"/>
    <p:sldId id="318" r:id="rId24"/>
    <p:sldId id="317" r:id="rId25"/>
    <p:sldId id="319" r:id="rId26"/>
    <p:sldId id="320" r:id="rId27"/>
    <p:sldId id="26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E4EEF8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15C2BC-BB12-4356-B418-8CA165DF246F}" type="datetimeFigureOut">
              <a:rPr lang="pt-BR" smtClean="0"/>
              <a:pPr/>
              <a:t>10/02/2019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61855" y="1191491"/>
            <a:ext cx="9130145" cy="4675909"/>
          </a:xfrm>
        </p:spPr>
        <p:txBody>
          <a:bodyPr>
            <a:normAutofit/>
          </a:bodyPr>
          <a:lstStyle/>
          <a:p>
            <a:r>
              <a:rPr lang="pt-BR" dirty="0" smtClean="0"/>
              <a:t>Banco de Dados </a:t>
            </a:r>
            <a:r>
              <a:rPr lang="pt-BR" dirty="0" smtClean="0"/>
              <a:t>I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cap="none" dirty="0" smtClean="0"/>
              <a:t>Fundamentos e Introdução de Banco de Dados</a:t>
            </a:r>
            <a:br>
              <a:rPr lang="pt-BR" b="1" cap="none" dirty="0" smtClean="0"/>
            </a:br>
            <a:r>
              <a:rPr lang="pt-BR" b="1" cap="none" dirty="0" smtClean="0"/>
              <a:t/>
            </a:r>
            <a:br>
              <a:rPr lang="pt-BR" b="1" cap="none" dirty="0" smtClean="0"/>
            </a:b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Leandro C. Almeida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Profissionais envolvidos com BD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Projetista do Banco de Dados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São responsáveis pela identificação dos dados e a elaboração de estruturas apropriadas para armazená-los.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É responsável também por compreender os requisitos necessários aos grupos de usuários do banco de dados antes de sua implementação.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É responsável pela definição de tabelas, índices,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views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constraints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triggers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stored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procedures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tablespaces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ou parâmetros de armazenamento e outros elementos necessários para o armazenamento, a recuperação e a deleção de objetos persistentes (dos dados no BD).</a:t>
            </a: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Profissionais envolvidos com BD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Analista de Sistemas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Determina os requisitos dos usuários e desenvolvem especificações que atendam estes requisitos.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É o profissional responsável por atuar com administração de banco de dados, desenvolver melhorias, identificar e solucionar problemas.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Ele acompanha o desenvolvimento de projetos e programação de banco de dados corporativos. 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Está sob as responsabilidades de um Analista de Banco de Dados manter a segurança dos dados depositados dentro do banco conforme políticas de segurança da empresa, atuar com desenvolvimento de banco de dados, atuar com análises, acompanhar o desenvolvimento de projetos e implementação de banco de dados corporativos.</a:t>
            </a: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Profissionais envolvidos com BD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Programadores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Implementam as especificações na forma de programas elaborando toda a documentação.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Executa a manutenção dos sistemas, fazendo eventuais correções necessárias, visando atender às necessidades dos usuários.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Desenvolve trabalhos de montagem, depuração e testes de programas, executando serviços de manutenção nos programas já desenvolvidos.</a:t>
            </a: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Profissionais envolvidos com BD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Usuário (final)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Um banco de dados existe para a utilização do usuário final, onde normalmente o seu trabalho requer consultas e atualizações.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A maioria dos usuários utiliza programas voltados ao desempenho profissional, utilizando-os em seu dia-a-dia.</a:t>
            </a: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Arquitetura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6495" y="1476196"/>
            <a:ext cx="5843587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Arquitetura de um BD (em níveis)</a:t>
            </a:r>
          </a:p>
        </p:txBody>
      </p:sp>
      <p:sp>
        <p:nvSpPr>
          <p:cNvPr id="3" name="Text Box 53"/>
          <p:cNvSpPr txBox="1">
            <a:spLocks noChangeArrowheads="1"/>
          </p:cNvSpPr>
          <p:nvPr/>
        </p:nvSpPr>
        <p:spPr bwMode="auto">
          <a:xfrm>
            <a:off x="4693928" y="2852017"/>
            <a:ext cx="147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u="sng"/>
              <a:t>Nível Externo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4698691" y="4356967"/>
            <a:ext cx="139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u="sng"/>
              <a:t>Nível Lógico</a:t>
            </a:r>
          </a:p>
        </p:txBody>
      </p:sp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4655828" y="5705388"/>
            <a:ext cx="1409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u="sng" dirty="0"/>
              <a:t>Nível Interno</a:t>
            </a:r>
          </a:p>
        </p:txBody>
      </p:sp>
      <p:grpSp>
        <p:nvGrpSpPr>
          <p:cNvPr id="7" name="Grupo 49"/>
          <p:cNvGrpSpPr>
            <a:grpSpLocks/>
          </p:cNvGrpSpPr>
          <p:nvPr/>
        </p:nvGrpSpPr>
        <p:grpSpPr bwMode="auto">
          <a:xfrm>
            <a:off x="910916" y="2396404"/>
            <a:ext cx="3651250" cy="4343400"/>
            <a:chOff x="1666875" y="1600200"/>
            <a:chExt cx="3651250" cy="4343400"/>
          </a:xfrm>
        </p:grpSpPr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1838325" y="1600200"/>
              <a:ext cx="549275" cy="669925"/>
              <a:chOff x="1746" y="1085"/>
              <a:chExt cx="346" cy="422"/>
            </a:xfrm>
          </p:grpSpPr>
          <p:sp>
            <p:nvSpPr>
              <p:cNvPr id="43" name="Oval 2"/>
              <p:cNvSpPr>
                <a:spLocks noChangeArrowheads="1"/>
              </p:cNvSpPr>
              <p:nvPr/>
            </p:nvSpPr>
            <p:spPr bwMode="auto">
              <a:xfrm>
                <a:off x="1861" y="1085"/>
                <a:ext cx="115" cy="11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Line 3"/>
              <p:cNvSpPr>
                <a:spLocks noChangeShapeType="1"/>
              </p:cNvSpPr>
              <p:nvPr/>
            </p:nvSpPr>
            <p:spPr bwMode="auto">
              <a:xfrm>
                <a:off x="1918" y="1210"/>
                <a:ext cx="1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"/>
              <p:cNvSpPr>
                <a:spLocks noChangeShapeType="1"/>
              </p:cNvSpPr>
              <p:nvPr/>
            </p:nvSpPr>
            <p:spPr bwMode="auto">
              <a:xfrm>
                <a:off x="1918" y="1392"/>
                <a:ext cx="116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5"/>
              <p:cNvSpPr>
                <a:spLocks noChangeShapeType="1"/>
              </p:cNvSpPr>
              <p:nvPr/>
            </p:nvSpPr>
            <p:spPr bwMode="auto">
              <a:xfrm flipH="1">
                <a:off x="1803" y="1392"/>
                <a:ext cx="116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Line 6"/>
              <p:cNvSpPr>
                <a:spLocks noChangeShapeType="1"/>
              </p:cNvSpPr>
              <p:nvPr/>
            </p:nvSpPr>
            <p:spPr bwMode="auto">
              <a:xfrm flipV="1">
                <a:off x="1918" y="1224"/>
                <a:ext cx="174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 flipH="1" flipV="1">
                <a:off x="1746" y="1224"/>
                <a:ext cx="173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4589463" y="1614488"/>
              <a:ext cx="549275" cy="655637"/>
              <a:chOff x="3454" y="1057"/>
              <a:chExt cx="346" cy="413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3569" y="1057"/>
                <a:ext cx="115" cy="11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>
                <a:off x="3626" y="1178"/>
                <a:ext cx="1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>
                <a:off x="3626" y="1354"/>
                <a:ext cx="116" cy="1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 flipH="1">
                <a:off x="3511" y="1354"/>
                <a:ext cx="116" cy="1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 flipV="1">
                <a:off x="3626" y="1199"/>
                <a:ext cx="174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 flipH="1" flipV="1">
                <a:off x="3454" y="1199"/>
                <a:ext cx="173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2746375" y="5554663"/>
              <a:ext cx="1508125" cy="388937"/>
              <a:chOff x="2318" y="3471"/>
              <a:chExt cx="950" cy="245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318" y="3471"/>
                <a:ext cx="231" cy="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2320" y="3656"/>
                <a:ext cx="230" cy="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2318" y="3512"/>
                <a:ext cx="1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2551" y="3520"/>
                <a:ext cx="0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auto">
              <a:xfrm>
                <a:off x="2673" y="3472"/>
                <a:ext cx="231" cy="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2674" y="3657"/>
                <a:ext cx="231" cy="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2673" y="3513"/>
                <a:ext cx="1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2906" y="3521"/>
                <a:ext cx="0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>
                <a:off x="3035" y="3474"/>
                <a:ext cx="231" cy="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Oval 27"/>
              <p:cNvSpPr>
                <a:spLocks noChangeArrowheads="1"/>
              </p:cNvSpPr>
              <p:nvPr/>
            </p:nvSpPr>
            <p:spPr bwMode="auto">
              <a:xfrm>
                <a:off x="3036" y="3658"/>
                <a:ext cx="231" cy="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3035" y="3514"/>
                <a:ext cx="0" cy="1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3267" y="3522"/>
                <a:ext cx="1" cy="1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2455863" y="4343400"/>
              <a:ext cx="2020887" cy="762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2455863" y="3352800"/>
              <a:ext cx="2020887" cy="762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>
              <a:off x="3486150" y="4114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" name="Group 45"/>
            <p:cNvGrpSpPr>
              <a:grpSpLocks/>
            </p:cNvGrpSpPr>
            <p:nvPr/>
          </p:nvGrpSpPr>
          <p:grpSpPr bwMode="auto">
            <a:xfrm>
              <a:off x="2876550" y="5105400"/>
              <a:ext cx="1295400" cy="381000"/>
              <a:chOff x="2400" y="3168"/>
              <a:chExt cx="816" cy="240"/>
            </a:xfrm>
          </p:grpSpPr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Line 40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3216" y="336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>
              <a:off x="2114550" y="28194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 flipH="1">
              <a:off x="4287838" y="28194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1666875" y="2352675"/>
              <a:ext cx="90805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Visão</a:t>
              </a:r>
            </a:p>
          </p:txBody>
        </p:sp>
        <p:sp>
          <p:nvSpPr>
            <p:cNvPr id="18" name="Text Box 58"/>
            <p:cNvSpPr txBox="1">
              <a:spLocks noChangeArrowheads="1"/>
            </p:cNvSpPr>
            <p:nvPr/>
          </p:nvSpPr>
          <p:spPr bwMode="auto">
            <a:xfrm>
              <a:off x="4410075" y="2352675"/>
              <a:ext cx="90805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Visão</a:t>
              </a:r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2724150" y="3505200"/>
              <a:ext cx="15017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Conceitual</a:t>
              </a:r>
            </a:p>
          </p:txBody>
        </p:sp>
        <p:sp>
          <p:nvSpPr>
            <p:cNvPr id="20" name="Text Box 60"/>
            <p:cNvSpPr txBox="1">
              <a:spLocks noChangeArrowheads="1"/>
            </p:cNvSpPr>
            <p:nvPr/>
          </p:nvSpPr>
          <p:spPr bwMode="auto">
            <a:xfrm>
              <a:off x="3014663" y="4495800"/>
              <a:ext cx="928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Físico</a:t>
              </a:r>
            </a:p>
          </p:txBody>
        </p:sp>
      </p:grpSp>
      <p:cxnSp>
        <p:nvCxnSpPr>
          <p:cNvPr id="49" name="Conector de seta reta 48"/>
          <p:cNvCxnSpPr>
            <a:stCxn id="3" idx="0"/>
          </p:cNvCxnSpPr>
          <p:nvPr/>
        </p:nvCxnSpPr>
        <p:spPr>
          <a:xfrm rot="5400000" flipH="1" flipV="1">
            <a:off x="5474978" y="2086842"/>
            <a:ext cx="720725" cy="809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447991" y="4075979"/>
            <a:ext cx="792162" cy="360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6024253" y="5929226"/>
            <a:ext cx="28733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6387737" y="1658982"/>
            <a:ext cx="5329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400" dirty="0" smtClean="0"/>
              <a:t> Descreve parte do BD por meio de estruturas mais simples que no nível conceitual, mas alguma complexidade perdura devido ao tamanho do BD.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pt-BR" sz="2400" dirty="0" smtClean="0"/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400" dirty="0" smtClean="0"/>
              <a:t> Descreve quais dados estão armazenados de fato e as relações entre eles.  Aqui o BD é descrito totalmente em termos de estruturas relativamente simples.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pt-BR" sz="2400" dirty="0" smtClean="0"/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400" dirty="0" smtClean="0"/>
              <a:t> Descreve como os dados realmente estão armazenados, onde complexas estruturas são descritas em detalhes.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Conceitos: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Um Sistema Gerenciador de Banco de Dados (SGBD) é uma coleção de programas que habilitam usuários a criar e manter um banco de dados.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400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O SGBD é um software de propósito geral, que facilita o processo de definição, construção e manipulação de um banco de dados .</a:t>
            </a:r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2342759" y="4581525"/>
            <a:ext cx="6781800" cy="1612900"/>
            <a:chOff x="768" y="2880"/>
            <a:chExt cx="4272" cy="1016"/>
          </a:xfrm>
        </p:grpSpPr>
        <p:grpSp>
          <p:nvGrpSpPr>
            <p:cNvPr id="37" name="Group 5"/>
            <p:cNvGrpSpPr>
              <a:grpSpLocks/>
            </p:cNvGrpSpPr>
            <p:nvPr/>
          </p:nvGrpSpPr>
          <p:grpSpPr bwMode="auto">
            <a:xfrm>
              <a:off x="768" y="2880"/>
              <a:ext cx="1104" cy="816"/>
              <a:chOff x="3984" y="3072"/>
              <a:chExt cx="1104" cy="1056"/>
            </a:xfrm>
          </p:grpSpPr>
          <p:sp>
            <p:nvSpPr>
              <p:cNvPr id="44" name="AutoShape 6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528" cy="768"/>
              </a:xfrm>
              <a:prstGeom prst="can">
                <a:avLst>
                  <a:gd name="adj" fmla="val 3636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AutoShape 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528" cy="768"/>
              </a:xfrm>
              <a:prstGeom prst="can">
                <a:avLst>
                  <a:gd name="adj" fmla="val 3636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" name="AutoShape 8"/>
              <p:cNvSpPr>
                <a:spLocks noChangeArrowheads="1"/>
              </p:cNvSpPr>
              <p:nvPr/>
            </p:nvSpPr>
            <p:spPr bwMode="auto">
              <a:xfrm>
                <a:off x="3984" y="3311"/>
                <a:ext cx="528" cy="768"/>
              </a:xfrm>
              <a:prstGeom prst="can">
                <a:avLst>
                  <a:gd name="adj" fmla="val 3636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b="1">
                    <a:solidFill>
                      <a:schemeClr val="bg1"/>
                    </a:solidFill>
                  </a:rPr>
                  <a:t>BD</a:t>
                </a:r>
              </a:p>
            </p:txBody>
          </p:sp>
          <p:sp>
            <p:nvSpPr>
              <p:cNvPr id="67" name="AutoShape 9"/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528" cy="768"/>
              </a:xfrm>
              <a:prstGeom prst="can">
                <a:avLst>
                  <a:gd name="adj" fmla="val 3636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b="1">
                    <a:solidFill>
                      <a:schemeClr val="bg1"/>
                    </a:solidFill>
                  </a:rPr>
                  <a:t>BD</a:t>
                </a:r>
              </a:p>
            </p:txBody>
          </p:sp>
        </p:grp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2016" y="2985"/>
              <a:ext cx="33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4800"/>
                <a:t>+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2448" y="2928"/>
              <a:ext cx="576" cy="720"/>
            </a:xfrm>
            <a:prstGeom prst="flowChartMulti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2448" y="3072"/>
              <a:ext cx="537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/>
                <a:t>main()</a:t>
              </a:r>
            </a:p>
            <a:p>
              <a:r>
                <a:rPr lang="pt-BR" sz="1400"/>
                <a:t>{ scanf (‘</a:t>
              </a:r>
            </a:p>
            <a:p>
              <a:r>
                <a:rPr lang="pt-BR" sz="1400"/>
                <a:t>   ...</a:t>
              </a:r>
            </a:p>
            <a:p>
              <a:r>
                <a:rPr lang="pt-BR" sz="1400"/>
                <a:t> }</a:t>
              </a:r>
            </a:p>
            <a:p>
              <a:endParaRPr lang="pt-BR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3264" y="2960"/>
              <a:ext cx="33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4800"/>
                <a:t>=</a:t>
              </a: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3840" y="2912"/>
              <a:ext cx="1140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4800"/>
                <a:t>SGBD</a:t>
              </a:r>
            </a:p>
          </p:txBody>
        </p:sp>
        <p:sp>
          <p:nvSpPr>
            <p:cNvPr id="43" name="AutoShape 15"/>
            <p:cNvSpPr>
              <a:spLocks noChangeArrowheads="1"/>
            </p:cNvSpPr>
            <p:nvPr/>
          </p:nvSpPr>
          <p:spPr bwMode="auto">
            <a:xfrm>
              <a:off x="3696" y="2880"/>
              <a:ext cx="1344" cy="576"/>
            </a:xfrm>
            <a:prstGeom prst="bevel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10990385" y="586468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9841F9C-B5A0-40ED-913A-4C50EAF0EDE8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Facilita as atividades de: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b="1" dirty="0" smtClean="0"/>
              <a:t>Definição</a:t>
            </a:r>
            <a:r>
              <a:rPr lang="pt-BR" dirty="0" smtClean="0"/>
              <a:t> </a:t>
            </a:r>
            <a:r>
              <a:rPr lang="pt-BR" sz="2400" dirty="0" smtClean="0"/>
              <a:t>de banco de dados envolve especificar estruturas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400" dirty="0" smtClean="0"/>
              <a:t>e tipos de dados para serem gravados no banco de dados,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400" dirty="0" smtClean="0"/>
              <a:t>com uma descrição detalhada de cada tipo de dado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endParaRPr lang="pt-BR" sz="2400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b="1" dirty="0" smtClean="0"/>
              <a:t>Construção</a:t>
            </a:r>
            <a:r>
              <a:rPr lang="pt-BR" dirty="0" smtClean="0"/>
              <a:t> </a:t>
            </a:r>
            <a:r>
              <a:rPr lang="pt-BR" sz="2400" dirty="0" smtClean="0"/>
              <a:t>de um banco de dados é o processo de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400" dirty="0" smtClean="0"/>
              <a:t>consistir e  gravar inicialmente dados no banco de dados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endParaRPr lang="pt-BR" sz="2400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b="1" dirty="0" smtClean="0"/>
              <a:t>Manipulação</a:t>
            </a:r>
            <a:r>
              <a:rPr lang="pt-BR" dirty="0" smtClean="0"/>
              <a:t> </a:t>
            </a:r>
            <a:r>
              <a:rPr lang="pt-BR" sz="2400" dirty="0" smtClean="0"/>
              <a:t>de um banco de dados inclui funções como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400" dirty="0" smtClean="0"/>
              <a:t>consulta por dados específicos e atualização para refletir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400" dirty="0" smtClean="0"/>
              <a:t>as alterações no mundo real</a:t>
            </a: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9990260" y="4732793"/>
            <a:ext cx="823912" cy="823912"/>
            <a:chOff x="611" y="3269"/>
            <a:chExt cx="519" cy="519"/>
          </a:xfrm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611" y="3269"/>
              <a:ext cx="519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11" y="3673"/>
              <a:ext cx="519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611" y="3327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1130" y="3327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9413997" y="3712030"/>
            <a:ext cx="2009775" cy="222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9899772" y="2264230"/>
            <a:ext cx="960438" cy="457200"/>
            <a:chOff x="1411" y="1392"/>
            <a:chExt cx="605" cy="288"/>
          </a:xfrm>
        </p:grpSpPr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1642" y="139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1872" y="139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1411" y="1392"/>
              <a:ext cx="116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1469" y="1507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06" y="1507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H="1">
              <a:off x="1411" y="1622"/>
              <a:ext cx="58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>
              <a:off x="1649" y="1622"/>
              <a:ext cx="57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 flipH="1">
              <a:off x="1872" y="1622"/>
              <a:ext cx="58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1469" y="1622"/>
              <a:ext cx="58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1706" y="1622"/>
              <a:ext cx="58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1930" y="1622"/>
              <a:ext cx="57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H="1">
              <a:off x="1411" y="1551"/>
              <a:ext cx="58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1469" y="1551"/>
              <a:ext cx="58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>
              <a:off x="1649" y="1551"/>
              <a:ext cx="57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1706" y="1551"/>
              <a:ext cx="58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H="1">
              <a:off x="1872" y="1555"/>
              <a:ext cx="58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1938" y="1554"/>
              <a:ext cx="78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1936" y="1517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0" name="AutoShape 27"/>
          <p:cNvSpPr>
            <a:spLocks noChangeArrowheads="1"/>
          </p:cNvSpPr>
          <p:nvPr/>
        </p:nvSpPr>
        <p:spPr bwMode="auto">
          <a:xfrm>
            <a:off x="10061697" y="2873830"/>
            <a:ext cx="609600" cy="762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10693522" y="562973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/>
              <a:t>SGBD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9442572" y="426130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9823572" y="3804105"/>
            <a:ext cx="1292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PROGRAMAS</a:t>
            </a:r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9594972" y="426130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H="1">
            <a:off x="10737972" y="426130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>
            <a:off x="10433172" y="426130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9109197" y="1883230"/>
            <a:ext cx="2590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9655297" y="5998030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Mundo real</a:t>
            </a: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10007722" y="1883230"/>
            <a:ext cx="77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usuários</a:t>
            </a: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Terminologias Básicas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b="1" dirty="0" smtClean="0"/>
              <a:t> Campo: </a:t>
            </a:r>
            <a:r>
              <a:rPr lang="pt-BR" dirty="0" smtClean="0"/>
              <a:t>unidade básica de informação mínima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dirty="0" smtClean="0"/>
              <a:t>com significado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b="1" dirty="0" smtClean="0"/>
              <a:t> Registro: </a:t>
            </a:r>
            <a:r>
              <a:rPr lang="pt-BR" dirty="0" smtClean="0"/>
              <a:t>conjunto de campos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b="1" dirty="0" smtClean="0"/>
              <a:t> Arquivo: </a:t>
            </a:r>
            <a:r>
              <a:rPr lang="pt-BR" dirty="0" smtClean="0"/>
              <a:t>conjunto de registros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b="1" dirty="0" smtClean="0"/>
              <a:t> Banco de Dados (BD): </a:t>
            </a:r>
            <a:r>
              <a:rPr lang="pt-BR" dirty="0" smtClean="0"/>
              <a:t>conjunto de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dirty="0" smtClean="0"/>
              <a:t>arquivos e as formas de manipulação</a:t>
            </a: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293440" y="2927312"/>
            <a:ext cx="2211388" cy="31448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7445840" y="3079712"/>
            <a:ext cx="2132013" cy="3136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42" name="Group 6"/>
          <p:cNvGrpSpPr>
            <a:grpSpLocks/>
          </p:cNvGrpSpPr>
          <p:nvPr/>
        </p:nvGrpSpPr>
        <p:grpSpPr bwMode="auto">
          <a:xfrm>
            <a:off x="7633165" y="3159087"/>
            <a:ext cx="2114550" cy="3201987"/>
            <a:chOff x="3670" y="1634"/>
            <a:chExt cx="1332" cy="2017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3670" y="1655"/>
              <a:ext cx="1315" cy="19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3744" y="2178"/>
              <a:ext cx="100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4416" y="3197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3696" y="1634"/>
              <a:ext cx="1306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800" b="1">
                  <a:solidFill>
                    <a:schemeClr val="bg1"/>
                  </a:solidFill>
                </a:rPr>
                <a:t>Código:</a:t>
              </a:r>
            </a:p>
            <a:p>
              <a:endParaRPr lang="pt-BR" sz="1800" b="1">
                <a:solidFill>
                  <a:schemeClr val="bg1"/>
                </a:solidFill>
              </a:endParaRPr>
            </a:p>
            <a:p>
              <a:r>
                <a:rPr lang="pt-BR" sz="1800" b="1">
                  <a:solidFill>
                    <a:schemeClr val="bg1"/>
                  </a:solidFill>
                </a:rPr>
                <a:t>Nome:</a:t>
              </a:r>
            </a:p>
            <a:p>
              <a:endParaRPr lang="pt-BR" sz="1800"/>
            </a:p>
            <a:p>
              <a:r>
                <a:rPr lang="pt-BR" sz="1800" b="1">
                  <a:solidFill>
                    <a:schemeClr val="bg1"/>
                  </a:solidFill>
                </a:rPr>
                <a:t>Endereço:</a:t>
              </a:r>
              <a:r>
                <a:rPr lang="pt-BR" sz="1800"/>
                <a:t>       </a:t>
              </a:r>
              <a:r>
                <a:rPr lang="pt-BR" sz="1800" b="1">
                  <a:solidFill>
                    <a:schemeClr val="bg1"/>
                  </a:solidFill>
                </a:rPr>
                <a:t>Nº:</a:t>
              </a:r>
            </a:p>
            <a:p>
              <a:endParaRPr lang="pt-BR" sz="1800"/>
            </a:p>
            <a:p>
              <a:r>
                <a:rPr lang="pt-BR" sz="1800" b="1">
                  <a:solidFill>
                    <a:schemeClr val="bg1"/>
                  </a:solidFill>
                </a:rPr>
                <a:t>Telefone:</a:t>
              </a:r>
            </a:p>
            <a:p>
              <a:endParaRPr lang="pt-BR" sz="1800"/>
            </a:p>
            <a:p>
              <a:r>
                <a:rPr lang="pt-BR" sz="1800" b="1">
                  <a:solidFill>
                    <a:schemeClr val="bg1"/>
                  </a:solidFill>
                </a:rPr>
                <a:t>Cidade:</a:t>
              </a:r>
              <a:r>
                <a:rPr lang="pt-BR" sz="1800"/>
                <a:t> 	   </a:t>
              </a:r>
              <a:r>
                <a:rPr lang="pt-BR" sz="1800" b="1">
                  <a:solidFill>
                    <a:schemeClr val="bg1"/>
                  </a:solidFill>
                </a:rPr>
                <a:t>UF:</a:t>
              </a:r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3744" y="2514"/>
              <a:ext cx="81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761" y="3197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3761" y="2850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" name="Rectangle 14"/>
            <p:cNvSpPr>
              <a:spLocks noChangeArrowheads="1"/>
            </p:cNvSpPr>
            <p:nvPr/>
          </p:nvSpPr>
          <p:spPr bwMode="auto">
            <a:xfrm>
              <a:off x="4608" y="2514"/>
              <a:ext cx="24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3761" y="1836"/>
              <a:ext cx="45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8680915" y="26225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8179265" y="2317712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/>
              <a:t>registro</a:t>
            </a:r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>
            <a:off x="8147515" y="592768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7887165" y="6494424"/>
            <a:ext cx="998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/>
              <a:t>Campos </a:t>
            </a:r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H="1">
            <a:off x="8528515" y="5894349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70" name="Group 20"/>
          <p:cNvGrpSpPr>
            <a:grpSpLocks/>
          </p:cNvGrpSpPr>
          <p:nvPr/>
        </p:nvGrpSpPr>
        <p:grpSpPr bwMode="auto">
          <a:xfrm>
            <a:off x="7064840" y="2760624"/>
            <a:ext cx="639763" cy="3743325"/>
            <a:chOff x="3792" y="1296"/>
            <a:chExt cx="144" cy="2112"/>
          </a:xfrm>
        </p:grpSpPr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3792" y="12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>
              <a:off x="3792" y="129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4" name="Line 24"/>
          <p:cNvSpPr>
            <a:spLocks noChangeShapeType="1"/>
          </p:cNvSpPr>
          <p:nvPr/>
        </p:nvSpPr>
        <p:spPr bwMode="auto">
          <a:xfrm flipH="1">
            <a:off x="5769440" y="4513224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Principais atribuições do SGBD: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BD </a:t>
            </a:r>
            <a:r>
              <a:rPr lang="pt-BR" sz="2400" u="sng" dirty="0" smtClean="0"/>
              <a:t>não contém somente os dados </a:t>
            </a:r>
            <a:r>
              <a:rPr lang="pt-BR" sz="2400" dirty="0" smtClean="0"/>
              <a:t>de conteúdo armazenados, ele também armazena definições e descrições sobre a estrutura que forma o BD (metadados)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O </a:t>
            </a:r>
            <a:r>
              <a:rPr lang="pt-BR" sz="2400" u="sng" dirty="0" smtClean="0"/>
              <a:t>catálogo do sistema (metadados) </a:t>
            </a:r>
            <a:r>
              <a:rPr lang="pt-BR" sz="2400" dirty="0" smtClean="0"/>
              <a:t>contém definições da estrutura de cada arquivo, o tipo e formato de armazenamento de cada item de dados, e várias restrições dos dados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Este </a:t>
            </a:r>
            <a:r>
              <a:rPr lang="pt-BR" sz="2400" u="sng" dirty="0" smtClean="0"/>
              <a:t>catálogo é usado pelo SGBD </a:t>
            </a:r>
            <a:r>
              <a:rPr lang="pt-BR" sz="2400" dirty="0" smtClean="0"/>
              <a:t>e ocasionalmente por algum usuário do BD (não é específico, mas geral, atendendo as diversas necessidades de arquivos diferentes)</a:t>
            </a: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93357" y="765621"/>
            <a:ext cx="10552698" cy="53216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Sumário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Histórico;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Conceitos;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arquivos X Banco de Dados;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Pessoas envolvidas com Banco de Dados (BD);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Gerenciador de Banco de Dados (SGBD);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de Banco de Dados;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Principais atribuições do SGBD;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de um SGBD;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 e Desvantagens de um SGBD.</a:t>
            </a:r>
          </a:p>
        </p:txBody>
      </p:sp>
    </p:spTree>
    <p:extLst>
      <p:ext uri="{BB962C8B-B14F-4D97-AF65-F5344CB8AC3E}">
        <p14:creationId xmlns:p14="http://schemas.microsoft.com/office/powerpoint/2010/main" xmlns="" val="19559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de um “bom” SGBD: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Controle sobre a redundância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Espaço para armazenamento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Duplicação de esforços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Inconsistência na base de dados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Compartilhamento de Dados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Se diversos usuários tem aplicações integradas no BD, precisa-se de um software de controle de concorrência para a atualização do banco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Facilidade na definição da visão do usuário, especificando uma porção do BD que tem interesse particular de um grupo de usuários</a:t>
            </a:r>
            <a:endParaRPr lang="pt-BR" sz="2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de um “bom” SGBD(cont.):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b="1" dirty="0" smtClean="0"/>
              <a:t>Restrição de acesso não autorizado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è"/>
              <a:tabLst>
                <a:tab pos="571500" algn="l"/>
              </a:tabLst>
            </a:pPr>
            <a:r>
              <a:rPr lang="pt-BR" sz="2400" dirty="0" smtClean="0"/>
              <a:t>Possui um sistema de segurança garantindo o acesso específico a cada usuário (personalizado para grupos ou individual)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000" dirty="0" smtClean="0"/>
              <a:t>Segurança no acesso ao BD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000" dirty="0" smtClean="0"/>
              <a:t>Permissão de operação no BD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000" dirty="0" smtClean="0"/>
              <a:t>Proteção de contas pessoais (ou grupo) por senhas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000" dirty="0" smtClean="0"/>
              <a:t>Constante preocupação do DBA e identificação dos perfis elaborados pelo Analista e o Projetista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endParaRPr lang="pt-BR" sz="2400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400" dirty="0" smtClean="0">
                <a:solidFill>
                  <a:schemeClr val="accent5"/>
                </a:solidFill>
                <a:latin typeface="Arial" charset="0"/>
                <a:cs typeface="Arial" charset="0"/>
                <a:sym typeface="Wingdings" pitchFamily="2" charset="2"/>
              </a:rPr>
              <a:t></a:t>
            </a:r>
            <a:r>
              <a:rPr lang="pt-BR" sz="2400" dirty="0" smtClean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pt-BR" sz="2400" dirty="0" smtClean="0"/>
              <a:t>Segurança no uso do próprio SGBD como nas criações de novas contas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400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4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de um “bom” SGBD (cont.):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b="1" dirty="0" smtClean="0"/>
              <a:t>Fornecimento de múltiplas interfaces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è"/>
              <a:tabLst>
                <a:tab pos="571500" algn="l"/>
              </a:tabLst>
            </a:pPr>
            <a:r>
              <a:rPr lang="pt-BR" sz="2400" dirty="0" smtClean="0"/>
              <a:t>Diversos níveis de conhecimento entre os usuários, onde o BD deve oferecer vários tipos de acesso aos dados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200" dirty="0" smtClean="0"/>
              <a:t>Linguagem para consulta de usuários casuais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200" dirty="0" smtClean="0"/>
              <a:t>Linguagem de programação para o programador de aplicações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200" dirty="0" smtClean="0"/>
              <a:t>Formulários e menus para acesso de outros usuários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4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de um “bom” SGBD (cont.):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b="1" dirty="0" smtClean="0"/>
              <a:t>Forçar restrições de integridade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1600" dirty="0" smtClean="0">
                <a:solidFill>
                  <a:schemeClr val="accent5"/>
                </a:solidFill>
                <a:latin typeface="Arial" charset="0"/>
                <a:cs typeface="Arial" charset="0"/>
                <a:sym typeface="Wingdings" pitchFamily="2" charset="2"/>
              </a:rPr>
              <a:t> </a:t>
            </a:r>
            <a:r>
              <a:rPr lang="pt-BR" sz="2000" dirty="0" smtClean="0"/>
              <a:t>São regras associadas aos dados:</a:t>
            </a:r>
          </a:p>
          <a:p>
            <a:pPr lvl="2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1600" dirty="0" smtClean="0"/>
              <a:t>Identificação do tipo de dado (mais simples restrição)</a:t>
            </a:r>
          </a:p>
          <a:p>
            <a:pPr lvl="2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1600" dirty="0" smtClean="0"/>
              <a:t>Unicidade de um dado</a:t>
            </a:r>
          </a:p>
          <a:p>
            <a:pPr lvl="2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1600" dirty="0" smtClean="0"/>
              <a:t>Impossibilidade do dado não ser informado (ser nulo)</a:t>
            </a:r>
          </a:p>
          <a:p>
            <a:pPr lvl="2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1600" dirty="0" smtClean="0"/>
              <a:t>Relacionamento entre os dados armazenados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è"/>
              <a:tabLst>
                <a:tab pos="571500" algn="l"/>
              </a:tabLst>
            </a:pPr>
            <a:r>
              <a:rPr lang="pt-BR" sz="2000" dirty="0" smtClean="0"/>
              <a:t>Dificultar o erro, mas ele ainda pode acontecer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è"/>
              <a:tabLst>
                <a:tab pos="571500" algn="l"/>
              </a:tabLst>
            </a:pPr>
            <a:r>
              <a:rPr lang="pt-BR" sz="2000" dirty="0" smtClean="0"/>
              <a:t>Alguns SGBD facilitam a definição de novos tipos de dados em adição aos tipos básicos (ou escalares)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b="1" dirty="0" smtClean="0"/>
              <a:t> Sistema de Backup e </a:t>
            </a:r>
            <a:r>
              <a:rPr lang="pt-BR" sz="2400" b="1" dirty="0" err="1" smtClean="0"/>
              <a:t>Recovery</a:t>
            </a:r>
            <a:endParaRPr lang="pt-BR" sz="2400" b="1" dirty="0" smtClean="0"/>
          </a:p>
          <a:p>
            <a:pPr lvl="1"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000" dirty="0" smtClean="0"/>
              <a:t>Facilidade e controle do BD no caso de falha do hardware ou do software chegando a fazer uma recuperação da situação anteriormente encontrada</a:t>
            </a:r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 adicionais na abordagem de BD: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</a:t>
            </a:r>
            <a:r>
              <a:rPr lang="pt-BR" sz="2400" b="1" dirty="0" smtClean="0"/>
              <a:t>Desenvolvimento de padrões </a:t>
            </a:r>
            <a:r>
              <a:rPr lang="pt-BR" sz="2400" dirty="0" smtClean="0"/>
              <a:t>– permite ao DBA definir e forçar padrões (nomes,formatos,terminologias,</a:t>
            </a:r>
            <a:r>
              <a:rPr lang="pt-BR" sz="2400" dirty="0" err="1" smtClean="0"/>
              <a:t>etc</a:t>
            </a:r>
            <a:r>
              <a:rPr lang="pt-BR" sz="2400" dirty="0" smtClean="0"/>
              <a:t>) facilitando a comunicação e cooperação entre os setores, projetos e usuários dentro da organização;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</a:t>
            </a:r>
            <a:r>
              <a:rPr lang="pt-BR" sz="2400" b="1" dirty="0" smtClean="0"/>
              <a:t>Flexibilidade</a:t>
            </a:r>
            <a:r>
              <a:rPr lang="pt-BR" sz="2400" dirty="0" smtClean="0"/>
              <a:t> – algumas alterações na estrutura do BD não afetam “muito” os programas de aplicações existentes;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</a:t>
            </a:r>
            <a:r>
              <a:rPr lang="pt-BR" sz="2400" b="1" dirty="0" smtClean="0"/>
              <a:t>Tempo de desenvolvimento reduzido </a:t>
            </a:r>
            <a:r>
              <a:rPr lang="pt-BR" sz="2400" dirty="0" smtClean="0"/>
              <a:t>– projetar e implementar uma nova aplicação é mais rápido em um BD existente do que se ele não existisse ou fosse feito sobre a abordagem tradicional de arquivos;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Disponibilidade de informação atualizada – torna o BD disponível para todos os usuários (que tenham permissão de acesso) devido ao controle de concorrência e recuperação do SGBD.</a:t>
            </a:r>
            <a:endParaRPr lang="pt-BR" sz="600" dirty="0" smtClean="0"/>
          </a:p>
          <a:p>
            <a:pPr algn="just">
              <a:spcBef>
                <a:spcPct val="20000"/>
              </a:spcBef>
              <a:buNone/>
              <a:tabLst>
                <a:tab pos="571500" algn="l"/>
              </a:tabLst>
            </a:pPr>
            <a:endParaRPr lang="pt-BR" sz="600" dirty="0" smtClean="0"/>
          </a:p>
          <a:p>
            <a:pPr algn="just">
              <a:spcBef>
                <a:spcPct val="20000"/>
              </a:spcBef>
              <a:buNone/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Quando não usar um SGBD: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Apresentar um custo desnecessário a abordagem tradicional de arquivos;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Alto investimento inicial com software e hardware;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Aplicações de tempo real com um overhead de segurança, controle de concorrência, recuperação e funções de integridade;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BD simples com aplicações bem definidas, não se esperando muitas alterações;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 Os múltiplos acessos não são necessários.</a:t>
            </a:r>
            <a:endParaRPr lang="pt-BR" sz="600" dirty="0" smtClean="0"/>
          </a:p>
          <a:p>
            <a:pPr algn="just">
              <a:spcBef>
                <a:spcPct val="20000"/>
              </a:spcBef>
              <a:buNone/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Gerenciador de Banco de 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Ranking dos 10 melhores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SGBD’s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 mercado:</a:t>
            </a:r>
          </a:p>
          <a:p>
            <a:pPr algn="just">
              <a:spcBef>
                <a:spcPct val="20000"/>
              </a:spcBef>
              <a:buNone/>
              <a:tabLst>
                <a:tab pos="571500" algn="l"/>
              </a:tabLst>
            </a:pPr>
            <a:endParaRPr lang="pt-BR" sz="6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630832" y="6153248"/>
            <a:ext cx="9613655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5250" indent="-95250"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pt-BR" sz="1200" dirty="0">
                <a:cs typeface="Times New Roman" pitchFamily="18" charset="0"/>
              </a:rPr>
              <a:t> </a:t>
            </a:r>
            <a:r>
              <a:rPr lang="pt-BR" sz="1200" b="1" dirty="0">
                <a:cs typeface="Times New Roman" pitchFamily="18" charset="0"/>
              </a:rPr>
              <a:t>Fonte</a:t>
            </a:r>
            <a:r>
              <a:rPr lang="pt-BR" sz="1200" dirty="0">
                <a:cs typeface="Times New Roman" pitchFamily="18" charset="0"/>
              </a:rPr>
              <a:t>: https://db-engines.com/en/ranking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033" y="2116509"/>
            <a:ext cx="10445024" cy="407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41483" y="746371"/>
            <a:ext cx="10629700" cy="42395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Referências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BR" sz="3600" b="1" baseline="30000" dirty="0"/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ELMASRI,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Ramez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 NAVATHE,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Shamkant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B..  Sistemas de banco de dados: fundamentos e aplicações. 4ª Ed., Rio de Janeiro: LTC, 2005.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KORTH, H. F.; SILBERSCHARTZ, A.; SUDARSHAN, S. Sistemas de Banco de Dados. 3ª Edição : São Paulo, 1999.</a:t>
            </a:r>
            <a:endParaRPr lang="pt-BR" baseline="30000" dirty="0"/>
          </a:p>
          <a:p>
            <a:pPr lvl="1"/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xmlns="" val="30563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Histórico Evolutivo de Banco de Dados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Evolução histórica:</a:t>
            </a: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485775" algn="l"/>
              </a:tabLst>
            </a:pPr>
            <a:r>
              <a:rPr lang="pt-BR" sz="2400" b="1" u="sng" dirty="0" smtClean="0"/>
              <a:t>Até 1960:</a:t>
            </a:r>
            <a:r>
              <a:rPr lang="pt-BR" sz="2400" u="sng" dirty="0" smtClean="0"/>
              <a:t> </a:t>
            </a:r>
            <a:r>
              <a:rPr lang="pt-BR" sz="2400" dirty="0" smtClean="0"/>
              <a:t>Sistema de Arquivos (Pascal, C, etc.)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485775" algn="l"/>
              </a:tabLst>
            </a:pPr>
            <a:r>
              <a:rPr lang="pt-BR" sz="2400" b="1" u="sng" dirty="0" smtClean="0"/>
              <a:t>Final de 1960: </a:t>
            </a:r>
            <a:r>
              <a:rPr lang="pt-BR" sz="2400" dirty="0" smtClean="0"/>
              <a:t>Modelo Hierárquico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485775" algn="l"/>
              </a:tabLst>
            </a:pPr>
            <a:r>
              <a:rPr lang="pt-BR" sz="2400" b="1" dirty="0" smtClean="0"/>
              <a:t>	Exemplo: </a:t>
            </a:r>
            <a:r>
              <a:rPr lang="pt-BR" sz="2400" dirty="0" smtClean="0"/>
              <a:t>IMS (IBM)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485775" algn="l"/>
              </a:tabLst>
            </a:pPr>
            <a:r>
              <a:rPr lang="pt-BR" sz="2400" b="1" u="sng" dirty="0" smtClean="0"/>
              <a:t>1970 e início de 1980: </a:t>
            </a:r>
            <a:r>
              <a:rPr lang="pt-BR" sz="2400" dirty="0" smtClean="0"/>
              <a:t>Modelo de Redes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485775" algn="l"/>
              </a:tabLst>
            </a:pPr>
            <a:r>
              <a:rPr lang="pt-BR" sz="2400" dirty="0" smtClean="0"/>
              <a:t>	Exemplo: IDMS, DMS-II (Unisys)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485775" algn="l"/>
              </a:tabLst>
            </a:pPr>
            <a:r>
              <a:rPr lang="pt-BR" sz="2400" b="1" u="sng" dirty="0" smtClean="0"/>
              <a:t>Meados de 1980: </a:t>
            </a:r>
            <a:r>
              <a:rPr lang="pt-BR" sz="2400" dirty="0" smtClean="0"/>
              <a:t>Modelo Relacional (</a:t>
            </a:r>
            <a:r>
              <a:rPr lang="pt-BR" sz="2400" dirty="0" err="1" smtClean="0"/>
              <a:t>Codd</a:t>
            </a:r>
            <a:r>
              <a:rPr lang="pt-BR" sz="2400" dirty="0" smtClean="0"/>
              <a:t>)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485775" algn="l"/>
              </a:tabLst>
            </a:pPr>
            <a:r>
              <a:rPr lang="pt-BR" sz="2400" dirty="0" smtClean="0"/>
              <a:t> 	Exemplo: DB-2, SQL-DS (IBM), Oracle, </a:t>
            </a:r>
            <a:r>
              <a:rPr lang="pt-BR" sz="2400" dirty="0" err="1" smtClean="0"/>
              <a:t>Ingres</a:t>
            </a:r>
            <a:r>
              <a:rPr lang="pt-BR" sz="2400" dirty="0" smtClean="0"/>
              <a:t>, ...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485775" algn="l"/>
              </a:tabLst>
            </a:pPr>
            <a:r>
              <a:rPr lang="pt-BR" sz="2400" b="1" u="sng" dirty="0" smtClean="0"/>
              <a:t>Final de 1980: </a:t>
            </a:r>
            <a:r>
              <a:rPr lang="pt-BR" sz="2400" dirty="0" smtClean="0"/>
              <a:t>Modelo Orientado a Objetos e </a:t>
            </a:r>
            <a:r>
              <a:rPr lang="pt-BR" sz="2400" dirty="0" err="1" smtClean="0"/>
              <a:t>Objeto-Relacional</a:t>
            </a:r>
            <a:endParaRPr lang="pt-BR" sz="2400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485775" algn="l"/>
              </a:tabLst>
            </a:pPr>
            <a:r>
              <a:rPr lang="pt-BR" sz="2400" dirty="0" smtClean="0"/>
              <a:t>	Exemplo: </a:t>
            </a:r>
            <a:r>
              <a:rPr lang="pt-BR" sz="2400" dirty="0" err="1" smtClean="0"/>
              <a:t>Orion</a:t>
            </a:r>
            <a:r>
              <a:rPr lang="pt-BR" sz="2400" dirty="0" smtClean="0"/>
              <a:t>, </a:t>
            </a:r>
            <a:r>
              <a:rPr lang="pt-BR" sz="2400" dirty="0" err="1" smtClean="0"/>
              <a:t>Informix</a:t>
            </a:r>
            <a:r>
              <a:rPr lang="pt-BR" sz="2400" dirty="0" smtClean="0"/>
              <a:t>, </a:t>
            </a:r>
            <a:r>
              <a:rPr lang="pt-BR" sz="2400" dirty="0" err="1" smtClean="0"/>
              <a:t>Jasmine</a:t>
            </a:r>
            <a:r>
              <a:rPr lang="pt-BR" sz="2400" dirty="0" smtClean="0"/>
              <a:t>, Oracle, ...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9435888" y="6348011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4776BB-C8CC-427A-A4F3-5F68FC1F0CF8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Introdução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grande objetivo de um sistema de BD é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oferecer uma visão “abstrata” dos dados aos usuários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detalhes referentes a forma como estes dados estão armazenados e mantidos não interessa aos usuários, mas a disponibilidade eficiente destes dados é que são fundamentais</a:t>
            </a: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839700" y="4652561"/>
            <a:ext cx="2362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754100" y="5262161"/>
            <a:ext cx="1371600" cy="1295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WordArt 10"/>
          <p:cNvSpPr>
            <a:spLocks noChangeArrowheads="1" noChangeShapeType="1" noTextEdit="1"/>
          </p:cNvSpPr>
          <p:nvPr/>
        </p:nvSpPr>
        <p:spPr bwMode="auto">
          <a:xfrm>
            <a:off x="4659100" y="3661961"/>
            <a:ext cx="255270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Abstração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73300" y="5262161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820900" y="5109761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3744700" y="4881161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20650" y="4652561"/>
            <a:ext cx="1009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Mundo real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5268700" y="4957361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497300" y="4881161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6411700" y="5033561"/>
            <a:ext cx="838200" cy="1524000"/>
            <a:chOff x="3792" y="2784"/>
            <a:chExt cx="528" cy="960"/>
          </a:xfrm>
        </p:grpSpPr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3792" y="2976"/>
              <a:ext cx="528" cy="768"/>
              <a:chOff x="3792" y="2976"/>
              <a:chExt cx="528" cy="768"/>
            </a:xfrm>
          </p:grpSpPr>
          <p:sp>
            <p:nvSpPr>
              <p:cNvPr id="17" name="Rectangle 19"/>
              <p:cNvSpPr>
                <a:spLocks noChangeArrowheads="1"/>
              </p:cNvSpPr>
              <p:nvPr/>
            </p:nvSpPr>
            <p:spPr bwMode="auto">
              <a:xfrm>
                <a:off x="3792" y="2976"/>
                <a:ext cx="528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3840" y="345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3840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4080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3840" y="36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3840" y="33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3840" y="31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3792" y="2784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modelo</a:t>
              </a:r>
            </a:p>
          </p:txBody>
        </p:sp>
      </p:grpSp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7478500" y="5566961"/>
            <a:ext cx="838200" cy="762000"/>
          </a:xfrm>
          <a:prstGeom prst="rightArrow">
            <a:avLst>
              <a:gd name="adj1" fmla="val 50000"/>
              <a:gd name="adj2" fmla="val 2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8621500" y="5033561"/>
            <a:ext cx="1219200" cy="1066800"/>
            <a:chOff x="4704" y="2784"/>
            <a:chExt cx="768" cy="672"/>
          </a:xfrm>
        </p:grpSpPr>
        <p:sp>
          <p:nvSpPr>
            <p:cNvPr id="29" name="AutoShape 32"/>
            <p:cNvSpPr>
              <a:spLocks noChangeArrowheads="1"/>
            </p:cNvSpPr>
            <p:nvPr/>
          </p:nvSpPr>
          <p:spPr bwMode="auto">
            <a:xfrm>
              <a:off x="4704" y="2784"/>
              <a:ext cx="576" cy="432"/>
            </a:xfrm>
            <a:prstGeom prst="bevel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704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704" y="31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5232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5232" y="31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4944" y="34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4944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4992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4896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4992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4848" y="326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8316700" y="6176561"/>
            <a:ext cx="16716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Representação em</a:t>
            </a:r>
          </a:p>
          <a:p>
            <a:r>
              <a:rPr lang="pt-BR" sz="1600"/>
              <a:t>computadores</a:t>
            </a: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Introdução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5"/>
              </a:buClr>
              <a:buFontTx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Muitos autores definem BD de forma diferente, porém em todas elas tem-se uma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idéia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coleção ou conjunto de dados armazenados que servem ou são usados por algumas situações  específicas.</a:t>
            </a:r>
          </a:p>
          <a:p>
            <a:pPr marL="342900" indent="-342900" algn="just">
              <a:spcBef>
                <a:spcPct val="20000"/>
              </a:spcBef>
              <a:buClr>
                <a:schemeClr val="accent5"/>
              </a:buClr>
              <a:buFontTx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Conceitos: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São um conjunto de arquivos relacionados entre si com registros sobre pessoas, lugares ou coisas. 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São coleções organizadas de dados que se relacionam de forma a criar algum sentido (Informação) e dar mais eficiência durante uma pesquisa ou estudo.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São uma coleção de dados que se relacionam de modo que criem algum sentido, isto é, é uma estrutura bem organizada de dados que permite a extração de informações.</a:t>
            </a: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Introdução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/>
              <a:t> </a:t>
            </a:r>
            <a:r>
              <a:rPr lang="pt-BR" dirty="0" smtClean="0"/>
              <a:t>Banco de dados (BD) desempenha um papel crítico em muitas áreas onde computadores são utilizados 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endParaRPr lang="pt-BR" b="1" u="sng" dirty="0" smtClean="0"/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dirty="0" smtClean="0"/>
              <a:t> BD está presente em muitas áreas diferentes (negócios, engenharia, educação, medicina, etc.)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endParaRPr lang="pt-BR" b="1" u="sng" dirty="0" smtClean="0"/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dirty="0" smtClean="0"/>
              <a:t> Um arranjo aleatório de dados não pode ser considerado um banco de dados </a:t>
            </a:r>
            <a:endParaRPr lang="pt-BR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 rot="5400000">
            <a:off x="7237960" y="4037424"/>
            <a:ext cx="3200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A8E223B6-26F4-4C07-8003-E9A45F594110}" type="slidenum">
              <a:rPr lang="pt-BR" sz="1200" b="0" smtClean="0">
                <a:solidFill>
                  <a:schemeClr val="tx2"/>
                </a:solidFill>
              </a:rPr>
              <a:pPr algn="l"/>
              <a:t>7</a:t>
            </a:fld>
            <a:endParaRPr lang="pt-BR" sz="1200" b="0" smtClean="0">
              <a:solidFill>
                <a:schemeClr val="tx2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Sistema de Arquivos X Banco de Dados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932410" y="3729449"/>
            <a:ext cx="769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" name="Grupo 42"/>
          <p:cNvGrpSpPr>
            <a:grpSpLocks/>
          </p:cNvGrpSpPr>
          <p:nvPr/>
        </p:nvGrpSpPr>
        <p:grpSpPr bwMode="auto">
          <a:xfrm>
            <a:off x="211684" y="1352962"/>
            <a:ext cx="6894513" cy="2160587"/>
            <a:chOff x="-36512" y="1052736"/>
            <a:chExt cx="6894512" cy="2160240"/>
          </a:xfrm>
        </p:grpSpPr>
        <p:grpSp>
          <p:nvGrpSpPr>
            <p:cNvPr id="21" name="Group 3"/>
            <p:cNvGrpSpPr>
              <a:grpSpLocks/>
            </p:cNvGrpSpPr>
            <p:nvPr/>
          </p:nvGrpSpPr>
          <p:grpSpPr bwMode="auto">
            <a:xfrm>
              <a:off x="2009775" y="1143000"/>
              <a:ext cx="2241550" cy="1860550"/>
              <a:chOff x="480" y="2688"/>
              <a:chExt cx="1412" cy="1172"/>
            </a:xfrm>
          </p:grpSpPr>
          <p:sp>
            <p:nvSpPr>
              <p:cNvPr id="26" name="Text Box 4"/>
              <p:cNvSpPr txBox="1">
                <a:spLocks noChangeArrowheads="1"/>
              </p:cNvSpPr>
              <p:nvPr/>
            </p:nvSpPr>
            <p:spPr bwMode="auto">
              <a:xfrm>
                <a:off x="642" y="2688"/>
                <a:ext cx="7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u="sng"/>
                  <a:t>Manual</a:t>
                </a:r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296" y="3360"/>
                <a:ext cx="5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800"/>
                  <a:t>Arquivo</a:t>
                </a:r>
              </a:p>
            </p:txBody>
          </p:sp>
          <p:grpSp>
            <p:nvGrpSpPr>
              <p:cNvPr id="28" name="Group 6"/>
              <p:cNvGrpSpPr>
                <a:grpSpLocks/>
              </p:cNvGrpSpPr>
              <p:nvPr/>
            </p:nvGrpSpPr>
            <p:grpSpPr bwMode="auto">
              <a:xfrm>
                <a:off x="480" y="2880"/>
                <a:ext cx="965" cy="980"/>
                <a:chOff x="480" y="2880"/>
                <a:chExt cx="965" cy="980"/>
              </a:xfrm>
            </p:grpSpPr>
            <p:grpSp>
              <p:nvGrpSpPr>
                <p:cNvPr id="29" name="Group 7"/>
                <p:cNvGrpSpPr>
                  <a:grpSpLocks/>
                </p:cNvGrpSpPr>
                <p:nvPr/>
              </p:nvGrpSpPr>
              <p:grpSpPr bwMode="auto">
                <a:xfrm>
                  <a:off x="480" y="2976"/>
                  <a:ext cx="528" cy="845"/>
                  <a:chOff x="2736" y="2275"/>
                  <a:chExt cx="528" cy="845"/>
                </a:xfrm>
              </p:grpSpPr>
              <p:sp>
                <p:nvSpPr>
                  <p:cNvPr id="3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448"/>
                    <a:ext cx="384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96"/>
                    <a:ext cx="384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544"/>
                    <a:ext cx="384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592"/>
                    <a:ext cx="384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2275"/>
                    <a:ext cx="397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200">
                        <a:latin typeface="Arial" charset="0"/>
                      </a:rPr>
                      <a:t>papéis</a:t>
                    </a:r>
                  </a:p>
                </p:txBody>
              </p:sp>
            </p:grpSp>
            <p:sp>
              <p:nvSpPr>
                <p:cNvPr id="3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60" y="2880"/>
                  <a:ext cx="485" cy="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pt-BR" sz="9600"/>
                    <a:t>}</a:t>
                  </a:r>
                </a:p>
              </p:txBody>
            </p:sp>
          </p:grpSp>
        </p:grp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4448175" y="1965325"/>
              <a:ext cx="240982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pt-BR" sz="2000"/>
                <a:t>Manipulação lenta</a:t>
              </a:r>
            </a:p>
            <a:p>
              <a:pPr>
                <a:buFontTx/>
                <a:buChar char="•"/>
              </a:pPr>
              <a:r>
                <a:rPr lang="pt-BR" sz="2000"/>
                <a:t>Espaço físico</a:t>
              </a:r>
            </a:p>
            <a:p>
              <a:pPr>
                <a:buFontTx/>
                <a:buChar char="•"/>
              </a:pPr>
              <a:r>
                <a:rPr lang="pt-BR" sz="2000"/>
                <a:t>Ineficiência</a:t>
              </a: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448175" y="2100263"/>
              <a:ext cx="0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Chave esquerda 23"/>
            <p:cNvSpPr/>
            <p:nvPr/>
          </p:nvSpPr>
          <p:spPr>
            <a:xfrm>
              <a:off x="827089" y="1052736"/>
              <a:ext cx="504825" cy="216024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-36512" y="1340768"/>
              <a:ext cx="923330" cy="1584176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algn="ctr">
                <a:defRPr/>
              </a:pPr>
              <a:r>
                <a:rPr lang="pt-BR" b="1" dirty="0"/>
                <a:t>Sistema de Arquivos</a:t>
              </a:r>
            </a:p>
          </p:txBody>
        </p:sp>
      </p:grpSp>
      <p:grpSp>
        <p:nvGrpSpPr>
          <p:cNvPr id="36" name="Grupo 43"/>
          <p:cNvGrpSpPr>
            <a:grpSpLocks/>
          </p:cNvGrpSpPr>
          <p:nvPr/>
        </p:nvGrpSpPr>
        <p:grpSpPr bwMode="auto">
          <a:xfrm>
            <a:off x="211684" y="3873912"/>
            <a:ext cx="9072563" cy="2951162"/>
            <a:chOff x="-36512" y="3573016"/>
            <a:chExt cx="9073008" cy="2952328"/>
          </a:xfrm>
        </p:grpSpPr>
        <p:grpSp>
          <p:nvGrpSpPr>
            <p:cNvPr id="37" name="Group 16"/>
            <p:cNvGrpSpPr>
              <a:grpSpLocks/>
            </p:cNvGrpSpPr>
            <p:nvPr/>
          </p:nvGrpSpPr>
          <p:grpSpPr bwMode="auto">
            <a:xfrm>
              <a:off x="837059" y="3930650"/>
              <a:ext cx="884237" cy="793750"/>
              <a:chOff x="835" y="2448"/>
              <a:chExt cx="557" cy="500"/>
            </a:xfrm>
          </p:grpSpPr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864" y="2448"/>
                <a:ext cx="480" cy="500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58" name="Text Box 18"/>
              <p:cNvSpPr txBox="1">
                <a:spLocks noChangeArrowheads="1"/>
              </p:cNvSpPr>
              <p:nvPr/>
            </p:nvSpPr>
            <p:spPr bwMode="auto">
              <a:xfrm>
                <a:off x="835" y="2679"/>
                <a:ext cx="5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/>
                  <a:t>Dadinho</a:t>
                </a:r>
              </a:p>
            </p:txBody>
          </p:sp>
        </p:grpSp>
        <p:grpSp>
          <p:nvGrpSpPr>
            <p:cNvPr id="38" name="Group 19"/>
            <p:cNvGrpSpPr>
              <a:grpSpLocks/>
            </p:cNvGrpSpPr>
            <p:nvPr/>
          </p:nvGrpSpPr>
          <p:grpSpPr bwMode="auto">
            <a:xfrm>
              <a:off x="2254696" y="4006850"/>
              <a:ext cx="1066800" cy="793750"/>
              <a:chOff x="1728" y="2524"/>
              <a:chExt cx="672" cy="500"/>
            </a:xfrm>
          </p:grpSpPr>
          <p:sp>
            <p:nvSpPr>
              <p:cNvPr id="55" name="AutoShape 20"/>
              <p:cNvSpPr>
                <a:spLocks noChangeArrowheads="1"/>
              </p:cNvSpPr>
              <p:nvPr/>
            </p:nvSpPr>
            <p:spPr bwMode="auto">
              <a:xfrm>
                <a:off x="1728" y="2524"/>
                <a:ext cx="672" cy="500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56" name="Text Box 21"/>
              <p:cNvSpPr txBox="1">
                <a:spLocks noChangeArrowheads="1"/>
              </p:cNvSpPr>
              <p:nvPr/>
            </p:nvSpPr>
            <p:spPr bwMode="auto">
              <a:xfrm>
                <a:off x="1841" y="2726"/>
                <a:ext cx="4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Dado</a:t>
                </a:r>
              </a:p>
            </p:txBody>
          </p:sp>
        </p:grpSp>
        <p:grpSp>
          <p:nvGrpSpPr>
            <p:cNvPr id="39" name="Group 22"/>
            <p:cNvGrpSpPr>
              <a:grpSpLocks/>
            </p:cNvGrpSpPr>
            <p:nvPr/>
          </p:nvGrpSpPr>
          <p:grpSpPr bwMode="auto">
            <a:xfrm>
              <a:off x="4007296" y="4006850"/>
              <a:ext cx="1676400" cy="793750"/>
              <a:chOff x="2832" y="2544"/>
              <a:chExt cx="1056" cy="500"/>
            </a:xfrm>
          </p:grpSpPr>
          <p:sp>
            <p:nvSpPr>
              <p:cNvPr id="53" name="AutoShape 23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1056" cy="500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54" name="Text Box 24"/>
              <p:cNvSpPr txBox="1">
                <a:spLocks noChangeArrowheads="1"/>
              </p:cNvSpPr>
              <p:nvPr/>
            </p:nvSpPr>
            <p:spPr bwMode="auto">
              <a:xfrm>
                <a:off x="3066" y="2774"/>
                <a:ext cx="53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Dadão</a:t>
                </a:r>
              </a:p>
            </p:txBody>
          </p:sp>
        </p:grpSp>
        <p:grpSp>
          <p:nvGrpSpPr>
            <p:cNvPr id="40" name="Group 25"/>
            <p:cNvGrpSpPr>
              <a:grpSpLocks/>
            </p:cNvGrpSpPr>
            <p:nvPr/>
          </p:nvGrpSpPr>
          <p:grpSpPr bwMode="auto">
            <a:xfrm>
              <a:off x="1264096" y="4724400"/>
              <a:ext cx="3657600" cy="914400"/>
              <a:chOff x="528" y="2976"/>
              <a:chExt cx="2304" cy="576"/>
            </a:xfrm>
          </p:grpSpPr>
          <p:sp>
            <p:nvSpPr>
              <p:cNvPr id="50" name="Line 26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96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134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2788096" y="5638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3519934" y="5375275"/>
              <a:ext cx="10969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Tarefas</a:t>
              </a:r>
            </a:p>
          </p:txBody>
        </p:sp>
        <p:sp>
          <p:nvSpPr>
            <p:cNvPr id="43" name="Text Box 31"/>
            <p:cNvSpPr txBox="1">
              <a:spLocks noChangeArrowheads="1"/>
            </p:cNvSpPr>
            <p:nvPr/>
          </p:nvSpPr>
          <p:spPr bwMode="auto">
            <a:xfrm>
              <a:off x="4388296" y="4724400"/>
              <a:ext cx="769938" cy="155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9600"/>
                <a:t>{</a:t>
              </a:r>
            </a:p>
          </p:txBody>
        </p:sp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4905821" y="5105400"/>
              <a:ext cx="14001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pt-BR" sz="2000"/>
                <a:t>Manipular</a:t>
              </a:r>
            </a:p>
            <a:p>
              <a:pPr>
                <a:buFontTx/>
                <a:buChar char="•"/>
              </a:pPr>
              <a:r>
                <a:rPr lang="pt-BR" sz="2000"/>
                <a:t>Armazenar</a:t>
              </a:r>
            </a:p>
            <a:p>
              <a:pPr>
                <a:buFontTx/>
                <a:buChar char="•"/>
              </a:pPr>
              <a:r>
                <a:rPr lang="pt-BR" sz="2000"/>
                <a:t>Recuperar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654496" y="3581400"/>
              <a:ext cx="5334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1438275" algn="l"/>
                  <a:tab pos="3719513" algn="l"/>
                </a:tabLst>
              </a:pPr>
              <a:r>
                <a:rPr lang="pt-BR" sz="2000"/>
                <a:t>Simples	Convencional	Complexo</a:t>
              </a:r>
            </a:p>
          </p:txBody>
        </p:sp>
        <p:sp>
          <p:nvSpPr>
            <p:cNvPr id="46" name="AutoShape 34"/>
            <p:cNvSpPr>
              <a:spLocks noChangeArrowheads="1"/>
            </p:cNvSpPr>
            <p:nvPr/>
          </p:nvSpPr>
          <p:spPr bwMode="auto">
            <a:xfrm>
              <a:off x="6369496" y="5334000"/>
              <a:ext cx="1508125" cy="611188"/>
            </a:xfrm>
            <a:prstGeom prst="rightArrow">
              <a:avLst>
                <a:gd name="adj1" fmla="val 50000"/>
                <a:gd name="adj2" fmla="val 68668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/>
                <a:t>Computacional</a:t>
              </a:r>
            </a:p>
          </p:txBody>
        </p:sp>
        <p:sp>
          <p:nvSpPr>
            <p:cNvPr id="47" name="Text Box 35"/>
            <p:cNvSpPr txBox="1">
              <a:spLocks noChangeArrowheads="1"/>
            </p:cNvSpPr>
            <p:nvPr/>
          </p:nvSpPr>
          <p:spPr bwMode="auto">
            <a:xfrm>
              <a:off x="7893496" y="5334000"/>
              <a:ext cx="1143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SGBD</a:t>
              </a:r>
            </a:p>
          </p:txBody>
        </p:sp>
        <p:sp>
          <p:nvSpPr>
            <p:cNvPr id="48" name="Chave esquerda 47"/>
            <p:cNvSpPr/>
            <p:nvPr/>
          </p:nvSpPr>
          <p:spPr>
            <a:xfrm>
              <a:off x="395310" y="3573016"/>
              <a:ext cx="504850" cy="295232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-36512" y="3933056"/>
              <a:ext cx="554025" cy="2232248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algn="ctr">
                <a:defRPr/>
              </a:pPr>
              <a:r>
                <a:rPr lang="pt-BR" b="1" dirty="0"/>
                <a:t>Banco de Dados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Perfil de pessoas envolvidas com um Banco de Dados: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Em um pequeno banco de dados de uso pessoal uma única pessoa vai definir, construir e manipular o banco de dados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/>
              <a:t>Em um grande banco de dados com muitos (ou milhões) de usuários e com restrições de acesso podem-se identificar alguns perfis de pessoas que interagem com banco de dados: 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Administrador do Banco de Dados (DBA)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Projetista do Banco de Dados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Analista de Sistemas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Programador de Aplicações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/>
              <a:t>Usuário Final</a:t>
            </a:r>
            <a:endParaRPr lang="pt-BR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Profissionais envolvidos com BD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Administrador de Banco de Dados (DBA)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É o supervisor do banco de dados, responsável pela autorização de acesso ao banco, monitoramento e coordenação do uso. Está envolvido com os aspectos físicos do banco de dados (estruturas de armazenamento, métodos de acesso,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etc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É o profissional responsável por gerenciar, instalar, configurar, atualizar e monitorar um banco de dados ou sistemas de bancos de dados.</a:t>
            </a:r>
          </a:p>
        </p:txBody>
      </p:sp>
    </p:spTree>
    <p:extLst>
      <p:ext uri="{BB962C8B-B14F-4D97-AF65-F5344CB8AC3E}">
        <p14:creationId xmlns:p14="http://schemas.microsoft.com/office/powerpoint/2010/main" xmlns="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1150</TotalTime>
  <Words>1849</Words>
  <Application>Microsoft Office PowerPoint</Application>
  <PresentationFormat>Personalizar</PresentationFormat>
  <Paragraphs>255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Mediano</vt:lpstr>
      <vt:lpstr>Banco de Dados I  Fundamentos e Introdução de Banco de Dados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Jesus Ricardo de Faria Almeida</dc:creator>
  <cp:lastModifiedBy>Admin</cp:lastModifiedBy>
  <cp:revision>85</cp:revision>
  <dcterms:created xsi:type="dcterms:W3CDTF">2016-04-06T19:51:04Z</dcterms:created>
  <dcterms:modified xsi:type="dcterms:W3CDTF">2019-02-10T15:31:34Z</dcterms:modified>
</cp:coreProperties>
</file>