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8" r:id="rId3"/>
    <p:sldId id="260" r:id="rId4"/>
    <p:sldId id="271" r:id="rId5"/>
    <p:sldId id="257" r:id="rId6"/>
    <p:sldId id="306" r:id="rId7"/>
    <p:sldId id="307" r:id="rId8"/>
    <p:sldId id="272" r:id="rId9"/>
    <p:sldId id="308" r:id="rId10"/>
    <p:sldId id="309" r:id="rId11"/>
    <p:sldId id="273" r:id="rId12"/>
    <p:sldId id="310" r:id="rId13"/>
    <p:sldId id="274" r:id="rId14"/>
    <p:sldId id="311" r:id="rId15"/>
    <p:sldId id="312" r:id="rId16"/>
    <p:sldId id="293" r:id="rId17"/>
    <p:sldId id="322" r:id="rId18"/>
    <p:sldId id="270" r:id="rId19"/>
    <p:sldId id="294" r:id="rId20"/>
    <p:sldId id="313" r:id="rId21"/>
    <p:sldId id="314" r:id="rId22"/>
    <p:sldId id="315" r:id="rId23"/>
    <p:sldId id="316" r:id="rId24"/>
    <p:sldId id="317" r:id="rId25"/>
    <p:sldId id="318" r:id="rId26"/>
    <p:sldId id="319" r:id="rId27"/>
    <p:sldId id="321" r:id="rId28"/>
    <p:sldId id="320" r:id="rId29"/>
    <p:sldId id="267" r:id="rId3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6600"/>
    <a:srgbClr val="E4EEF8"/>
    <a:srgbClr val="FF33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49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5C2BC-BB12-4356-B418-8CA165DF246F}" type="datetimeFigureOut">
              <a:rPr lang="pt-BR" smtClean="0"/>
              <a:pPr/>
              <a:t>30/12/2018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E629-B061-454B-B712-0605ED3AB3A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127985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5C2BC-BB12-4356-B418-8CA165DF246F}" type="datetimeFigureOut">
              <a:rPr lang="pt-BR" smtClean="0"/>
              <a:pPr/>
              <a:t>30/12/2018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E629-B061-454B-B712-0605ED3AB3A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988000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5C2BC-BB12-4356-B418-8CA165DF246F}" type="datetimeFigureOut">
              <a:rPr lang="pt-BR" smtClean="0"/>
              <a:pPr/>
              <a:t>30/12/2018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E629-B061-454B-B712-0605ED3AB3A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017744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5C2BC-BB12-4356-B418-8CA165DF246F}" type="datetimeFigureOut">
              <a:rPr lang="pt-BR" smtClean="0"/>
              <a:pPr/>
              <a:t>30/12/2018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E629-B061-454B-B712-0605ED3AB3A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320635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5C2BC-BB12-4356-B418-8CA165DF246F}" type="datetimeFigureOut">
              <a:rPr lang="pt-BR" smtClean="0"/>
              <a:pPr/>
              <a:t>30/12/2018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E629-B061-454B-B712-0605ED3AB3A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571155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5C2BC-BB12-4356-B418-8CA165DF246F}" type="datetimeFigureOut">
              <a:rPr lang="pt-BR" smtClean="0"/>
              <a:pPr/>
              <a:t>30/12/2018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E629-B061-454B-B712-0605ED3AB3A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945648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5C2BC-BB12-4356-B418-8CA165DF246F}" type="datetimeFigureOut">
              <a:rPr lang="pt-BR" smtClean="0"/>
              <a:pPr/>
              <a:t>30/12/2018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E629-B061-454B-B712-0605ED3AB3A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138583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5C2BC-BB12-4356-B418-8CA165DF246F}" type="datetimeFigureOut">
              <a:rPr lang="pt-BR" smtClean="0"/>
              <a:pPr/>
              <a:t>30/12/2018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E629-B061-454B-B712-0605ED3AB3A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255505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5C2BC-BB12-4356-B418-8CA165DF246F}" type="datetimeFigureOut">
              <a:rPr lang="pt-BR" smtClean="0"/>
              <a:pPr/>
              <a:t>30/12/2018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E629-B061-454B-B712-0605ED3AB3A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143718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5C2BC-BB12-4356-B418-8CA165DF246F}" type="datetimeFigureOut">
              <a:rPr lang="pt-BR" smtClean="0"/>
              <a:pPr/>
              <a:t>30/12/2018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E629-B061-454B-B712-0605ED3AB3A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725908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5C2BC-BB12-4356-B418-8CA165DF246F}" type="datetimeFigureOut">
              <a:rPr lang="pt-BR" smtClean="0"/>
              <a:pPr/>
              <a:t>30/12/2018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E629-B061-454B-B712-0605ED3AB3A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35722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5C2BC-BB12-4356-B418-8CA165DF246F}" type="datetimeFigureOut">
              <a:rPr lang="pt-BR" smtClean="0"/>
              <a:pPr/>
              <a:t>30/12/2018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4E629-B061-454B-B712-0605ED3AB3A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19155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 txBox="1">
            <a:spLocks noGrp="1"/>
          </p:cNvSpPr>
          <p:nvPr>
            <p:ph type="ctrTitle"/>
          </p:nvPr>
        </p:nvSpPr>
        <p:spPr>
          <a:xfrm>
            <a:off x="614444" y="669620"/>
            <a:ext cx="6741654" cy="6186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pt-BR" sz="3800" b="1" spc="-15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Tec. em Sistemas para Internet</a:t>
            </a:r>
            <a:endParaRPr lang="pt-BR" sz="3800" b="1" spc="-150" dirty="0">
              <a:solidFill>
                <a:schemeClr val="bg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14444" y="4543685"/>
            <a:ext cx="7554481" cy="1301801"/>
          </a:xfrm>
        </p:spPr>
        <p:txBody>
          <a:bodyPr>
            <a:normAutofit/>
          </a:bodyPr>
          <a:lstStyle/>
          <a:p>
            <a:pPr algn="l"/>
            <a:r>
              <a:rPr lang="pt-BR" sz="4400" b="1" spc="-15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Projeto de Banco de Dados Relacional</a:t>
            </a:r>
            <a:endParaRPr lang="pt-BR" sz="4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614444" y="5755209"/>
            <a:ext cx="6858000" cy="693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800" b="1" spc="-15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Leandro Clementino de Almeida</a:t>
            </a:r>
            <a:endParaRPr lang="pt-BR" sz="2800" b="1" dirty="0"/>
          </a:p>
        </p:txBody>
      </p:sp>
    </p:spTree>
    <p:extLst>
      <p:ext uri="{BB962C8B-B14F-4D97-AF65-F5344CB8AC3E}">
        <p14:creationId xmlns="" xmlns:p14="http://schemas.microsoft.com/office/powerpoint/2010/main" val="362278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4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670360" y="746371"/>
            <a:ext cx="10514196" cy="587581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3800" b="1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Exemplo de Modelo </a:t>
            </a:r>
            <a:r>
              <a:rPr lang="pt-BR" sz="3800" b="1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Físico</a:t>
            </a:r>
            <a:endParaRPr lang="pt-BR" sz="3800" b="1" dirty="0">
              <a:solidFill>
                <a:srgbClr val="0070C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00000"/>
              </a:lnSpc>
              <a:buClr>
                <a:schemeClr val="accent5"/>
              </a:buClr>
            </a:pPr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ct val="20000"/>
              </a:spcBef>
              <a:buNone/>
              <a:tabLst>
                <a:tab pos="485775" algn="l"/>
              </a:tabLst>
            </a:pPr>
            <a:endParaRPr lang="pt-BR" sz="800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666206" y="2037806"/>
            <a:ext cx="92746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dirty="0" err="1" smtClean="0">
                <a:cs typeface="DejaVu Sans" pitchFamily="34" charset="0"/>
              </a:rPr>
              <a:t>create</a:t>
            </a:r>
            <a:r>
              <a:rPr lang="pt-BR" dirty="0" smtClean="0">
                <a:cs typeface="DejaVu Sans" pitchFamily="34" charset="0"/>
              </a:rPr>
              <a:t> </a:t>
            </a:r>
            <a:r>
              <a:rPr lang="pt-BR" dirty="0" err="1" smtClean="0">
                <a:cs typeface="DejaVu Sans" pitchFamily="34" charset="0"/>
              </a:rPr>
              <a:t>table</a:t>
            </a:r>
            <a:r>
              <a:rPr lang="pt-BR" dirty="0" smtClean="0">
                <a:cs typeface="DejaVu Sans" pitchFamily="34" charset="0"/>
              </a:rPr>
              <a:t> Cliente(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dirty="0" smtClean="0">
                <a:cs typeface="DejaVu Sans" pitchFamily="34" charset="0"/>
              </a:rPr>
              <a:t>	</a:t>
            </a:r>
            <a:r>
              <a:rPr lang="pt-BR" dirty="0" err="1" smtClean="0">
                <a:cs typeface="DejaVu Sans" pitchFamily="34" charset="0"/>
              </a:rPr>
              <a:t>codcliente</a:t>
            </a:r>
            <a:r>
              <a:rPr lang="pt-BR" dirty="0" smtClean="0">
                <a:cs typeface="DejaVu Sans" pitchFamily="34" charset="0"/>
              </a:rPr>
              <a:t> serial </a:t>
            </a:r>
            <a:r>
              <a:rPr lang="pt-BR" dirty="0" err="1" smtClean="0">
                <a:cs typeface="DejaVu Sans" pitchFamily="34" charset="0"/>
              </a:rPr>
              <a:t>not</a:t>
            </a:r>
            <a:r>
              <a:rPr lang="pt-BR" dirty="0" smtClean="0">
                <a:cs typeface="DejaVu Sans" pitchFamily="34" charset="0"/>
              </a:rPr>
              <a:t> </a:t>
            </a:r>
            <a:r>
              <a:rPr lang="pt-BR" dirty="0" err="1" smtClean="0">
                <a:cs typeface="DejaVu Sans" pitchFamily="34" charset="0"/>
              </a:rPr>
              <a:t>null</a:t>
            </a:r>
            <a:r>
              <a:rPr lang="pt-BR" dirty="0" smtClean="0">
                <a:cs typeface="DejaVu Sans" pitchFamily="34" charset="0"/>
              </a:rPr>
              <a:t> </a:t>
            </a:r>
            <a:r>
              <a:rPr lang="pt-BR" dirty="0" err="1" smtClean="0">
                <a:cs typeface="DejaVu Sans" pitchFamily="34" charset="0"/>
              </a:rPr>
              <a:t>primary</a:t>
            </a:r>
            <a:r>
              <a:rPr lang="pt-BR" dirty="0" smtClean="0">
                <a:cs typeface="DejaVu Sans" pitchFamily="34" charset="0"/>
              </a:rPr>
              <a:t> </a:t>
            </a:r>
            <a:r>
              <a:rPr lang="pt-BR" dirty="0" err="1" smtClean="0">
                <a:cs typeface="DejaVu Sans" pitchFamily="34" charset="0"/>
              </a:rPr>
              <a:t>key</a:t>
            </a:r>
            <a:r>
              <a:rPr lang="pt-BR" dirty="0" smtClean="0">
                <a:cs typeface="DejaVu Sans" pitchFamily="34" charset="0"/>
              </a:rPr>
              <a:t>,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dirty="0" smtClean="0">
                <a:cs typeface="DejaVu Sans" pitchFamily="34" charset="0"/>
              </a:rPr>
              <a:t>	nome string </a:t>
            </a:r>
            <a:r>
              <a:rPr lang="pt-BR" dirty="0" err="1" smtClean="0">
                <a:cs typeface="DejaVu Sans" pitchFamily="34" charset="0"/>
              </a:rPr>
              <a:t>not</a:t>
            </a:r>
            <a:r>
              <a:rPr lang="pt-BR" dirty="0" smtClean="0">
                <a:cs typeface="DejaVu Sans" pitchFamily="34" charset="0"/>
              </a:rPr>
              <a:t> </a:t>
            </a:r>
            <a:r>
              <a:rPr lang="pt-BR" dirty="0" err="1" smtClean="0">
                <a:cs typeface="DejaVu Sans" pitchFamily="34" charset="0"/>
              </a:rPr>
              <a:t>null</a:t>
            </a:r>
            <a:r>
              <a:rPr lang="pt-BR" dirty="0" smtClean="0">
                <a:cs typeface="DejaVu Sans" pitchFamily="34" charset="0"/>
              </a:rPr>
              <a:t>,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dirty="0" smtClean="0">
                <a:cs typeface="DejaVu Sans" pitchFamily="34" charset="0"/>
              </a:rPr>
              <a:t>	</a:t>
            </a:r>
            <a:r>
              <a:rPr lang="pt-BR" dirty="0" err="1" smtClean="0">
                <a:cs typeface="DejaVu Sans" pitchFamily="34" charset="0"/>
              </a:rPr>
              <a:t>Endereco</a:t>
            </a:r>
            <a:r>
              <a:rPr lang="pt-BR" dirty="0" smtClean="0">
                <a:cs typeface="DejaVu Sans" pitchFamily="34" charset="0"/>
              </a:rPr>
              <a:t> </a:t>
            </a:r>
            <a:r>
              <a:rPr lang="pt-BR" dirty="0" err="1" smtClean="0">
                <a:cs typeface="DejaVu Sans" pitchFamily="34" charset="0"/>
              </a:rPr>
              <a:t>text</a:t>
            </a:r>
            <a:r>
              <a:rPr lang="pt-BR" dirty="0" smtClean="0">
                <a:cs typeface="DejaVu Sans" pitchFamily="34" charset="0"/>
              </a:rPr>
              <a:t> </a:t>
            </a:r>
            <a:r>
              <a:rPr lang="pt-BR" dirty="0" err="1" smtClean="0">
                <a:cs typeface="DejaVu Sans" pitchFamily="34" charset="0"/>
              </a:rPr>
              <a:t>not</a:t>
            </a:r>
            <a:r>
              <a:rPr lang="pt-BR" dirty="0" smtClean="0">
                <a:cs typeface="DejaVu Sans" pitchFamily="34" charset="0"/>
              </a:rPr>
              <a:t> </a:t>
            </a:r>
            <a:r>
              <a:rPr lang="pt-BR" dirty="0" err="1" smtClean="0">
                <a:cs typeface="DejaVu Sans" pitchFamily="34" charset="0"/>
              </a:rPr>
              <a:t>null</a:t>
            </a:r>
            <a:r>
              <a:rPr lang="pt-BR" dirty="0" smtClean="0">
                <a:cs typeface="DejaVu Sans" pitchFamily="34" charset="0"/>
              </a:rPr>
              <a:t>,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dirty="0" smtClean="0">
                <a:cs typeface="DejaVu Sans" pitchFamily="34" charset="0"/>
              </a:rPr>
              <a:t>	telefone </a:t>
            </a:r>
            <a:r>
              <a:rPr lang="pt-BR" dirty="0" err="1" smtClean="0">
                <a:cs typeface="DejaVu Sans" pitchFamily="34" charset="0"/>
              </a:rPr>
              <a:t>text</a:t>
            </a:r>
            <a:r>
              <a:rPr lang="pt-BR" dirty="0" smtClean="0">
                <a:cs typeface="DejaVu Sans" pitchFamily="34" charset="0"/>
              </a:rPr>
              <a:t> </a:t>
            </a:r>
            <a:r>
              <a:rPr lang="pt-BR" dirty="0" err="1" smtClean="0">
                <a:cs typeface="DejaVu Sans" pitchFamily="34" charset="0"/>
              </a:rPr>
              <a:t>not</a:t>
            </a:r>
            <a:r>
              <a:rPr lang="pt-BR" dirty="0" smtClean="0">
                <a:cs typeface="DejaVu Sans" pitchFamily="34" charset="0"/>
              </a:rPr>
              <a:t> </a:t>
            </a:r>
            <a:r>
              <a:rPr lang="pt-BR" dirty="0" err="1" smtClean="0">
                <a:cs typeface="DejaVu Sans" pitchFamily="34" charset="0"/>
              </a:rPr>
              <a:t>null</a:t>
            </a:r>
            <a:r>
              <a:rPr lang="pt-BR" dirty="0" smtClean="0">
                <a:cs typeface="DejaVu Sans" pitchFamily="34" charset="0"/>
              </a:rPr>
              <a:t>,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dirty="0" smtClean="0">
                <a:cs typeface="DejaVu Sans" pitchFamily="34" charset="0"/>
              </a:rPr>
              <a:t>	</a:t>
            </a:r>
            <a:r>
              <a:rPr lang="pt-BR" dirty="0" err="1" smtClean="0">
                <a:cs typeface="DejaVu Sans" pitchFamily="34" charset="0"/>
              </a:rPr>
              <a:t>cpf</a:t>
            </a:r>
            <a:r>
              <a:rPr lang="pt-BR" dirty="0" smtClean="0">
                <a:cs typeface="DejaVu Sans" pitchFamily="34" charset="0"/>
              </a:rPr>
              <a:t> </a:t>
            </a:r>
            <a:r>
              <a:rPr lang="pt-BR" dirty="0" err="1" smtClean="0">
                <a:cs typeface="DejaVu Sans" pitchFamily="34" charset="0"/>
              </a:rPr>
              <a:t>integer</a:t>
            </a:r>
            <a:r>
              <a:rPr lang="pt-BR" dirty="0" smtClean="0">
                <a:cs typeface="DejaVu Sans" pitchFamily="34" charset="0"/>
              </a:rPr>
              <a:t> </a:t>
            </a:r>
            <a:r>
              <a:rPr lang="pt-BR" dirty="0" err="1" smtClean="0">
                <a:cs typeface="DejaVu Sans" pitchFamily="34" charset="0"/>
              </a:rPr>
              <a:t>not</a:t>
            </a:r>
            <a:r>
              <a:rPr lang="pt-BR" dirty="0" smtClean="0">
                <a:cs typeface="DejaVu Sans" pitchFamily="34" charset="0"/>
              </a:rPr>
              <a:t> </a:t>
            </a:r>
            <a:r>
              <a:rPr lang="pt-BR" dirty="0" err="1" smtClean="0">
                <a:cs typeface="DejaVu Sans" pitchFamily="34" charset="0"/>
              </a:rPr>
              <a:t>null</a:t>
            </a:r>
            <a:endParaRPr lang="pt-BR" dirty="0" smtClean="0">
              <a:cs typeface="DejaVu Sans" pitchFamily="34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dirty="0" smtClean="0">
                <a:cs typeface="DejaVu Sans" pitchFamily="34" charset="0"/>
              </a:rPr>
              <a:t>);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pt-BR" dirty="0" smtClean="0">
              <a:cs typeface="DejaVu Sans" pitchFamily="34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dirty="0" err="1" smtClean="0">
                <a:cs typeface="DejaVu Sans" pitchFamily="34" charset="0"/>
              </a:rPr>
              <a:t>create</a:t>
            </a:r>
            <a:r>
              <a:rPr lang="pt-BR" dirty="0" smtClean="0">
                <a:cs typeface="DejaVu Sans" pitchFamily="34" charset="0"/>
              </a:rPr>
              <a:t> </a:t>
            </a:r>
            <a:r>
              <a:rPr lang="pt-BR" dirty="0" err="1" smtClean="0">
                <a:cs typeface="DejaVu Sans" pitchFamily="34" charset="0"/>
              </a:rPr>
              <a:t>table</a:t>
            </a:r>
            <a:r>
              <a:rPr lang="pt-BR" dirty="0" smtClean="0">
                <a:cs typeface="DejaVu Sans" pitchFamily="34" charset="0"/>
              </a:rPr>
              <a:t> </a:t>
            </a:r>
            <a:r>
              <a:rPr lang="pt-BR" dirty="0" err="1" smtClean="0">
                <a:cs typeface="DejaVu Sans" pitchFamily="34" charset="0"/>
              </a:rPr>
              <a:t>ClienteConta</a:t>
            </a:r>
            <a:r>
              <a:rPr lang="pt-BR" dirty="0" smtClean="0">
                <a:cs typeface="DejaVu Sans" pitchFamily="34" charset="0"/>
              </a:rPr>
              <a:t>(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dirty="0" smtClean="0">
                <a:cs typeface="DejaVu Sans" pitchFamily="34" charset="0"/>
              </a:rPr>
              <a:t>	</a:t>
            </a:r>
            <a:r>
              <a:rPr lang="pt-BR" dirty="0" err="1" smtClean="0">
                <a:cs typeface="DejaVu Sans" pitchFamily="34" charset="0"/>
              </a:rPr>
              <a:t>codcliente</a:t>
            </a:r>
            <a:r>
              <a:rPr lang="pt-BR" dirty="0" smtClean="0">
                <a:cs typeface="DejaVu Sans" pitchFamily="34" charset="0"/>
              </a:rPr>
              <a:t> </a:t>
            </a:r>
            <a:r>
              <a:rPr lang="pt-BR" dirty="0" err="1" smtClean="0">
                <a:cs typeface="DejaVu Sans" pitchFamily="34" charset="0"/>
              </a:rPr>
              <a:t>integer</a:t>
            </a:r>
            <a:r>
              <a:rPr lang="pt-BR" dirty="0" smtClean="0">
                <a:cs typeface="DejaVu Sans" pitchFamily="34" charset="0"/>
              </a:rPr>
              <a:t> </a:t>
            </a:r>
            <a:r>
              <a:rPr lang="pt-BR" dirty="0" err="1" smtClean="0">
                <a:cs typeface="DejaVu Sans" pitchFamily="34" charset="0"/>
              </a:rPr>
              <a:t>not</a:t>
            </a:r>
            <a:r>
              <a:rPr lang="pt-BR" dirty="0" smtClean="0">
                <a:cs typeface="DejaVu Sans" pitchFamily="34" charset="0"/>
              </a:rPr>
              <a:t> </a:t>
            </a:r>
            <a:r>
              <a:rPr lang="pt-BR" dirty="0" err="1" smtClean="0">
                <a:cs typeface="DejaVu Sans" pitchFamily="34" charset="0"/>
              </a:rPr>
              <a:t>null</a:t>
            </a:r>
            <a:r>
              <a:rPr lang="pt-BR" dirty="0" smtClean="0">
                <a:cs typeface="DejaVu Sans" pitchFamily="34" charset="0"/>
              </a:rPr>
              <a:t>,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dirty="0" smtClean="0">
                <a:cs typeface="DejaVu Sans" pitchFamily="34" charset="0"/>
              </a:rPr>
              <a:t>	</a:t>
            </a:r>
            <a:r>
              <a:rPr lang="pt-BR" dirty="0" err="1" smtClean="0">
                <a:cs typeface="DejaVu Sans" pitchFamily="34" charset="0"/>
              </a:rPr>
              <a:t>codconta</a:t>
            </a:r>
            <a:r>
              <a:rPr lang="pt-BR" dirty="0" smtClean="0">
                <a:cs typeface="DejaVu Sans" pitchFamily="34" charset="0"/>
              </a:rPr>
              <a:t> </a:t>
            </a:r>
            <a:r>
              <a:rPr lang="pt-BR" dirty="0" err="1" smtClean="0">
                <a:cs typeface="DejaVu Sans" pitchFamily="34" charset="0"/>
              </a:rPr>
              <a:t>integer</a:t>
            </a:r>
            <a:r>
              <a:rPr lang="pt-BR" dirty="0" smtClean="0">
                <a:cs typeface="DejaVu Sans" pitchFamily="34" charset="0"/>
              </a:rPr>
              <a:t> </a:t>
            </a:r>
            <a:r>
              <a:rPr lang="pt-BR" dirty="0" err="1" smtClean="0">
                <a:cs typeface="DejaVu Sans" pitchFamily="34" charset="0"/>
              </a:rPr>
              <a:t>not</a:t>
            </a:r>
            <a:r>
              <a:rPr lang="pt-BR" dirty="0" smtClean="0">
                <a:cs typeface="DejaVu Sans" pitchFamily="34" charset="0"/>
              </a:rPr>
              <a:t> </a:t>
            </a:r>
            <a:r>
              <a:rPr lang="pt-BR" dirty="0" err="1" smtClean="0">
                <a:cs typeface="DejaVu Sans" pitchFamily="34" charset="0"/>
              </a:rPr>
              <a:t>null</a:t>
            </a:r>
            <a:endParaRPr lang="pt-BR" dirty="0" smtClean="0">
              <a:cs typeface="DejaVu Sans" pitchFamily="34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dirty="0" smtClean="0">
                <a:cs typeface="DejaVu Sans" pitchFamily="34" charset="0"/>
              </a:rPr>
              <a:t>);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pt-BR" dirty="0" smtClean="0">
              <a:cs typeface="DejaVu Sans" pitchFamily="34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dirty="0" err="1" smtClean="0">
                <a:cs typeface="DejaVu Sans" pitchFamily="34" charset="0"/>
              </a:rPr>
              <a:t>alter</a:t>
            </a:r>
            <a:r>
              <a:rPr lang="pt-BR" dirty="0" smtClean="0">
                <a:cs typeface="DejaVu Sans" pitchFamily="34" charset="0"/>
              </a:rPr>
              <a:t> </a:t>
            </a:r>
            <a:r>
              <a:rPr lang="pt-BR" dirty="0" err="1" smtClean="0">
                <a:cs typeface="DejaVu Sans" pitchFamily="34" charset="0"/>
              </a:rPr>
              <a:t>table</a:t>
            </a:r>
            <a:r>
              <a:rPr lang="pt-BR" dirty="0" smtClean="0">
                <a:cs typeface="DejaVu Sans" pitchFamily="34" charset="0"/>
              </a:rPr>
              <a:t> Cliente </a:t>
            </a:r>
            <a:r>
              <a:rPr lang="pt-BR" dirty="0" err="1" smtClean="0">
                <a:cs typeface="DejaVu Sans" pitchFamily="34" charset="0"/>
              </a:rPr>
              <a:t>add</a:t>
            </a:r>
            <a:r>
              <a:rPr lang="pt-BR" dirty="0" smtClean="0">
                <a:cs typeface="DejaVu Sans" pitchFamily="34" charset="0"/>
              </a:rPr>
              <a:t> </a:t>
            </a:r>
            <a:r>
              <a:rPr lang="pt-BR" dirty="0" err="1" smtClean="0">
                <a:cs typeface="DejaVu Sans" pitchFamily="34" charset="0"/>
              </a:rPr>
              <a:t>foreign</a:t>
            </a:r>
            <a:r>
              <a:rPr lang="pt-BR" dirty="0" smtClean="0">
                <a:cs typeface="DejaVu Sans" pitchFamily="34" charset="0"/>
              </a:rPr>
              <a:t> </a:t>
            </a:r>
            <a:r>
              <a:rPr lang="pt-BR" dirty="0" err="1" smtClean="0">
                <a:cs typeface="DejaVu Sans" pitchFamily="34" charset="0"/>
              </a:rPr>
              <a:t>key</a:t>
            </a:r>
            <a:r>
              <a:rPr lang="pt-BR" dirty="0" smtClean="0">
                <a:cs typeface="DejaVu Sans" pitchFamily="34" charset="0"/>
              </a:rPr>
              <a:t> (</a:t>
            </a:r>
            <a:r>
              <a:rPr lang="pt-BR" dirty="0" err="1" smtClean="0">
                <a:cs typeface="DejaVu Sans" pitchFamily="34" charset="0"/>
              </a:rPr>
              <a:t>codcliente</a:t>
            </a:r>
            <a:r>
              <a:rPr lang="pt-BR" dirty="0" smtClean="0">
                <a:cs typeface="DejaVu Sans" pitchFamily="34" charset="0"/>
              </a:rPr>
              <a:t>)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dirty="0" err="1" smtClean="0">
                <a:cs typeface="DejaVu Sans" pitchFamily="34" charset="0"/>
              </a:rPr>
              <a:t>references</a:t>
            </a:r>
            <a:r>
              <a:rPr lang="pt-BR" dirty="0" smtClean="0">
                <a:cs typeface="DejaVu Sans" pitchFamily="34" charset="0"/>
              </a:rPr>
              <a:t> </a:t>
            </a:r>
            <a:r>
              <a:rPr lang="pt-BR" dirty="0" err="1" smtClean="0">
                <a:cs typeface="DejaVu Sans" pitchFamily="34" charset="0"/>
              </a:rPr>
              <a:t>ClienteConta</a:t>
            </a:r>
            <a:r>
              <a:rPr lang="pt-BR" dirty="0" smtClean="0">
                <a:cs typeface="DejaVu Sans" pitchFamily="34" charset="0"/>
              </a:rPr>
              <a:t> (</a:t>
            </a:r>
            <a:r>
              <a:rPr lang="pt-BR" dirty="0" err="1" smtClean="0">
                <a:cs typeface="DejaVu Sans" pitchFamily="34" charset="0"/>
              </a:rPr>
              <a:t>codcliente</a:t>
            </a:r>
            <a:r>
              <a:rPr lang="pt-BR" dirty="0" smtClean="0">
                <a:cs typeface="DejaVu Sans" pitchFamily="34" charset="0"/>
              </a:rPr>
              <a:t>)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dirty="0" err="1" smtClean="0">
                <a:cs typeface="DejaVu Sans" pitchFamily="34" charset="0"/>
              </a:rPr>
              <a:t>on</a:t>
            </a:r>
            <a:r>
              <a:rPr lang="pt-BR" dirty="0" smtClean="0">
                <a:cs typeface="DejaVu Sans" pitchFamily="34" charset="0"/>
              </a:rPr>
              <a:t> delete </a:t>
            </a:r>
            <a:r>
              <a:rPr lang="pt-BR" dirty="0" err="1" smtClean="0">
                <a:cs typeface="DejaVu Sans" pitchFamily="34" charset="0"/>
              </a:rPr>
              <a:t>restrict</a:t>
            </a:r>
            <a:r>
              <a:rPr lang="pt-BR" dirty="0" smtClean="0">
                <a:cs typeface="DejaVu Sans" pitchFamily="34" charset="0"/>
              </a:rPr>
              <a:t> </a:t>
            </a:r>
            <a:r>
              <a:rPr lang="pt-BR" dirty="0" err="1" smtClean="0">
                <a:cs typeface="DejaVu Sans" pitchFamily="34" charset="0"/>
              </a:rPr>
              <a:t>on</a:t>
            </a:r>
            <a:r>
              <a:rPr lang="pt-BR" dirty="0" smtClean="0">
                <a:cs typeface="DejaVu Sans" pitchFamily="34" charset="0"/>
              </a:rPr>
              <a:t> </a:t>
            </a:r>
            <a:r>
              <a:rPr lang="pt-BR" dirty="0" err="1" smtClean="0">
                <a:cs typeface="DejaVu Sans" pitchFamily="34" charset="0"/>
              </a:rPr>
              <a:t>update</a:t>
            </a:r>
            <a:r>
              <a:rPr lang="pt-BR" dirty="0" smtClean="0">
                <a:cs typeface="DejaVu Sans" pitchFamily="34" charset="0"/>
              </a:rPr>
              <a:t> </a:t>
            </a:r>
            <a:r>
              <a:rPr lang="pt-BR" dirty="0" err="1" smtClean="0">
                <a:cs typeface="DejaVu Sans" pitchFamily="34" charset="0"/>
              </a:rPr>
              <a:t>restrict</a:t>
            </a:r>
            <a:r>
              <a:rPr lang="pt-BR" dirty="0" smtClean="0">
                <a:cs typeface="DejaVu Sans" pitchFamily="34" charset="0"/>
              </a:rPr>
              <a:t>;</a:t>
            </a:r>
            <a:endParaRPr lang="pt-BR" dirty="0" smtClean="0">
              <a:cs typeface="DejaVu Sans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650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4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670360" y="746371"/>
            <a:ext cx="10514196" cy="587581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3800" b="1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Modelo Entidade-Relacionamento</a:t>
            </a:r>
            <a:endParaRPr lang="pt-BR" sz="3800" b="1" dirty="0">
              <a:solidFill>
                <a:srgbClr val="0070C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pt-B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Clr>
                <a:schemeClr val="accent5"/>
              </a:buClr>
            </a:pPr>
            <a:r>
              <a:rPr lang="pt-BR" sz="2400" dirty="0" smtClean="0"/>
              <a:t>  O </a:t>
            </a:r>
            <a:r>
              <a:rPr lang="pt-BR" sz="2400" dirty="0" smtClean="0"/>
              <a:t>modelo de entidade-relacionamento (MER) é baseado na percepção do mundo real que consiste em um conjunto de objetos básicos chamados entidades e nos relacionamentos entre estes objetos.</a:t>
            </a:r>
          </a:p>
          <a:p>
            <a:pPr marL="0" indent="0">
              <a:lnSpc>
                <a:spcPct val="100000"/>
              </a:lnSpc>
              <a:buClr>
                <a:schemeClr val="accent5"/>
              </a:buClr>
            </a:pPr>
            <a:endParaRPr lang="pt-BR" sz="2400" dirty="0" smtClean="0"/>
          </a:p>
          <a:p>
            <a:pPr marL="0" indent="0">
              <a:lnSpc>
                <a:spcPct val="100000"/>
              </a:lnSpc>
              <a:buClr>
                <a:schemeClr val="accent5"/>
              </a:buClr>
            </a:pPr>
            <a:r>
              <a:rPr lang="pt-BR" sz="2400" dirty="0" smtClean="0"/>
              <a:t>  Ele </a:t>
            </a:r>
            <a:r>
              <a:rPr lang="pt-BR" sz="2400" dirty="0" smtClean="0"/>
              <a:t>foi desenvolvido para facilitar o projeto de banco de dados, permitindo a especificação de um esquema de “negócio”, onde tal esquema representa a estrutura lógica geral do banco de dados.</a:t>
            </a:r>
          </a:p>
          <a:p>
            <a:pPr marL="0" indent="0">
              <a:lnSpc>
                <a:spcPct val="100000"/>
              </a:lnSpc>
              <a:buClr>
                <a:schemeClr val="accent5"/>
              </a:buClr>
            </a:pPr>
            <a:endParaRPr lang="pt-BR" sz="800" dirty="0" smtClean="0"/>
          </a:p>
        </p:txBody>
      </p:sp>
    </p:spTree>
    <p:extLst>
      <p:ext uri="{BB962C8B-B14F-4D97-AF65-F5344CB8AC3E}">
        <p14:creationId xmlns="" xmlns:p14="http://schemas.microsoft.com/office/powerpoint/2010/main" val="152650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4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670360" y="746371"/>
            <a:ext cx="10514196" cy="587581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3800" b="1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Modelo Entidade-Relacionamento</a:t>
            </a:r>
            <a:endParaRPr lang="pt-BR" sz="3800" b="1" dirty="0">
              <a:solidFill>
                <a:srgbClr val="0070C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312738" lvl="1" indent="-312738" algn="just">
              <a:tabLst>
                <a:tab pos="312738" algn="l"/>
                <a:tab pos="760413" algn="l"/>
                <a:tab pos="1209675" algn="l"/>
                <a:tab pos="1658938" algn="l"/>
                <a:tab pos="2108200" algn="l"/>
                <a:tab pos="2557463" algn="l"/>
                <a:tab pos="3006725" algn="l"/>
                <a:tab pos="3455988" algn="l"/>
                <a:tab pos="3905250" algn="l"/>
                <a:tab pos="4354513" algn="l"/>
                <a:tab pos="4803775" algn="l"/>
                <a:tab pos="5253038" algn="l"/>
                <a:tab pos="5702300" algn="l"/>
                <a:tab pos="6151563" algn="l"/>
                <a:tab pos="6600825" algn="l"/>
                <a:tab pos="7050088" algn="l"/>
                <a:tab pos="7499350" algn="l"/>
                <a:tab pos="7948613" algn="l"/>
                <a:tab pos="8397875" algn="l"/>
                <a:tab pos="8847138" algn="l"/>
                <a:tab pos="9296400" algn="l"/>
              </a:tabLst>
              <a:defRPr/>
            </a:pPr>
            <a:r>
              <a:rPr lang="pt-BR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 objeto básico que o MER representa é a </a:t>
            </a:r>
            <a:r>
              <a:rPr lang="pt-BR" b="1" dirty="0" smtClean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entidade</a:t>
            </a:r>
            <a:r>
              <a:rPr lang="pt-BR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marL="312738" lvl="1" indent="-312738" algn="just">
              <a:tabLst>
                <a:tab pos="312738" algn="l"/>
                <a:tab pos="760413" algn="l"/>
                <a:tab pos="1209675" algn="l"/>
                <a:tab pos="1658938" algn="l"/>
                <a:tab pos="2108200" algn="l"/>
                <a:tab pos="2557463" algn="l"/>
                <a:tab pos="3006725" algn="l"/>
                <a:tab pos="3455988" algn="l"/>
                <a:tab pos="3905250" algn="l"/>
                <a:tab pos="4354513" algn="l"/>
                <a:tab pos="4803775" algn="l"/>
                <a:tab pos="5253038" algn="l"/>
                <a:tab pos="5702300" algn="l"/>
                <a:tab pos="6151563" algn="l"/>
                <a:tab pos="6600825" algn="l"/>
                <a:tab pos="7050088" algn="l"/>
                <a:tab pos="7499350" algn="l"/>
                <a:tab pos="7948613" algn="l"/>
                <a:tab pos="8397875" algn="l"/>
                <a:tab pos="8847138" algn="l"/>
                <a:tab pos="9296400" algn="l"/>
              </a:tabLst>
              <a:defRPr/>
            </a:pPr>
            <a:r>
              <a:rPr lang="pt-BR" b="1" dirty="0" smtClean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Uma </a:t>
            </a:r>
            <a:r>
              <a:rPr lang="pt-BR" b="1" u="sng" dirty="0" smtClean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ENTIDADE</a:t>
            </a:r>
            <a:r>
              <a:rPr lang="pt-BR" b="1" dirty="0" smtClean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769938" lvl="2" indent="-312738" algn="just">
              <a:tabLst>
                <a:tab pos="312738" algn="l"/>
                <a:tab pos="760413" algn="l"/>
                <a:tab pos="1209675" algn="l"/>
                <a:tab pos="1658938" algn="l"/>
                <a:tab pos="2108200" algn="l"/>
                <a:tab pos="2557463" algn="l"/>
                <a:tab pos="3006725" algn="l"/>
                <a:tab pos="3455988" algn="l"/>
                <a:tab pos="3905250" algn="l"/>
                <a:tab pos="4354513" algn="l"/>
                <a:tab pos="4803775" algn="l"/>
                <a:tab pos="5253038" algn="l"/>
                <a:tab pos="5702300" algn="l"/>
                <a:tab pos="6151563" algn="l"/>
                <a:tab pos="6600825" algn="l"/>
                <a:tab pos="7050088" algn="l"/>
                <a:tab pos="7499350" algn="l"/>
                <a:tab pos="7948613" algn="l"/>
                <a:tab pos="8397875" algn="l"/>
                <a:tab pos="8847138" algn="l"/>
                <a:tab pos="9296400" algn="l"/>
              </a:tabLst>
              <a:defRPr/>
            </a:pPr>
            <a:r>
              <a:rPr lang="pt-BR" sz="2400" b="1" dirty="0" smtClean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é algo do mundo real que possui uma existência independente.</a:t>
            </a:r>
          </a:p>
          <a:p>
            <a:pPr marL="769938" lvl="2" indent="-312738" algn="just">
              <a:tabLst>
                <a:tab pos="312738" algn="l"/>
                <a:tab pos="760413" algn="l"/>
                <a:tab pos="1209675" algn="l"/>
                <a:tab pos="1658938" algn="l"/>
                <a:tab pos="2108200" algn="l"/>
                <a:tab pos="2557463" algn="l"/>
                <a:tab pos="3006725" algn="l"/>
                <a:tab pos="3455988" algn="l"/>
                <a:tab pos="3905250" algn="l"/>
                <a:tab pos="4354513" algn="l"/>
                <a:tab pos="4803775" algn="l"/>
                <a:tab pos="5253038" algn="l"/>
                <a:tab pos="5702300" algn="l"/>
                <a:tab pos="6151563" algn="l"/>
                <a:tab pos="6600825" algn="l"/>
                <a:tab pos="7050088" algn="l"/>
                <a:tab pos="7499350" algn="l"/>
                <a:tab pos="7948613" algn="l"/>
                <a:tab pos="8397875" algn="l"/>
                <a:tab pos="8847138" algn="l"/>
                <a:tab pos="9296400" algn="l"/>
              </a:tabLst>
              <a:defRPr/>
            </a:pPr>
            <a:r>
              <a:rPr lang="pt-BR" sz="2400" b="1" dirty="0" smtClean="0">
                <a:solidFill>
                  <a:srgbClr val="355E00"/>
                </a:solidFill>
                <a:latin typeface="Arial" pitchFamily="34" charset="0"/>
                <a:cs typeface="Arial" pitchFamily="34" charset="0"/>
              </a:rPr>
              <a:t>pode ser um objeto com uma existência física (concreta) - uma pessoa, carro ou empregado - ou pode ser um objeto com existência conceitual (abstrata) – uma disciplina, um trabalho ou um curso universitário.</a:t>
            </a:r>
          </a:p>
          <a:p>
            <a:pPr marL="769938" lvl="2" indent="-312738" algn="just">
              <a:tabLst>
                <a:tab pos="312738" algn="l"/>
                <a:tab pos="760413" algn="l"/>
                <a:tab pos="1209675" algn="l"/>
                <a:tab pos="1658938" algn="l"/>
                <a:tab pos="2108200" algn="l"/>
                <a:tab pos="2557463" algn="l"/>
                <a:tab pos="3006725" algn="l"/>
                <a:tab pos="3455988" algn="l"/>
                <a:tab pos="3905250" algn="l"/>
                <a:tab pos="4354513" algn="l"/>
                <a:tab pos="4803775" algn="l"/>
                <a:tab pos="5253038" algn="l"/>
                <a:tab pos="5702300" algn="l"/>
                <a:tab pos="6151563" algn="l"/>
                <a:tab pos="6600825" algn="l"/>
                <a:tab pos="7050088" algn="l"/>
                <a:tab pos="7499350" algn="l"/>
                <a:tab pos="7948613" algn="l"/>
                <a:tab pos="8397875" algn="l"/>
                <a:tab pos="8847138" algn="l"/>
                <a:tab pos="9296400" algn="l"/>
              </a:tabLst>
              <a:defRPr/>
            </a:pPr>
            <a:r>
              <a:rPr lang="pt-BR" sz="24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é um objeto que existe e é distinguível de outros objetos, tem algum significado, e sobre o qual é necessário guardar informação.</a:t>
            </a:r>
          </a:p>
          <a:p>
            <a:pPr marL="742950" lvl="1" indent="-285750" algn="just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pt-BR" u="sng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Exemplo</a:t>
            </a:r>
            <a:r>
              <a:rPr lang="pt-BR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:</a:t>
            </a:r>
          </a:p>
          <a:p>
            <a:pPr marL="742950" lvl="1" indent="-285750" algn="just">
              <a:spcBef>
                <a:spcPct val="20000"/>
              </a:spcBef>
              <a:buFont typeface="Wingdings" pitchFamily="2" charset="2"/>
              <a:buChar char="è"/>
              <a:defRPr/>
            </a:pPr>
            <a:r>
              <a:rPr lang="pt-BR" u="sng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Sistema bancário</a:t>
            </a:r>
            <a:r>
              <a:rPr lang="pt-BR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– as entidades podem ser: </a:t>
            </a:r>
            <a:r>
              <a:rPr lang="pt-BR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clientes</a:t>
            </a:r>
            <a:r>
              <a:rPr lang="pt-BR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, </a:t>
            </a:r>
            <a:r>
              <a:rPr lang="pt-BR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contas</a:t>
            </a:r>
            <a:r>
              <a:rPr lang="pt-BR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pt-BR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correntes</a:t>
            </a:r>
            <a:r>
              <a:rPr lang="pt-BR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, </a:t>
            </a:r>
            <a:r>
              <a:rPr lang="pt-BR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cheques</a:t>
            </a:r>
            <a:r>
              <a:rPr lang="pt-BR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, </a:t>
            </a:r>
            <a:r>
              <a:rPr lang="pt-BR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agências</a:t>
            </a:r>
            <a:endParaRPr lang="pt-BR" b="1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00000"/>
              </a:lnSpc>
              <a:buClr>
                <a:schemeClr val="accent5"/>
              </a:buClr>
            </a:pPr>
            <a:endParaRPr lang="pt-BR" sz="800" dirty="0" smtClean="0"/>
          </a:p>
        </p:txBody>
      </p:sp>
    </p:spTree>
    <p:extLst>
      <p:ext uri="{BB962C8B-B14F-4D97-AF65-F5344CB8AC3E}">
        <p14:creationId xmlns="" xmlns:p14="http://schemas.microsoft.com/office/powerpoint/2010/main" val="152650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4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670360" y="746371"/>
            <a:ext cx="10514196" cy="587581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3800" b="1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Modelo Entidade-Relacionamento</a:t>
            </a:r>
            <a:endParaRPr lang="pt-BR" sz="3800" b="1" dirty="0" smtClean="0">
              <a:solidFill>
                <a:srgbClr val="0070C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Entidade:</a:t>
            </a:r>
            <a:endParaRPr lang="pt-BR" sz="2400" dirty="0" smtClean="0">
              <a:cs typeface="Times New Roman" pitchFamily="18" charset="0"/>
            </a:endParaRPr>
          </a:p>
          <a:p>
            <a:pPr algn="just">
              <a:spcBef>
                <a:spcPct val="20000"/>
              </a:spcBef>
              <a:buClr>
                <a:schemeClr val="accent5"/>
              </a:buClr>
              <a:tabLst>
                <a:tab pos="571500" algn="l"/>
              </a:tabLst>
            </a:pPr>
            <a:r>
              <a:rPr lang="pt-BR" sz="2400" dirty="0" smtClean="0">
                <a:cs typeface="Times New Roman" pitchFamily="18" charset="0"/>
              </a:rPr>
              <a:t>Uma forma de representar visualmente uma entidade é com um retângulo, com seu nome no interior:</a:t>
            </a:r>
          </a:p>
          <a:p>
            <a:pPr algn="just">
              <a:spcBef>
                <a:spcPct val="20000"/>
              </a:spcBef>
              <a:buClr>
                <a:schemeClr val="accent5"/>
              </a:buClr>
              <a:tabLst>
                <a:tab pos="571500" algn="l"/>
              </a:tabLst>
            </a:pPr>
            <a:endParaRPr lang="pt-BR" sz="2400" dirty="0" smtClean="0">
              <a:cs typeface="Times New Roman" pitchFamily="18" charset="0"/>
            </a:endParaRPr>
          </a:p>
          <a:p>
            <a:pPr algn="just">
              <a:spcBef>
                <a:spcPct val="20000"/>
              </a:spcBef>
              <a:buClr>
                <a:schemeClr val="accent5"/>
              </a:buClr>
              <a:tabLst>
                <a:tab pos="571500" algn="l"/>
              </a:tabLst>
            </a:pPr>
            <a:endParaRPr lang="pt-BR" sz="2400" dirty="0" smtClean="0">
              <a:cs typeface="Times New Roman" pitchFamily="18" charset="0"/>
            </a:endParaRPr>
          </a:p>
          <a:p>
            <a:pPr algn="just">
              <a:spcBef>
                <a:spcPct val="20000"/>
              </a:spcBef>
              <a:buClr>
                <a:schemeClr val="accent5"/>
              </a:buClr>
              <a:tabLst>
                <a:tab pos="571500" algn="l"/>
              </a:tabLst>
            </a:pPr>
            <a:endParaRPr lang="pt-BR" sz="2400" dirty="0" smtClean="0">
              <a:cs typeface="Times New Roman" pitchFamily="18" charset="0"/>
            </a:endParaRPr>
          </a:p>
          <a:p>
            <a:pPr algn="just">
              <a:spcBef>
                <a:spcPct val="20000"/>
              </a:spcBef>
              <a:buClr>
                <a:schemeClr val="accent5"/>
              </a:buClr>
              <a:tabLst>
                <a:tab pos="571500" algn="l"/>
              </a:tabLst>
            </a:pPr>
            <a:endParaRPr lang="pt-BR" sz="1400" dirty="0" smtClean="0">
              <a:cs typeface="Times New Roman" pitchFamily="18" charset="0"/>
            </a:endParaRPr>
          </a:p>
          <a:p>
            <a:pPr algn="just">
              <a:spcBef>
                <a:spcPct val="20000"/>
              </a:spcBef>
              <a:buClr>
                <a:schemeClr val="accent5"/>
              </a:buClr>
              <a:tabLst>
                <a:tab pos="571500" algn="l"/>
              </a:tabLst>
            </a:pPr>
            <a:r>
              <a:rPr lang="pt-BR" sz="2400" dirty="0" smtClean="0">
                <a:cs typeface="Times New Roman" pitchFamily="18" charset="0"/>
              </a:rPr>
              <a:t>Quando </a:t>
            </a:r>
            <a:r>
              <a:rPr lang="pt-BR" sz="2400" dirty="0" smtClean="0">
                <a:cs typeface="Times New Roman" pitchFamily="18" charset="0"/>
              </a:rPr>
              <a:t>temos mais de uma Entidade chamamos de Conjunto de Entidades (</a:t>
            </a:r>
            <a:r>
              <a:rPr lang="pt-BR" sz="2400" dirty="0" err="1" smtClean="0">
                <a:cs typeface="Times New Roman" pitchFamily="18" charset="0"/>
              </a:rPr>
              <a:t>CEs</a:t>
            </a:r>
            <a:r>
              <a:rPr lang="pt-BR" sz="2400" dirty="0" smtClean="0">
                <a:cs typeface="Times New Roman" pitchFamily="18" charset="0"/>
              </a:rPr>
              <a:t>):</a:t>
            </a:r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2049657" y="3044912"/>
            <a:ext cx="1871662" cy="576263"/>
          </a:xfrm>
          <a:prstGeom prst="rect">
            <a:avLst/>
          </a:prstGeom>
          <a:solidFill>
            <a:srgbClr val="CFE7E5"/>
          </a:solidFill>
          <a:ln w="9360">
            <a:solidFill>
              <a:srgbClr val="808080"/>
            </a:solidFill>
            <a:round/>
            <a:headEnd/>
            <a:tailEnd/>
          </a:ln>
        </p:spPr>
        <p:txBody>
          <a:bodyPr wrap="none" lIns="90000" tIns="45000" rIns="90000" bIns="45000"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>
                <a:solidFill>
                  <a:srgbClr val="000000"/>
                </a:solidFill>
              </a:rPr>
              <a:t>Agência</a:t>
            </a: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4857944" y="3044912"/>
            <a:ext cx="1871663" cy="576263"/>
          </a:xfrm>
          <a:prstGeom prst="rect">
            <a:avLst/>
          </a:prstGeom>
          <a:solidFill>
            <a:srgbClr val="CFE7E5"/>
          </a:solidFill>
          <a:ln w="9360">
            <a:solidFill>
              <a:srgbClr val="808080"/>
            </a:solidFill>
            <a:round/>
            <a:headEnd/>
            <a:tailEnd/>
          </a:ln>
        </p:spPr>
        <p:txBody>
          <a:bodyPr wrap="none" lIns="90000" tIns="45000" rIns="90000" bIns="45000"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>
                <a:solidFill>
                  <a:srgbClr val="000000"/>
                </a:solidFill>
              </a:rPr>
              <a:t>Conta</a:t>
            </a: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7594794" y="3044912"/>
            <a:ext cx="1871663" cy="576263"/>
          </a:xfrm>
          <a:prstGeom prst="rect">
            <a:avLst/>
          </a:prstGeom>
          <a:solidFill>
            <a:srgbClr val="CFE7E5"/>
          </a:solidFill>
          <a:ln w="9360">
            <a:solidFill>
              <a:srgbClr val="808080"/>
            </a:solidFill>
            <a:round/>
            <a:headEnd/>
            <a:tailEnd/>
          </a:ln>
        </p:spPr>
        <p:txBody>
          <a:bodyPr wrap="none" lIns="90000" tIns="45000" rIns="90000" bIns="45000"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>
                <a:solidFill>
                  <a:srgbClr val="000000"/>
                </a:solidFill>
              </a:rPr>
              <a:t>Cliente</a:t>
            </a:r>
          </a:p>
        </p:txBody>
      </p:sp>
      <p:pic>
        <p:nvPicPr>
          <p:cNvPr id="21" name="Imagem 9" descr="Relação entre Entidades.gif"/>
          <p:cNvPicPr>
            <a:picLocks noChangeAspect="1"/>
          </p:cNvPicPr>
          <p:nvPr/>
        </p:nvPicPr>
        <p:blipFill>
          <a:blip r:embed="rId3" cstate="print"/>
          <a:srcRect l="3925" t="7687" b="12553"/>
          <a:stretch>
            <a:fillRect/>
          </a:stretch>
        </p:blipFill>
        <p:spPr bwMode="auto">
          <a:xfrm>
            <a:off x="2757943" y="4719047"/>
            <a:ext cx="6581775" cy="20605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52650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4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670360" y="746371"/>
            <a:ext cx="10514196" cy="587581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3800" b="1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Modelo Entidade-Relacionamento</a:t>
            </a:r>
            <a:endParaRPr lang="pt-BR" sz="3800" b="1" dirty="0" smtClean="0">
              <a:solidFill>
                <a:srgbClr val="0070C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Relacionamento:</a:t>
            </a:r>
            <a:endParaRPr lang="pt-BR" sz="2400" dirty="0" smtClean="0">
              <a:cs typeface="Times New Roman" pitchFamily="18" charset="0"/>
            </a:endParaRPr>
          </a:p>
          <a:p>
            <a:pPr algn="just">
              <a:spcBef>
                <a:spcPct val="20000"/>
              </a:spcBef>
              <a:buClr>
                <a:schemeClr val="accent5"/>
              </a:buClr>
              <a:buNone/>
              <a:tabLst>
                <a:tab pos="571500" algn="l"/>
              </a:tabLst>
            </a:pPr>
            <a:r>
              <a:rPr lang="pt-BR" sz="2400" dirty="0" smtClean="0">
                <a:cs typeface="Times New Roman" pitchFamily="18" charset="0"/>
              </a:rPr>
              <a:t>Conjunto de associações entre entidades. </a:t>
            </a:r>
          </a:p>
          <a:p>
            <a:pPr algn="just">
              <a:spcBef>
                <a:spcPct val="20000"/>
              </a:spcBef>
              <a:buClr>
                <a:schemeClr val="accent5"/>
              </a:buClr>
              <a:tabLst>
                <a:tab pos="571500" algn="l"/>
              </a:tabLst>
            </a:pPr>
            <a:endParaRPr lang="pt-BR" sz="2400" dirty="0" smtClean="0">
              <a:cs typeface="Times New Roman" pitchFamily="18" charset="0"/>
            </a:endParaRPr>
          </a:p>
          <a:p>
            <a:pPr algn="just">
              <a:spcBef>
                <a:spcPct val="20000"/>
              </a:spcBef>
              <a:buClr>
                <a:schemeClr val="accent5"/>
              </a:buClr>
              <a:tabLst>
                <a:tab pos="571500" algn="l"/>
              </a:tabLst>
            </a:pPr>
            <a:r>
              <a:rPr lang="pt-BR" sz="2400" dirty="0" smtClean="0">
                <a:cs typeface="Times New Roman" pitchFamily="18" charset="0"/>
              </a:rPr>
              <a:t>Um conjunto de relacionamentos é uma coleção de ocorrências das entidades relacionadas.</a:t>
            </a:r>
          </a:p>
          <a:p>
            <a:pPr algn="just">
              <a:spcBef>
                <a:spcPct val="20000"/>
              </a:spcBef>
              <a:buClr>
                <a:schemeClr val="accent5"/>
              </a:buClr>
              <a:tabLst>
                <a:tab pos="571500" algn="l"/>
              </a:tabLst>
            </a:pPr>
            <a:r>
              <a:rPr lang="pt-BR" sz="2400" dirty="0" smtClean="0">
                <a:cs typeface="Times New Roman" pitchFamily="18" charset="0"/>
              </a:rPr>
              <a:t>A função que uma entidade exerce em um relacionamento é chamada de papel, normalmente implícito, mas muito esclarecedor.</a:t>
            </a:r>
          </a:p>
          <a:p>
            <a:pPr algn="just">
              <a:spcBef>
                <a:spcPct val="20000"/>
              </a:spcBef>
              <a:buClr>
                <a:schemeClr val="accent5"/>
              </a:buClr>
              <a:tabLst>
                <a:tab pos="571500" algn="l"/>
              </a:tabLst>
            </a:pPr>
            <a:r>
              <a:rPr lang="pt-BR" sz="2400" dirty="0" smtClean="0">
                <a:cs typeface="Times New Roman" pitchFamily="18" charset="0"/>
              </a:rPr>
              <a:t>Também pode ter atributos descritivos (por exemplo: data, hora, etc.)</a:t>
            </a:r>
          </a:p>
          <a:p>
            <a:pPr algn="just">
              <a:spcBef>
                <a:spcPct val="20000"/>
              </a:spcBef>
              <a:buClr>
                <a:schemeClr val="accent5"/>
              </a:buClr>
              <a:tabLst>
                <a:tab pos="571500" algn="l"/>
              </a:tabLst>
            </a:pPr>
            <a:r>
              <a:rPr lang="pt-BR" sz="2400" dirty="0" smtClean="0">
                <a:cs typeface="Times New Roman" pitchFamily="18" charset="0"/>
              </a:rPr>
              <a:t>Representado por um </a:t>
            </a:r>
            <a:r>
              <a:rPr lang="pt-BR" sz="2400" dirty="0" smtClean="0">
                <a:cs typeface="Times New Roman" pitchFamily="18" charset="0"/>
              </a:rPr>
              <a:t>losango:</a:t>
            </a:r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Losango 6"/>
          <p:cNvSpPr/>
          <p:nvPr/>
        </p:nvSpPr>
        <p:spPr>
          <a:xfrm>
            <a:off x="5087620" y="4831170"/>
            <a:ext cx="1295400" cy="935038"/>
          </a:xfrm>
          <a:prstGeom prst="diamond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52650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4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670360" y="746371"/>
            <a:ext cx="10514196" cy="587581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3800" b="1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Modelo Entidade-Relacionamento</a:t>
            </a:r>
            <a:endParaRPr lang="pt-BR" sz="3800" b="1" dirty="0" smtClean="0">
              <a:solidFill>
                <a:srgbClr val="0070C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b="1" u="sng" dirty="0" smtClean="0"/>
              <a:t>Conjuntos de Relacionamentos  (</a:t>
            </a:r>
            <a:r>
              <a:rPr lang="pt-BR" b="1" u="sng" dirty="0" err="1" smtClean="0"/>
              <a:t>CRs</a:t>
            </a:r>
            <a:r>
              <a:rPr lang="pt-BR" b="1" u="sng" dirty="0" smtClean="0"/>
              <a:t>)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pt-BR" sz="2400" dirty="0" smtClean="0">
              <a:cs typeface="Times New Roman" pitchFamily="18" charset="0"/>
            </a:endParaRPr>
          </a:p>
          <a:p>
            <a:pPr algn="just">
              <a:spcBef>
                <a:spcPct val="20000"/>
              </a:spcBef>
              <a:buClr>
                <a:schemeClr val="accent5"/>
              </a:buClr>
              <a:tabLst>
                <a:tab pos="571500" algn="l"/>
              </a:tabLst>
            </a:pPr>
            <a:r>
              <a:rPr lang="pt-BR" sz="2400" dirty="0" smtClean="0">
                <a:cs typeface="Times New Roman" pitchFamily="18" charset="0"/>
              </a:rPr>
              <a:t>Relacionamentos </a:t>
            </a:r>
            <a:r>
              <a:rPr lang="pt-BR" sz="2400" dirty="0" smtClean="0">
                <a:cs typeface="Times New Roman" pitchFamily="18" charset="0"/>
              </a:rPr>
              <a:t>entre entidades dos mesmos conjunto de entidades.</a:t>
            </a:r>
          </a:p>
          <a:p>
            <a:pPr lvl="1" algn="just">
              <a:spcBef>
                <a:spcPct val="20000"/>
              </a:spcBef>
              <a:buClr>
                <a:schemeClr val="accent5"/>
              </a:buClr>
              <a:tabLst>
                <a:tab pos="571500" algn="l"/>
              </a:tabLst>
            </a:pPr>
            <a:r>
              <a:rPr lang="pt-BR" sz="2000" dirty="0" smtClean="0">
                <a:cs typeface="Times New Roman" pitchFamily="18" charset="0"/>
              </a:rPr>
              <a:t>Exemplos</a:t>
            </a:r>
            <a:r>
              <a:rPr lang="pt-BR" sz="2000" dirty="0" smtClean="0">
                <a:cs typeface="Times New Roman" pitchFamily="18" charset="0"/>
              </a:rPr>
              <a:t>:</a:t>
            </a:r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upo 24"/>
          <p:cNvGrpSpPr>
            <a:grpSpLocks/>
          </p:cNvGrpSpPr>
          <p:nvPr/>
        </p:nvGrpSpPr>
        <p:grpSpPr bwMode="auto">
          <a:xfrm>
            <a:off x="3065749" y="2420938"/>
            <a:ext cx="7094537" cy="1522412"/>
            <a:chOff x="1135063" y="4784725"/>
            <a:chExt cx="7094537" cy="1522413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1135063" y="5080000"/>
              <a:ext cx="1736725" cy="868363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0066FF"/>
                </a:gs>
              </a:gsLst>
              <a:path path="shape">
                <a:fillToRect l="50000" t="50000" r="50000" b="50000"/>
              </a:path>
            </a:gra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6491288" y="5006975"/>
              <a:ext cx="1738312" cy="868363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0066FF"/>
                </a:gs>
              </a:gsLst>
              <a:path path="shape">
                <a:fillToRect l="50000" t="50000" r="50000" b="50000"/>
              </a:path>
            </a:gra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1252538" y="5295900"/>
              <a:ext cx="1319212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defTabSz="381000" eaLnBrk="0" hangingPunct="0"/>
              <a:r>
                <a:rPr lang="pt-BR" sz="2800">
                  <a:solidFill>
                    <a:srgbClr val="000000"/>
                  </a:solidFill>
                  <a:latin typeface="Times New Roman Normal"/>
                </a:rPr>
                <a:t>Pessoa</a:t>
              </a: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6564313" y="5226050"/>
              <a:ext cx="1665287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defTabSz="381000" eaLnBrk="0" hangingPunct="0"/>
              <a:r>
                <a:rPr lang="pt-BR" sz="2800">
                  <a:solidFill>
                    <a:srgbClr val="000000"/>
                  </a:solidFill>
                  <a:latin typeface="Times New Roman Normal"/>
                </a:rPr>
                <a:t>Disciplina</a:t>
              </a: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2438400" y="5151438"/>
              <a:ext cx="215900" cy="142875"/>
            </a:xfrm>
            <a:prstGeom prst="ellipse">
              <a:avLst/>
            </a:prstGeom>
            <a:solidFill>
              <a:srgbClr val="FFB87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6781800" y="5584825"/>
              <a:ext cx="215900" cy="142875"/>
            </a:xfrm>
            <a:prstGeom prst="ellipse">
              <a:avLst/>
            </a:prstGeom>
            <a:solidFill>
              <a:srgbClr val="FFB87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2438400" y="5440363"/>
              <a:ext cx="215900" cy="142875"/>
            </a:xfrm>
            <a:prstGeom prst="ellipse">
              <a:avLst/>
            </a:prstGeom>
            <a:solidFill>
              <a:srgbClr val="FFB87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2005013" y="5726113"/>
              <a:ext cx="215900" cy="142875"/>
            </a:xfrm>
            <a:prstGeom prst="ellipse">
              <a:avLst/>
            </a:prstGeom>
            <a:solidFill>
              <a:srgbClr val="FFB87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7505700" y="5584825"/>
              <a:ext cx="215900" cy="142875"/>
            </a:xfrm>
            <a:prstGeom prst="ellipse">
              <a:avLst/>
            </a:prstGeom>
            <a:solidFill>
              <a:srgbClr val="FFB87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1787525" y="5153025"/>
              <a:ext cx="215900" cy="142875"/>
            </a:xfrm>
            <a:prstGeom prst="ellipse">
              <a:avLst/>
            </a:prstGeom>
            <a:solidFill>
              <a:srgbClr val="FFB87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7867650" y="5078413"/>
              <a:ext cx="215900" cy="142875"/>
            </a:xfrm>
            <a:prstGeom prst="ellipse">
              <a:avLst/>
            </a:prstGeom>
            <a:solidFill>
              <a:srgbClr val="FFB87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" name="Freeform 17"/>
            <p:cNvSpPr>
              <a:spLocks noChangeArrowheads="1"/>
            </p:cNvSpPr>
            <p:nvPr/>
          </p:nvSpPr>
          <p:spPr bwMode="auto">
            <a:xfrm>
              <a:off x="2582863" y="5219700"/>
              <a:ext cx="2460625" cy="288925"/>
            </a:xfrm>
            <a:custGeom>
              <a:avLst/>
              <a:gdLst>
                <a:gd name="T0" fmla="*/ 2147483647 w 1550"/>
                <a:gd name="T1" fmla="*/ 0 h 182"/>
                <a:gd name="T2" fmla="*/ 2147483647 w 1550"/>
                <a:gd name="T3" fmla="*/ 0 h 182"/>
                <a:gd name="T4" fmla="*/ 2147483647 w 1550"/>
                <a:gd name="T5" fmla="*/ 2147483647 h 182"/>
                <a:gd name="T6" fmla="*/ 2147483647 w 1550"/>
                <a:gd name="T7" fmla="*/ 2147483647 h 182"/>
                <a:gd name="T8" fmla="*/ 2147483647 w 1550"/>
                <a:gd name="T9" fmla="*/ 2147483647 h 182"/>
                <a:gd name="T10" fmla="*/ 2147483647 w 1550"/>
                <a:gd name="T11" fmla="*/ 2147483647 h 182"/>
                <a:gd name="T12" fmla="*/ 2147483647 w 1550"/>
                <a:gd name="T13" fmla="*/ 2147483647 h 182"/>
                <a:gd name="T14" fmla="*/ 2147483647 w 1550"/>
                <a:gd name="T15" fmla="*/ 2147483647 h 182"/>
                <a:gd name="T16" fmla="*/ 2147483647 w 1550"/>
                <a:gd name="T17" fmla="*/ 2147483647 h 182"/>
                <a:gd name="T18" fmla="*/ 2147483647 w 1550"/>
                <a:gd name="T19" fmla="*/ 2147483647 h 182"/>
                <a:gd name="T20" fmla="*/ 2147483647 w 1550"/>
                <a:gd name="T21" fmla="*/ 2147483647 h 182"/>
                <a:gd name="T22" fmla="*/ 2147483647 w 1550"/>
                <a:gd name="T23" fmla="*/ 2147483647 h 182"/>
                <a:gd name="T24" fmla="*/ 2147483647 w 1550"/>
                <a:gd name="T25" fmla="*/ 2147483647 h 182"/>
                <a:gd name="T26" fmla="*/ 2147483647 w 1550"/>
                <a:gd name="T27" fmla="*/ 2147483647 h 182"/>
                <a:gd name="T28" fmla="*/ 2147483647 w 1550"/>
                <a:gd name="T29" fmla="*/ 2147483647 h 182"/>
                <a:gd name="T30" fmla="*/ 2147483647 w 1550"/>
                <a:gd name="T31" fmla="*/ 2147483647 h 182"/>
                <a:gd name="T32" fmla="*/ 2147483647 w 1550"/>
                <a:gd name="T33" fmla="*/ 2147483647 h 182"/>
                <a:gd name="T34" fmla="*/ 2147483647 w 1550"/>
                <a:gd name="T35" fmla="*/ 2147483647 h 182"/>
                <a:gd name="T36" fmla="*/ 2147483647 w 1550"/>
                <a:gd name="T37" fmla="*/ 2147483647 h 182"/>
                <a:gd name="T38" fmla="*/ 2147483647 w 1550"/>
                <a:gd name="T39" fmla="*/ 2147483647 h 182"/>
                <a:gd name="T40" fmla="*/ 2147483647 w 1550"/>
                <a:gd name="T41" fmla="*/ 2147483647 h 182"/>
                <a:gd name="T42" fmla="*/ 2147483647 w 1550"/>
                <a:gd name="T43" fmla="*/ 2147483647 h 182"/>
                <a:gd name="T44" fmla="*/ 2147483647 w 1550"/>
                <a:gd name="T45" fmla="*/ 2147483647 h 182"/>
                <a:gd name="T46" fmla="*/ 2147483647 w 1550"/>
                <a:gd name="T47" fmla="*/ 2147483647 h 182"/>
                <a:gd name="T48" fmla="*/ 2147483647 w 1550"/>
                <a:gd name="T49" fmla="*/ 2147483647 h 182"/>
                <a:gd name="T50" fmla="*/ 2147483647 w 1550"/>
                <a:gd name="T51" fmla="*/ 2147483647 h 182"/>
                <a:gd name="T52" fmla="*/ 2147483647 w 1550"/>
                <a:gd name="T53" fmla="*/ 2147483647 h 182"/>
                <a:gd name="T54" fmla="*/ 2147483647 w 1550"/>
                <a:gd name="T55" fmla="*/ 2147483647 h 182"/>
                <a:gd name="T56" fmla="*/ 2147483647 w 1550"/>
                <a:gd name="T57" fmla="*/ 2147483647 h 182"/>
                <a:gd name="T58" fmla="*/ 2147483647 w 1550"/>
                <a:gd name="T59" fmla="*/ 2147483647 h 182"/>
                <a:gd name="T60" fmla="*/ 2147483647 w 1550"/>
                <a:gd name="T61" fmla="*/ 2147483647 h 182"/>
                <a:gd name="T62" fmla="*/ 2147483647 w 1550"/>
                <a:gd name="T63" fmla="*/ 2147483647 h 182"/>
                <a:gd name="T64" fmla="*/ 2147483647 w 1550"/>
                <a:gd name="T65" fmla="*/ 2147483647 h 182"/>
                <a:gd name="T66" fmla="*/ 2147483647 w 1550"/>
                <a:gd name="T67" fmla="*/ 2147483647 h 182"/>
                <a:gd name="T68" fmla="*/ 2147483647 w 1550"/>
                <a:gd name="T69" fmla="*/ 2147483647 h 182"/>
                <a:gd name="T70" fmla="*/ 2147483647 w 1550"/>
                <a:gd name="T71" fmla="*/ 2147483647 h 182"/>
                <a:gd name="T72" fmla="*/ 2147483647 w 1550"/>
                <a:gd name="T73" fmla="*/ 2147483647 h 182"/>
                <a:gd name="T74" fmla="*/ 2147483647 w 1550"/>
                <a:gd name="T75" fmla="*/ 2147483647 h 182"/>
                <a:gd name="T76" fmla="*/ 2147483647 w 1550"/>
                <a:gd name="T77" fmla="*/ 2147483647 h 182"/>
                <a:gd name="T78" fmla="*/ 2147483647 w 1550"/>
                <a:gd name="T79" fmla="*/ 2147483647 h 182"/>
                <a:gd name="T80" fmla="*/ 2147483647 w 1550"/>
                <a:gd name="T81" fmla="*/ 2147483647 h 182"/>
                <a:gd name="T82" fmla="*/ 2147483647 w 1550"/>
                <a:gd name="T83" fmla="*/ 2147483647 h 182"/>
                <a:gd name="T84" fmla="*/ 2147483647 w 1550"/>
                <a:gd name="T85" fmla="*/ 2147483647 h 182"/>
                <a:gd name="T86" fmla="*/ 2147483647 w 1550"/>
                <a:gd name="T87" fmla="*/ 2147483647 h 182"/>
                <a:gd name="T88" fmla="*/ 2147483647 w 1550"/>
                <a:gd name="T89" fmla="*/ 2147483647 h 182"/>
                <a:gd name="T90" fmla="*/ 2147483647 w 1550"/>
                <a:gd name="T91" fmla="*/ 2147483647 h 182"/>
                <a:gd name="T92" fmla="*/ 2147483647 w 1550"/>
                <a:gd name="T93" fmla="*/ 2147483647 h 182"/>
                <a:gd name="T94" fmla="*/ 2147483647 w 1550"/>
                <a:gd name="T95" fmla="*/ 2147483647 h 182"/>
                <a:gd name="T96" fmla="*/ 2147483647 w 1550"/>
                <a:gd name="T97" fmla="*/ 2147483647 h 182"/>
                <a:gd name="T98" fmla="*/ 2147483647 w 1550"/>
                <a:gd name="T99" fmla="*/ 2147483647 h 182"/>
                <a:gd name="T100" fmla="*/ 2147483647 w 1550"/>
                <a:gd name="T101" fmla="*/ 2147483647 h 182"/>
                <a:gd name="T102" fmla="*/ 2147483647 w 1550"/>
                <a:gd name="T103" fmla="*/ 2147483647 h 182"/>
                <a:gd name="T104" fmla="*/ 2147483647 w 1550"/>
                <a:gd name="T105" fmla="*/ 2147483647 h 182"/>
                <a:gd name="T106" fmla="*/ 2147483647 w 1550"/>
                <a:gd name="T107" fmla="*/ 2147483647 h 18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550"/>
                <a:gd name="T163" fmla="*/ 0 h 182"/>
                <a:gd name="T164" fmla="*/ 1550 w 1550"/>
                <a:gd name="T165" fmla="*/ 182 h 18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550" h="182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6" y="0"/>
                  </a:lnTo>
                  <a:lnTo>
                    <a:pt x="8" y="1"/>
                  </a:lnTo>
                  <a:lnTo>
                    <a:pt x="9" y="1"/>
                  </a:lnTo>
                  <a:lnTo>
                    <a:pt x="11" y="1"/>
                  </a:lnTo>
                  <a:lnTo>
                    <a:pt x="14" y="1"/>
                  </a:lnTo>
                  <a:lnTo>
                    <a:pt x="16" y="2"/>
                  </a:lnTo>
                  <a:lnTo>
                    <a:pt x="19" y="2"/>
                  </a:lnTo>
                  <a:lnTo>
                    <a:pt x="21" y="2"/>
                  </a:lnTo>
                  <a:lnTo>
                    <a:pt x="24" y="3"/>
                  </a:lnTo>
                  <a:lnTo>
                    <a:pt x="27" y="3"/>
                  </a:lnTo>
                  <a:lnTo>
                    <a:pt x="30" y="3"/>
                  </a:lnTo>
                  <a:lnTo>
                    <a:pt x="34" y="4"/>
                  </a:lnTo>
                  <a:lnTo>
                    <a:pt x="37" y="4"/>
                  </a:lnTo>
                  <a:lnTo>
                    <a:pt x="41" y="5"/>
                  </a:lnTo>
                  <a:lnTo>
                    <a:pt x="45" y="5"/>
                  </a:lnTo>
                  <a:lnTo>
                    <a:pt x="49" y="5"/>
                  </a:lnTo>
                  <a:lnTo>
                    <a:pt x="53" y="6"/>
                  </a:lnTo>
                  <a:lnTo>
                    <a:pt x="58" y="6"/>
                  </a:lnTo>
                  <a:lnTo>
                    <a:pt x="62" y="7"/>
                  </a:lnTo>
                  <a:lnTo>
                    <a:pt x="67" y="8"/>
                  </a:lnTo>
                  <a:lnTo>
                    <a:pt x="72" y="8"/>
                  </a:lnTo>
                  <a:lnTo>
                    <a:pt x="77" y="9"/>
                  </a:lnTo>
                  <a:lnTo>
                    <a:pt x="82" y="9"/>
                  </a:lnTo>
                  <a:lnTo>
                    <a:pt x="87" y="10"/>
                  </a:lnTo>
                  <a:lnTo>
                    <a:pt x="93" y="11"/>
                  </a:lnTo>
                  <a:lnTo>
                    <a:pt x="98" y="11"/>
                  </a:lnTo>
                  <a:lnTo>
                    <a:pt x="104" y="12"/>
                  </a:lnTo>
                  <a:lnTo>
                    <a:pt x="110" y="13"/>
                  </a:lnTo>
                  <a:lnTo>
                    <a:pt x="116" y="13"/>
                  </a:lnTo>
                  <a:lnTo>
                    <a:pt x="122" y="14"/>
                  </a:lnTo>
                  <a:lnTo>
                    <a:pt x="128" y="15"/>
                  </a:lnTo>
                  <a:lnTo>
                    <a:pt x="134" y="15"/>
                  </a:lnTo>
                  <a:lnTo>
                    <a:pt x="141" y="16"/>
                  </a:lnTo>
                  <a:lnTo>
                    <a:pt x="147" y="17"/>
                  </a:lnTo>
                  <a:lnTo>
                    <a:pt x="154" y="18"/>
                  </a:lnTo>
                  <a:lnTo>
                    <a:pt x="161" y="19"/>
                  </a:lnTo>
                  <a:lnTo>
                    <a:pt x="168" y="19"/>
                  </a:lnTo>
                  <a:lnTo>
                    <a:pt x="175" y="20"/>
                  </a:lnTo>
                  <a:lnTo>
                    <a:pt x="182" y="21"/>
                  </a:lnTo>
                  <a:lnTo>
                    <a:pt x="190" y="22"/>
                  </a:lnTo>
                  <a:lnTo>
                    <a:pt x="197" y="23"/>
                  </a:lnTo>
                  <a:lnTo>
                    <a:pt x="205" y="24"/>
                  </a:lnTo>
                  <a:lnTo>
                    <a:pt x="212" y="25"/>
                  </a:lnTo>
                  <a:lnTo>
                    <a:pt x="220" y="26"/>
                  </a:lnTo>
                  <a:lnTo>
                    <a:pt x="228" y="26"/>
                  </a:lnTo>
                  <a:lnTo>
                    <a:pt x="236" y="27"/>
                  </a:lnTo>
                  <a:lnTo>
                    <a:pt x="244" y="28"/>
                  </a:lnTo>
                  <a:lnTo>
                    <a:pt x="252" y="29"/>
                  </a:lnTo>
                  <a:lnTo>
                    <a:pt x="260" y="30"/>
                  </a:lnTo>
                  <a:lnTo>
                    <a:pt x="269" y="31"/>
                  </a:lnTo>
                  <a:lnTo>
                    <a:pt x="277" y="32"/>
                  </a:lnTo>
                  <a:lnTo>
                    <a:pt x="286" y="33"/>
                  </a:lnTo>
                  <a:lnTo>
                    <a:pt x="295" y="34"/>
                  </a:lnTo>
                  <a:lnTo>
                    <a:pt x="303" y="35"/>
                  </a:lnTo>
                  <a:lnTo>
                    <a:pt x="312" y="36"/>
                  </a:lnTo>
                  <a:lnTo>
                    <a:pt x="321" y="37"/>
                  </a:lnTo>
                  <a:lnTo>
                    <a:pt x="330" y="38"/>
                  </a:lnTo>
                  <a:lnTo>
                    <a:pt x="339" y="40"/>
                  </a:lnTo>
                  <a:lnTo>
                    <a:pt x="348" y="41"/>
                  </a:lnTo>
                  <a:lnTo>
                    <a:pt x="358" y="42"/>
                  </a:lnTo>
                  <a:lnTo>
                    <a:pt x="367" y="43"/>
                  </a:lnTo>
                  <a:lnTo>
                    <a:pt x="376" y="44"/>
                  </a:lnTo>
                  <a:lnTo>
                    <a:pt x="386" y="45"/>
                  </a:lnTo>
                  <a:lnTo>
                    <a:pt x="395" y="46"/>
                  </a:lnTo>
                  <a:lnTo>
                    <a:pt x="405" y="47"/>
                  </a:lnTo>
                  <a:lnTo>
                    <a:pt x="415" y="48"/>
                  </a:lnTo>
                  <a:lnTo>
                    <a:pt x="424" y="50"/>
                  </a:lnTo>
                  <a:lnTo>
                    <a:pt x="434" y="51"/>
                  </a:lnTo>
                  <a:lnTo>
                    <a:pt x="444" y="52"/>
                  </a:lnTo>
                  <a:lnTo>
                    <a:pt x="454" y="53"/>
                  </a:lnTo>
                  <a:lnTo>
                    <a:pt x="464" y="54"/>
                  </a:lnTo>
                  <a:lnTo>
                    <a:pt x="474" y="55"/>
                  </a:lnTo>
                  <a:lnTo>
                    <a:pt x="484" y="57"/>
                  </a:lnTo>
                  <a:lnTo>
                    <a:pt x="494" y="58"/>
                  </a:lnTo>
                  <a:lnTo>
                    <a:pt x="504" y="59"/>
                  </a:lnTo>
                  <a:lnTo>
                    <a:pt x="514" y="60"/>
                  </a:lnTo>
                  <a:lnTo>
                    <a:pt x="525" y="61"/>
                  </a:lnTo>
                  <a:lnTo>
                    <a:pt x="535" y="63"/>
                  </a:lnTo>
                  <a:lnTo>
                    <a:pt x="545" y="64"/>
                  </a:lnTo>
                  <a:lnTo>
                    <a:pt x="556" y="65"/>
                  </a:lnTo>
                  <a:lnTo>
                    <a:pt x="566" y="66"/>
                  </a:lnTo>
                  <a:lnTo>
                    <a:pt x="577" y="68"/>
                  </a:lnTo>
                  <a:lnTo>
                    <a:pt x="587" y="69"/>
                  </a:lnTo>
                  <a:lnTo>
                    <a:pt x="598" y="70"/>
                  </a:lnTo>
                  <a:lnTo>
                    <a:pt x="608" y="71"/>
                  </a:lnTo>
                  <a:lnTo>
                    <a:pt x="619" y="72"/>
                  </a:lnTo>
                  <a:lnTo>
                    <a:pt x="630" y="74"/>
                  </a:lnTo>
                  <a:lnTo>
                    <a:pt x="640" y="75"/>
                  </a:lnTo>
                  <a:lnTo>
                    <a:pt x="651" y="76"/>
                  </a:lnTo>
                  <a:lnTo>
                    <a:pt x="662" y="78"/>
                  </a:lnTo>
                  <a:lnTo>
                    <a:pt x="672" y="79"/>
                  </a:lnTo>
                  <a:lnTo>
                    <a:pt x="683" y="80"/>
                  </a:lnTo>
                  <a:lnTo>
                    <a:pt x="694" y="81"/>
                  </a:lnTo>
                  <a:lnTo>
                    <a:pt x="705" y="83"/>
                  </a:lnTo>
                  <a:lnTo>
                    <a:pt x="715" y="84"/>
                  </a:lnTo>
                  <a:lnTo>
                    <a:pt x="726" y="85"/>
                  </a:lnTo>
                  <a:lnTo>
                    <a:pt x="737" y="86"/>
                  </a:lnTo>
                  <a:lnTo>
                    <a:pt x="748" y="88"/>
                  </a:lnTo>
                  <a:lnTo>
                    <a:pt x="759" y="89"/>
                  </a:lnTo>
                  <a:lnTo>
                    <a:pt x="769" y="90"/>
                  </a:lnTo>
                  <a:lnTo>
                    <a:pt x="780" y="91"/>
                  </a:lnTo>
                  <a:lnTo>
                    <a:pt x="791" y="93"/>
                  </a:lnTo>
                  <a:lnTo>
                    <a:pt x="802" y="94"/>
                  </a:lnTo>
                  <a:lnTo>
                    <a:pt x="813" y="95"/>
                  </a:lnTo>
                  <a:lnTo>
                    <a:pt x="824" y="97"/>
                  </a:lnTo>
                  <a:lnTo>
                    <a:pt x="834" y="98"/>
                  </a:lnTo>
                  <a:lnTo>
                    <a:pt x="845" y="99"/>
                  </a:lnTo>
                  <a:lnTo>
                    <a:pt x="856" y="100"/>
                  </a:lnTo>
                  <a:lnTo>
                    <a:pt x="867" y="102"/>
                  </a:lnTo>
                  <a:lnTo>
                    <a:pt x="877" y="103"/>
                  </a:lnTo>
                  <a:lnTo>
                    <a:pt x="888" y="104"/>
                  </a:lnTo>
                  <a:lnTo>
                    <a:pt x="899" y="105"/>
                  </a:lnTo>
                  <a:lnTo>
                    <a:pt x="909" y="107"/>
                  </a:lnTo>
                  <a:lnTo>
                    <a:pt x="920" y="108"/>
                  </a:lnTo>
                  <a:lnTo>
                    <a:pt x="931" y="109"/>
                  </a:lnTo>
                  <a:lnTo>
                    <a:pt x="941" y="110"/>
                  </a:lnTo>
                  <a:lnTo>
                    <a:pt x="952" y="112"/>
                  </a:lnTo>
                  <a:lnTo>
                    <a:pt x="963" y="113"/>
                  </a:lnTo>
                  <a:lnTo>
                    <a:pt x="973" y="114"/>
                  </a:lnTo>
                  <a:lnTo>
                    <a:pt x="984" y="115"/>
                  </a:lnTo>
                  <a:lnTo>
                    <a:pt x="994" y="117"/>
                  </a:lnTo>
                  <a:lnTo>
                    <a:pt x="1004" y="118"/>
                  </a:lnTo>
                  <a:lnTo>
                    <a:pt x="1015" y="119"/>
                  </a:lnTo>
                  <a:lnTo>
                    <a:pt x="1025" y="120"/>
                  </a:lnTo>
                  <a:lnTo>
                    <a:pt x="1035" y="121"/>
                  </a:lnTo>
                  <a:lnTo>
                    <a:pt x="1046" y="123"/>
                  </a:lnTo>
                  <a:lnTo>
                    <a:pt x="1056" y="124"/>
                  </a:lnTo>
                  <a:lnTo>
                    <a:pt x="1066" y="125"/>
                  </a:lnTo>
                  <a:lnTo>
                    <a:pt x="1076" y="126"/>
                  </a:lnTo>
                  <a:lnTo>
                    <a:pt x="1086" y="127"/>
                  </a:lnTo>
                  <a:lnTo>
                    <a:pt x="1096" y="129"/>
                  </a:lnTo>
                  <a:lnTo>
                    <a:pt x="1106" y="130"/>
                  </a:lnTo>
                  <a:lnTo>
                    <a:pt x="1116" y="131"/>
                  </a:lnTo>
                  <a:lnTo>
                    <a:pt x="1126" y="132"/>
                  </a:lnTo>
                  <a:lnTo>
                    <a:pt x="1135" y="133"/>
                  </a:lnTo>
                  <a:lnTo>
                    <a:pt x="1145" y="134"/>
                  </a:lnTo>
                  <a:lnTo>
                    <a:pt x="1155" y="135"/>
                  </a:lnTo>
                  <a:lnTo>
                    <a:pt x="1164" y="137"/>
                  </a:lnTo>
                  <a:lnTo>
                    <a:pt x="1174" y="138"/>
                  </a:lnTo>
                  <a:lnTo>
                    <a:pt x="1183" y="139"/>
                  </a:lnTo>
                  <a:lnTo>
                    <a:pt x="1192" y="140"/>
                  </a:lnTo>
                  <a:lnTo>
                    <a:pt x="1201" y="141"/>
                  </a:lnTo>
                  <a:lnTo>
                    <a:pt x="1211" y="142"/>
                  </a:lnTo>
                  <a:lnTo>
                    <a:pt x="1220" y="143"/>
                  </a:lnTo>
                  <a:lnTo>
                    <a:pt x="1229" y="144"/>
                  </a:lnTo>
                  <a:lnTo>
                    <a:pt x="1238" y="145"/>
                  </a:lnTo>
                  <a:lnTo>
                    <a:pt x="1247" y="146"/>
                  </a:lnTo>
                  <a:lnTo>
                    <a:pt x="1255" y="147"/>
                  </a:lnTo>
                  <a:lnTo>
                    <a:pt x="1264" y="148"/>
                  </a:lnTo>
                  <a:lnTo>
                    <a:pt x="1272" y="149"/>
                  </a:lnTo>
                  <a:lnTo>
                    <a:pt x="1281" y="150"/>
                  </a:lnTo>
                  <a:lnTo>
                    <a:pt x="1289" y="151"/>
                  </a:lnTo>
                  <a:lnTo>
                    <a:pt x="1298" y="152"/>
                  </a:lnTo>
                  <a:lnTo>
                    <a:pt x="1306" y="153"/>
                  </a:lnTo>
                  <a:lnTo>
                    <a:pt x="1314" y="154"/>
                  </a:lnTo>
                  <a:lnTo>
                    <a:pt x="1322" y="155"/>
                  </a:lnTo>
                  <a:lnTo>
                    <a:pt x="1330" y="156"/>
                  </a:lnTo>
                  <a:lnTo>
                    <a:pt x="1338" y="157"/>
                  </a:lnTo>
                  <a:lnTo>
                    <a:pt x="1345" y="158"/>
                  </a:lnTo>
                  <a:lnTo>
                    <a:pt x="1353" y="159"/>
                  </a:lnTo>
                  <a:lnTo>
                    <a:pt x="1360" y="160"/>
                  </a:lnTo>
                  <a:lnTo>
                    <a:pt x="1368" y="161"/>
                  </a:lnTo>
                  <a:lnTo>
                    <a:pt x="1375" y="161"/>
                  </a:lnTo>
                  <a:lnTo>
                    <a:pt x="1382" y="162"/>
                  </a:lnTo>
                  <a:lnTo>
                    <a:pt x="1389" y="163"/>
                  </a:lnTo>
                  <a:lnTo>
                    <a:pt x="1396" y="164"/>
                  </a:lnTo>
                  <a:lnTo>
                    <a:pt x="1402" y="165"/>
                  </a:lnTo>
                  <a:lnTo>
                    <a:pt x="1409" y="165"/>
                  </a:lnTo>
                  <a:lnTo>
                    <a:pt x="1416" y="166"/>
                  </a:lnTo>
                  <a:lnTo>
                    <a:pt x="1422" y="167"/>
                  </a:lnTo>
                  <a:lnTo>
                    <a:pt x="1428" y="168"/>
                  </a:lnTo>
                  <a:lnTo>
                    <a:pt x="1434" y="168"/>
                  </a:lnTo>
                  <a:lnTo>
                    <a:pt x="1440" y="169"/>
                  </a:lnTo>
                  <a:lnTo>
                    <a:pt x="1446" y="170"/>
                  </a:lnTo>
                  <a:lnTo>
                    <a:pt x="1452" y="170"/>
                  </a:lnTo>
                  <a:lnTo>
                    <a:pt x="1457" y="171"/>
                  </a:lnTo>
                  <a:lnTo>
                    <a:pt x="1463" y="172"/>
                  </a:lnTo>
                  <a:lnTo>
                    <a:pt x="1468" y="172"/>
                  </a:lnTo>
                  <a:lnTo>
                    <a:pt x="1473" y="173"/>
                  </a:lnTo>
                  <a:lnTo>
                    <a:pt x="1478" y="174"/>
                  </a:lnTo>
                  <a:lnTo>
                    <a:pt x="1483" y="174"/>
                  </a:lnTo>
                  <a:lnTo>
                    <a:pt x="1488" y="175"/>
                  </a:lnTo>
                  <a:lnTo>
                    <a:pt x="1492" y="175"/>
                  </a:lnTo>
                  <a:lnTo>
                    <a:pt x="1496" y="176"/>
                  </a:lnTo>
                  <a:lnTo>
                    <a:pt x="1501" y="176"/>
                  </a:lnTo>
                  <a:lnTo>
                    <a:pt x="1505" y="177"/>
                  </a:lnTo>
                  <a:lnTo>
                    <a:pt x="1509" y="177"/>
                  </a:lnTo>
                  <a:lnTo>
                    <a:pt x="1512" y="178"/>
                  </a:lnTo>
                  <a:lnTo>
                    <a:pt x="1516" y="178"/>
                  </a:lnTo>
                  <a:lnTo>
                    <a:pt x="1519" y="178"/>
                  </a:lnTo>
                  <a:lnTo>
                    <a:pt x="1523" y="179"/>
                  </a:lnTo>
                  <a:lnTo>
                    <a:pt x="1526" y="179"/>
                  </a:lnTo>
                  <a:lnTo>
                    <a:pt x="1529" y="179"/>
                  </a:lnTo>
                  <a:lnTo>
                    <a:pt x="1531" y="180"/>
                  </a:lnTo>
                  <a:lnTo>
                    <a:pt x="1534" y="180"/>
                  </a:lnTo>
                  <a:lnTo>
                    <a:pt x="1536" y="180"/>
                  </a:lnTo>
                  <a:lnTo>
                    <a:pt x="1538" y="181"/>
                  </a:lnTo>
                  <a:lnTo>
                    <a:pt x="1540" y="181"/>
                  </a:lnTo>
                  <a:lnTo>
                    <a:pt x="1542" y="181"/>
                  </a:lnTo>
                  <a:lnTo>
                    <a:pt x="1544" y="181"/>
                  </a:lnTo>
                  <a:lnTo>
                    <a:pt x="1545" y="181"/>
                  </a:lnTo>
                  <a:lnTo>
                    <a:pt x="1547" y="182"/>
                  </a:lnTo>
                  <a:lnTo>
                    <a:pt x="1548" y="182"/>
                  </a:lnTo>
                  <a:lnTo>
                    <a:pt x="1549" y="182"/>
                  </a:lnTo>
                  <a:lnTo>
                    <a:pt x="1550" y="182"/>
                  </a:lnTo>
                </a:path>
              </a:pathLst>
            </a:custGeom>
            <a:noFill/>
            <a:ln w="3160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Freeform 18"/>
            <p:cNvSpPr>
              <a:spLocks noChangeArrowheads="1"/>
            </p:cNvSpPr>
            <p:nvPr/>
          </p:nvSpPr>
          <p:spPr bwMode="auto">
            <a:xfrm>
              <a:off x="5043488" y="5508625"/>
              <a:ext cx="1809750" cy="144463"/>
            </a:xfrm>
            <a:custGeom>
              <a:avLst/>
              <a:gdLst>
                <a:gd name="T0" fmla="*/ 2147483647 w 1140"/>
                <a:gd name="T1" fmla="*/ 0 h 91"/>
                <a:gd name="T2" fmla="*/ 2147483647 w 1140"/>
                <a:gd name="T3" fmla="*/ 0 h 91"/>
                <a:gd name="T4" fmla="*/ 2147483647 w 1140"/>
                <a:gd name="T5" fmla="*/ 2147483647 h 91"/>
                <a:gd name="T6" fmla="*/ 2147483647 w 1140"/>
                <a:gd name="T7" fmla="*/ 2147483647 h 91"/>
                <a:gd name="T8" fmla="*/ 2147483647 w 1140"/>
                <a:gd name="T9" fmla="*/ 2147483647 h 91"/>
                <a:gd name="T10" fmla="*/ 2147483647 w 1140"/>
                <a:gd name="T11" fmla="*/ 2147483647 h 91"/>
                <a:gd name="T12" fmla="*/ 2147483647 w 1140"/>
                <a:gd name="T13" fmla="*/ 2147483647 h 91"/>
                <a:gd name="T14" fmla="*/ 2147483647 w 1140"/>
                <a:gd name="T15" fmla="*/ 2147483647 h 91"/>
                <a:gd name="T16" fmla="*/ 2147483647 w 1140"/>
                <a:gd name="T17" fmla="*/ 2147483647 h 91"/>
                <a:gd name="T18" fmla="*/ 2147483647 w 1140"/>
                <a:gd name="T19" fmla="*/ 2147483647 h 91"/>
                <a:gd name="T20" fmla="*/ 2147483647 w 1140"/>
                <a:gd name="T21" fmla="*/ 2147483647 h 91"/>
                <a:gd name="T22" fmla="*/ 2147483647 w 1140"/>
                <a:gd name="T23" fmla="*/ 2147483647 h 91"/>
                <a:gd name="T24" fmla="*/ 2147483647 w 1140"/>
                <a:gd name="T25" fmla="*/ 2147483647 h 91"/>
                <a:gd name="T26" fmla="*/ 2147483647 w 1140"/>
                <a:gd name="T27" fmla="*/ 2147483647 h 91"/>
                <a:gd name="T28" fmla="*/ 2147483647 w 1140"/>
                <a:gd name="T29" fmla="*/ 2147483647 h 91"/>
                <a:gd name="T30" fmla="*/ 2147483647 w 1140"/>
                <a:gd name="T31" fmla="*/ 2147483647 h 91"/>
                <a:gd name="T32" fmla="*/ 2147483647 w 1140"/>
                <a:gd name="T33" fmla="*/ 2147483647 h 91"/>
                <a:gd name="T34" fmla="*/ 2147483647 w 1140"/>
                <a:gd name="T35" fmla="*/ 2147483647 h 91"/>
                <a:gd name="T36" fmla="*/ 2147483647 w 1140"/>
                <a:gd name="T37" fmla="*/ 2147483647 h 91"/>
                <a:gd name="T38" fmla="*/ 2147483647 w 1140"/>
                <a:gd name="T39" fmla="*/ 2147483647 h 91"/>
                <a:gd name="T40" fmla="*/ 2147483647 w 1140"/>
                <a:gd name="T41" fmla="*/ 2147483647 h 91"/>
                <a:gd name="T42" fmla="*/ 2147483647 w 1140"/>
                <a:gd name="T43" fmla="*/ 2147483647 h 91"/>
                <a:gd name="T44" fmla="*/ 2147483647 w 1140"/>
                <a:gd name="T45" fmla="*/ 2147483647 h 91"/>
                <a:gd name="T46" fmla="*/ 2147483647 w 1140"/>
                <a:gd name="T47" fmla="*/ 2147483647 h 91"/>
                <a:gd name="T48" fmla="*/ 2147483647 w 1140"/>
                <a:gd name="T49" fmla="*/ 2147483647 h 91"/>
                <a:gd name="T50" fmla="*/ 2147483647 w 1140"/>
                <a:gd name="T51" fmla="*/ 2147483647 h 91"/>
                <a:gd name="T52" fmla="*/ 2147483647 w 1140"/>
                <a:gd name="T53" fmla="*/ 2147483647 h 91"/>
                <a:gd name="T54" fmla="*/ 2147483647 w 1140"/>
                <a:gd name="T55" fmla="*/ 2147483647 h 91"/>
                <a:gd name="T56" fmla="*/ 2147483647 w 1140"/>
                <a:gd name="T57" fmla="*/ 2147483647 h 91"/>
                <a:gd name="T58" fmla="*/ 2147483647 w 1140"/>
                <a:gd name="T59" fmla="*/ 2147483647 h 91"/>
                <a:gd name="T60" fmla="*/ 2147483647 w 1140"/>
                <a:gd name="T61" fmla="*/ 2147483647 h 91"/>
                <a:gd name="T62" fmla="*/ 2147483647 w 1140"/>
                <a:gd name="T63" fmla="*/ 2147483647 h 91"/>
                <a:gd name="T64" fmla="*/ 2147483647 w 1140"/>
                <a:gd name="T65" fmla="*/ 2147483647 h 91"/>
                <a:gd name="T66" fmla="*/ 2147483647 w 1140"/>
                <a:gd name="T67" fmla="*/ 2147483647 h 91"/>
                <a:gd name="T68" fmla="*/ 2147483647 w 1140"/>
                <a:gd name="T69" fmla="*/ 2147483647 h 91"/>
                <a:gd name="T70" fmla="*/ 2147483647 w 1140"/>
                <a:gd name="T71" fmla="*/ 2147483647 h 91"/>
                <a:gd name="T72" fmla="*/ 2147483647 w 1140"/>
                <a:gd name="T73" fmla="*/ 2147483647 h 91"/>
                <a:gd name="T74" fmla="*/ 2147483647 w 1140"/>
                <a:gd name="T75" fmla="*/ 2147483647 h 91"/>
                <a:gd name="T76" fmla="*/ 2147483647 w 1140"/>
                <a:gd name="T77" fmla="*/ 2147483647 h 91"/>
                <a:gd name="T78" fmla="*/ 2147483647 w 1140"/>
                <a:gd name="T79" fmla="*/ 2147483647 h 91"/>
                <a:gd name="T80" fmla="*/ 2147483647 w 1140"/>
                <a:gd name="T81" fmla="*/ 2147483647 h 91"/>
                <a:gd name="T82" fmla="*/ 2147483647 w 1140"/>
                <a:gd name="T83" fmla="*/ 2147483647 h 91"/>
                <a:gd name="T84" fmla="*/ 2147483647 w 1140"/>
                <a:gd name="T85" fmla="*/ 2147483647 h 91"/>
                <a:gd name="T86" fmla="*/ 2147483647 w 1140"/>
                <a:gd name="T87" fmla="*/ 2147483647 h 91"/>
                <a:gd name="T88" fmla="*/ 2147483647 w 1140"/>
                <a:gd name="T89" fmla="*/ 2147483647 h 91"/>
                <a:gd name="T90" fmla="*/ 2147483647 w 1140"/>
                <a:gd name="T91" fmla="*/ 2147483647 h 91"/>
                <a:gd name="T92" fmla="*/ 2147483647 w 1140"/>
                <a:gd name="T93" fmla="*/ 2147483647 h 91"/>
                <a:gd name="T94" fmla="*/ 2147483647 w 1140"/>
                <a:gd name="T95" fmla="*/ 2147483647 h 91"/>
                <a:gd name="T96" fmla="*/ 2147483647 w 1140"/>
                <a:gd name="T97" fmla="*/ 2147483647 h 91"/>
                <a:gd name="T98" fmla="*/ 2147483647 w 1140"/>
                <a:gd name="T99" fmla="*/ 2147483647 h 91"/>
                <a:gd name="T100" fmla="*/ 2147483647 w 1140"/>
                <a:gd name="T101" fmla="*/ 2147483647 h 91"/>
                <a:gd name="T102" fmla="*/ 2147483647 w 1140"/>
                <a:gd name="T103" fmla="*/ 2147483647 h 91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140"/>
                <a:gd name="T157" fmla="*/ 0 h 91"/>
                <a:gd name="T158" fmla="*/ 1140 w 1140"/>
                <a:gd name="T159" fmla="*/ 91 h 91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140" h="9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7" y="1"/>
                  </a:lnTo>
                  <a:lnTo>
                    <a:pt x="9" y="1"/>
                  </a:lnTo>
                  <a:lnTo>
                    <a:pt x="11" y="1"/>
                  </a:lnTo>
                  <a:lnTo>
                    <a:pt x="13" y="1"/>
                  </a:lnTo>
                  <a:lnTo>
                    <a:pt x="16" y="1"/>
                  </a:lnTo>
                  <a:lnTo>
                    <a:pt x="19" y="2"/>
                  </a:lnTo>
                  <a:lnTo>
                    <a:pt x="22" y="2"/>
                  </a:lnTo>
                  <a:lnTo>
                    <a:pt x="26" y="2"/>
                  </a:lnTo>
                  <a:lnTo>
                    <a:pt x="29" y="2"/>
                  </a:lnTo>
                  <a:lnTo>
                    <a:pt x="33" y="3"/>
                  </a:lnTo>
                  <a:lnTo>
                    <a:pt x="37" y="3"/>
                  </a:lnTo>
                  <a:lnTo>
                    <a:pt x="42" y="3"/>
                  </a:lnTo>
                  <a:lnTo>
                    <a:pt x="46" y="4"/>
                  </a:lnTo>
                  <a:lnTo>
                    <a:pt x="51" y="4"/>
                  </a:lnTo>
                  <a:lnTo>
                    <a:pt x="56" y="4"/>
                  </a:lnTo>
                  <a:lnTo>
                    <a:pt x="61" y="5"/>
                  </a:lnTo>
                  <a:lnTo>
                    <a:pt x="66" y="5"/>
                  </a:lnTo>
                  <a:lnTo>
                    <a:pt x="72" y="6"/>
                  </a:lnTo>
                  <a:lnTo>
                    <a:pt x="78" y="6"/>
                  </a:lnTo>
                  <a:lnTo>
                    <a:pt x="84" y="7"/>
                  </a:lnTo>
                  <a:lnTo>
                    <a:pt x="90" y="7"/>
                  </a:lnTo>
                  <a:lnTo>
                    <a:pt x="96" y="8"/>
                  </a:lnTo>
                  <a:lnTo>
                    <a:pt x="102" y="8"/>
                  </a:lnTo>
                  <a:lnTo>
                    <a:pt x="109" y="9"/>
                  </a:lnTo>
                  <a:lnTo>
                    <a:pt x="116" y="9"/>
                  </a:lnTo>
                  <a:lnTo>
                    <a:pt x="123" y="10"/>
                  </a:lnTo>
                  <a:lnTo>
                    <a:pt x="130" y="10"/>
                  </a:lnTo>
                  <a:lnTo>
                    <a:pt x="137" y="11"/>
                  </a:lnTo>
                  <a:lnTo>
                    <a:pt x="145" y="12"/>
                  </a:lnTo>
                  <a:lnTo>
                    <a:pt x="152" y="12"/>
                  </a:lnTo>
                  <a:lnTo>
                    <a:pt x="160" y="13"/>
                  </a:lnTo>
                  <a:lnTo>
                    <a:pt x="168" y="13"/>
                  </a:lnTo>
                  <a:lnTo>
                    <a:pt x="176" y="14"/>
                  </a:lnTo>
                  <a:lnTo>
                    <a:pt x="184" y="15"/>
                  </a:lnTo>
                  <a:lnTo>
                    <a:pt x="193" y="15"/>
                  </a:lnTo>
                  <a:lnTo>
                    <a:pt x="201" y="16"/>
                  </a:lnTo>
                  <a:lnTo>
                    <a:pt x="210" y="17"/>
                  </a:lnTo>
                  <a:lnTo>
                    <a:pt x="219" y="17"/>
                  </a:lnTo>
                  <a:lnTo>
                    <a:pt x="227" y="18"/>
                  </a:lnTo>
                  <a:lnTo>
                    <a:pt x="236" y="19"/>
                  </a:lnTo>
                  <a:lnTo>
                    <a:pt x="245" y="20"/>
                  </a:lnTo>
                  <a:lnTo>
                    <a:pt x="255" y="20"/>
                  </a:lnTo>
                  <a:lnTo>
                    <a:pt x="264" y="21"/>
                  </a:lnTo>
                  <a:lnTo>
                    <a:pt x="273" y="22"/>
                  </a:lnTo>
                  <a:lnTo>
                    <a:pt x="283" y="23"/>
                  </a:lnTo>
                  <a:lnTo>
                    <a:pt x="292" y="23"/>
                  </a:lnTo>
                  <a:lnTo>
                    <a:pt x="302" y="24"/>
                  </a:lnTo>
                  <a:lnTo>
                    <a:pt x="312" y="25"/>
                  </a:lnTo>
                  <a:lnTo>
                    <a:pt x="322" y="26"/>
                  </a:lnTo>
                  <a:lnTo>
                    <a:pt x="332" y="27"/>
                  </a:lnTo>
                  <a:lnTo>
                    <a:pt x="342" y="27"/>
                  </a:lnTo>
                  <a:lnTo>
                    <a:pt x="352" y="28"/>
                  </a:lnTo>
                  <a:lnTo>
                    <a:pt x="362" y="29"/>
                  </a:lnTo>
                  <a:lnTo>
                    <a:pt x="372" y="30"/>
                  </a:lnTo>
                  <a:lnTo>
                    <a:pt x="383" y="31"/>
                  </a:lnTo>
                  <a:lnTo>
                    <a:pt x="393" y="31"/>
                  </a:lnTo>
                  <a:lnTo>
                    <a:pt x="403" y="32"/>
                  </a:lnTo>
                  <a:lnTo>
                    <a:pt x="414" y="33"/>
                  </a:lnTo>
                  <a:lnTo>
                    <a:pt x="425" y="34"/>
                  </a:lnTo>
                  <a:lnTo>
                    <a:pt x="435" y="35"/>
                  </a:lnTo>
                  <a:lnTo>
                    <a:pt x="446" y="36"/>
                  </a:lnTo>
                  <a:lnTo>
                    <a:pt x="456" y="37"/>
                  </a:lnTo>
                  <a:lnTo>
                    <a:pt x="467" y="37"/>
                  </a:lnTo>
                  <a:lnTo>
                    <a:pt x="478" y="38"/>
                  </a:lnTo>
                  <a:lnTo>
                    <a:pt x="489" y="39"/>
                  </a:lnTo>
                  <a:lnTo>
                    <a:pt x="499" y="40"/>
                  </a:lnTo>
                  <a:lnTo>
                    <a:pt x="510" y="41"/>
                  </a:lnTo>
                  <a:lnTo>
                    <a:pt x="521" y="42"/>
                  </a:lnTo>
                  <a:lnTo>
                    <a:pt x="532" y="43"/>
                  </a:lnTo>
                  <a:lnTo>
                    <a:pt x="543" y="43"/>
                  </a:lnTo>
                  <a:lnTo>
                    <a:pt x="554" y="44"/>
                  </a:lnTo>
                  <a:lnTo>
                    <a:pt x="565" y="45"/>
                  </a:lnTo>
                  <a:lnTo>
                    <a:pt x="576" y="46"/>
                  </a:lnTo>
                  <a:lnTo>
                    <a:pt x="586" y="47"/>
                  </a:lnTo>
                  <a:lnTo>
                    <a:pt x="597" y="48"/>
                  </a:lnTo>
                  <a:lnTo>
                    <a:pt x="608" y="49"/>
                  </a:lnTo>
                  <a:lnTo>
                    <a:pt x="619" y="50"/>
                  </a:lnTo>
                  <a:lnTo>
                    <a:pt x="630" y="50"/>
                  </a:lnTo>
                  <a:lnTo>
                    <a:pt x="641" y="51"/>
                  </a:lnTo>
                  <a:lnTo>
                    <a:pt x="652" y="52"/>
                  </a:lnTo>
                  <a:lnTo>
                    <a:pt x="662" y="53"/>
                  </a:lnTo>
                  <a:lnTo>
                    <a:pt x="673" y="54"/>
                  </a:lnTo>
                  <a:lnTo>
                    <a:pt x="684" y="55"/>
                  </a:lnTo>
                  <a:lnTo>
                    <a:pt x="694" y="56"/>
                  </a:lnTo>
                  <a:lnTo>
                    <a:pt x="705" y="56"/>
                  </a:lnTo>
                  <a:lnTo>
                    <a:pt x="716" y="57"/>
                  </a:lnTo>
                  <a:lnTo>
                    <a:pt x="726" y="58"/>
                  </a:lnTo>
                  <a:lnTo>
                    <a:pt x="737" y="59"/>
                  </a:lnTo>
                  <a:lnTo>
                    <a:pt x="747" y="60"/>
                  </a:lnTo>
                  <a:lnTo>
                    <a:pt x="758" y="61"/>
                  </a:lnTo>
                  <a:lnTo>
                    <a:pt x="768" y="61"/>
                  </a:lnTo>
                  <a:lnTo>
                    <a:pt x="778" y="62"/>
                  </a:lnTo>
                  <a:lnTo>
                    <a:pt x="788" y="63"/>
                  </a:lnTo>
                  <a:lnTo>
                    <a:pt x="798" y="64"/>
                  </a:lnTo>
                  <a:lnTo>
                    <a:pt x="808" y="65"/>
                  </a:lnTo>
                  <a:lnTo>
                    <a:pt x="818" y="65"/>
                  </a:lnTo>
                  <a:lnTo>
                    <a:pt x="828" y="66"/>
                  </a:lnTo>
                  <a:lnTo>
                    <a:pt x="838" y="67"/>
                  </a:lnTo>
                  <a:lnTo>
                    <a:pt x="848" y="68"/>
                  </a:lnTo>
                  <a:lnTo>
                    <a:pt x="857" y="69"/>
                  </a:lnTo>
                  <a:lnTo>
                    <a:pt x="867" y="69"/>
                  </a:lnTo>
                  <a:lnTo>
                    <a:pt x="876" y="70"/>
                  </a:lnTo>
                  <a:lnTo>
                    <a:pt x="886" y="71"/>
                  </a:lnTo>
                  <a:lnTo>
                    <a:pt x="895" y="72"/>
                  </a:lnTo>
                  <a:lnTo>
                    <a:pt x="904" y="72"/>
                  </a:lnTo>
                  <a:lnTo>
                    <a:pt x="913" y="73"/>
                  </a:lnTo>
                  <a:lnTo>
                    <a:pt x="922" y="74"/>
                  </a:lnTo>
                  <a:lnTo>
                    <a:pt x="930" y="74"/>
                  </a:lnTo>
                  <a:lnTo>
                    <a:pt x="939" y="75"/>
                  </a:lnTo>
                  <a:lnTo>
                    <a:pt x="947" y="76"/>
                  </a:lnTo>
                  <a:lnTo>
                    <a:pt x="956" y="76"/>
                  </a:lnTo>
                  <a:lnTo>
                    <a:pt x="964" y="77"/>
                  </a:lnTo>
                  <a:lnTo>
                    <a:pt x="972" y="78"/>
                  </a:lnTo>
                  <a:lnTo>
                    <a:pt x="980" y="78"/>
                  </a:lnTo>
                  <a:lnTo>
                    <a:pt x="988" y="79"/>
                  </a:lnTo>
                  <a:lnTo>
                    <a:pt x="995" y="80"/>
                  </a:lnTo>
                  <a:lnTo>
                    <a:pt x="1003" y="80"/>
                  </a:lnTo>
                  <a:lnTo>
                    <a:pt x="1010" y="81"/>
                  </a:lnTo>
                  <a:lnTo>
                    <a:pt x="1017" y="81"/>
                  </a:lnTo>
                  <a:lnTo>
                    <a:pt x="1024" y="82"/>
                  </a:lnTo>
                  <a:lnTo>
                    <a:pt x="1031" y="83"/>
                  </a:lnTo>
                  <a:lnTo>
                    <a:pt x="1038" y="83"/>
                  </a:lnTo>
                  <a:lnTo>
                    <a:pt x="1044" y="84"/>
                  </a:lnTo>
                  <a:lnTo>
                    <a:pt x="1051" y="84"/>
                  </a:lnTo>
                  <a:lnTo>
                    <a:pt x="1057" y="85"/>
                  </a:lnTo>
                  <a:lnTo>
                    <a:pt x="1063" y="85"/>
                  </a:lnTo>
                  <a:lnTo>
                    <a:pt x="1068" y="85"/>
                  </a:lnTo>
                  <a:lnTo>
                    <a:pt x="1074" y="86"/>
                  </a:lnTo>
                  <a:lnTo>
                    <a:pt x="1079" y="86"/>
                  </a:lnTo>
                  <a:lnTo>
                    <a:pt x="1084" y="87"/>
                  </a:lnTo>
                  <a:lnTo>
                    <a:pt x="1089" y="87"/>
                  </a:lnTo>
                  <a:lnTo>
                    <a:pt x="1094" y="88"/>
                  </a:lnTo>
                  <a:lnTo>
                    <a:pt x="1099" y="88"/>
                  </a:lnTo>
                  <a:lnTo>
                    <a:pt x="1103" y="88"/>
                  </a:lnTo>
                  <a:lnTo>
                    <a:pt x="1107" y="89"/>
                  </a:lnTo>
                  <a:lnTo>
                    <a:pt x="1111" y="89"/>
                  </a:lnTo>
                  <a:lnTo>
                    <a:pt x="1115" y="89"/>
                  </a:lnTo>
                  <a:lnTo>
                    <a:pt x="1118" y="89"/>
                  </a:lnTo>
                  <a:lnTo>
                    <a:pt x="1121" y="90"/>
                  </a:lnTo>
                  <a:lnTo>
                    <a:pt x="1124" y="90"/>
                  </a:lnTo>
                  <a:lnTo>
                    <a:pt x="1127" y="90"/>
                  </a:lnTo>
                  <a:lnTo>
                    <a:pt x="1129" y="90"/>
                  </a:lnTo>
                  <a:lnTo>
                    <a:pt x="1132" y="91"/>
                  </a:lnTo>
                  <a:lnTo>
                    <a:pt x="1134" y="91"/>
                  </a:lnTo>
                  <a:lnTo>
                    <a:pt x="1135" y="91"/>
                  </a:lnTo>
                  <a:lnTo>
                    <a:pt x="1137" y="91"/>
                  </a:lnTo>
                  <a:lnTo>
                    <a:pt x="1138" y="91"/>
                  </a:lnTo>
                  <a:lnTo>
                    <a:pt x="1139" y="91"/>
                  </a:lnTo>
                  <a:lnTo>
                    <a:pt x="1140" y="91"/>
                  </a:lnTo>
                </a:path>
              </a:pathLst>
            </a:custGeom>
            <a:noFill/>
            <a:ln w="3160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" name="Freeform 19"/>
            <p:cNvSpPr>
              <a:spLocks noChangeArrowheads="1"/>
            </p:cNvSpPr>
            <p:nvPr/>
          </p:nvSpPr>
          <p:spPr bwMode="auto">
            <a:xfrm>
              <a:off x="2503488" y="5514975"/>
              <a:ext cx="2606675" cy="579438"/>
            </a:xfrm>
            <a:custGeom>
              <a:avLst/>
              <a:gdLst>
                <a:gd name="T0" fmla="*/ 2147483647 w 1642"/>
                <a:gd name="T1" fmla="*/ 2147483647 h 365"/>
                <a:gd name="T2" fmla="*/ 2147483647 w 1642"/>
                <a:gd name="T3" fmla="*/ 2147483647 h 365"/>
                <a:gd name="T4" fmla="*/ 2147483647 w 1642"/>
                <a:gd name="T5" fmla="*/ 2147483647 h 365"/>
                <a:gd name="T6" fmla="*/ 2147483647 w 1642"/>
                <a:gd name="T7" fmla="*/ 2147483647 h 365"/>
                <a:gd name="T8" fmla="*/ 2147483647 w 1642"/>
                <a:gd name="T9" fmla="*/ 2147483647 h 365"/>
                <a:gd name="T10" fmla="*/ 2147483647 w 1642"/>
                <a:gd name="T11" fmla="*/ 2147483647 h 365"/>
                <a:gd name="T12" fmla="*/ 2147483647 w 1642"/>
                <a:gd name="T13" fmla="*/ 2147483647 h 365"/>
                <a:gd name="T14" fmla="*/ 2147483647 w 1642"/>
                <a:gd name="T15" fmla="*/ 2147483647 h 365"/>
                <a:gd name="T16" fmla="*/ 2147483647 w 1642"/>
                <a:gd name="T17" fmla="*/ 2147483647 h 365"/>
                <a:gd name="T18" fmla="*/ 2147483647 w 1642"/>
                <a:gd name="T19" fmla="*/ 2147483647 h 365"/>
                <a:gd name="T20" fmla="*/ 2147483647 w 1642"/>
                <a:gd name="T21" fmla="*/ 2147483647 h 365"/>
                <a:gd name="T22" fmla="*/ 2147483647 w 1642"/>
                <a:gd name="T23" fmla="*/ 2147483647 h 365"/>
                <a:gd name="T24" fmla="*/ 2147483647 w 1642"/>
                <a:gd name="T25" fmla="*/ 2147483647 h 365"/>
                <a:gd name="T26" fmla="*/ 2147483647 w 1642"/>
                <a:gd name="T27" fmla="*/ 2147483647 h 365"/>
                <a:gd name="T28" fmla="*/ 2147483647 w 1642"/>
                <a:gd name="T29" fmla="*/ 2147483647 h 365"/>
                <a:gd name="T30" fmla="*/ 2147483647 w 1642"/>
                <a:gd name="T31" fmla="*/ 2147483647 h 365"/>
                <a:gd name="T32" fmla="*/ 2147483647 w 1642"/>
                <a:gd name="T33" fmla="*/ 2147483647 h 365"/>
                <a:gd name="T34" fmla="*/ 2147483647 w 1642"/>
                <a:gd name="T35" fmla="*/ 2147483647 h 365"/>
                <a:gd name="T36" fmla="*/ 2147483647 w 1642"/>
                <a:gd name="T37" fmla="*/ 2147483647 h 365"/>
                <a:gd name="T38" fmla="*/ 2147483647 w 1642"/>
                <a:gd name="T39" fmla="*/ 2147483647 h 365"/>
                <a:gd name="T40" fmla="*/ 2147483647 w 1642"/>
                <a:gd name="T41" fmla="*/ 2147483647 h 365"/>
                <a:gd name="T42" fmla="*/ 2147483647 w 1642"/>
                <a:gd name="T43" fmla="*/ 2147483647 h 365"/>
                <a:gd name="T44" fmla="*/ 2147483647 w 1642"/>
                <a:gd name="T45" fmla="*/ 2147483647 h 365"/>
                <a:gd name="T46" fmla="*/ 2147483647 w 1642"/>
                <a:gd name="T47" fmla="*/ 2147483647 h 365"/>
                <a:gd name="T48" fmla="*/ 2147483647 w 1642"/>
                <a:gd name="T49" fmla="*/ 2147483647 h 365"/>
                <a:gd name="T50" fmla="*/ 2147483647 w 1642"/>
                <a:gd name="T51" fmla="*/ 2147483647 h 365"/>
                <a:gd name="T52" fmla="*/ 2147483647 w 1642"/>
                <a:gd name="T53" fmla="*/ 2147483647 h 365"/>
                <a:gd name="T54" fmla="*/ 2147483647 w 1642"/>
                <a:gd name="T55" fmla="*/ 2147483647 h 365"/>
                <a:gd name="T56" fmla="*/ 2147483647 w 1642"/>
                <a:gd name="T57" fmla="*/ 2147483647 h 365"/>
                <a:gd name="T58" fmla="*/ 2147483647 w 1642"/>
                <a:gd name="T59" fmla="*/ 2147483647 h 365"/>
                <a:gd name="T60" fmla="*/ 2147483647 w 1642"/>
                <a:gd name="T61" fmla="*/ 2147483647 h 365"/>
                <a:gd name="T62" fmla="*/ 2147483647 w 1642"/>
                <a:gd name="T63" fmla="*/ 2147483647 h 365"/>
                <a:gd name="T64" fmla="*/ 2147483647 w 1642"/>
                <a:gd name="T65" fmla="*/ 2147483647 h 365"/>
                <a:gd name="T66" fmla="*/ 2147483647 w 1642"/>
                <a:gd name="T67" fmla="*/ 2147483647 h 365"/>
                <a:gd name="T68" fmla="*/ 2147483647 w 1642"/>
                <a:gd name="T69" fmla="*/ 2147483647 h 365"/>
                <a:gd name="T70" fmla="*/ 2147483647 w 1642"/>
                <a:gd name="T71" fmla="*/ 2147483647 h 365"/>
                <a:gd name="T72" fmla="*/ 2147483647 w 1642"/>
                <a:gd name="T73" fmla="*/ 2147483647 h 365"/>
                <a:gd name="T74" fmla="*/ 2147483647 w 1642"/>
                <a:gd name="T75" fmla="*/ 2147483647 h 365"/>
                <a:gd name="T76" fmla="*/ 2147483647 w 1642"/>
                <a:gd name="T77" fmla="*/ 2147483647 h 365"/>
                <a:gd name="T78" fmla="*/ 2147483647 w 1642"/>
                <a:gd name="T79" fmla="*/ 2147483647 h 365"/>
                <a:gd name="T80" fmla="*/ 2147483647 w 1642"/>
                <a:gd name="T81" fmla="*/ 2147483647 h 365"/>
                <a:gd name="T82" fmla="*/ 2147483647 w 1642"/>
                <a:gd name="T83" fmla="*/ 2147483647 h 365"/>
                <a:gd name="T84" fmla="*/ 2147483647 w 1642"/>
                <a:gd name="T85" fmla="*/ 2147483647 h 365"/>
                <a:gd name="T86" fmla="*/ 2147483647 w 1642"/>
                <a:gd name="T87" fmla="*/ 2147483647 h 365"/>
                <a:gd name="T88" fmla="*/ 2147483647 w 1642"/>
                <a:gd name="T89" fmla="*/ 2147483647 h 365"/>
                <a:gd name="T90" fmla="*/ 2147483647 w 1642"/>
                <a:gd name="T91" fmla="*/ 2147483647 h 365"/>
                <a:gd name="T92" fmla="*/ 2147483647 w 1642"/>
                <a:gd name="T93" fmla="*/ 2147483647 h 365"/>
                <a:gd name="T94" fmla="*/ 2147483647 w 1642"/>
                <a:gd name="T95" fmla="*/ 2147483647 h 365"/>
                <a:gd name="T96" fmla="*/ 2147483647 w 1642"/>
                <a:gd name="T97" fmla="*/ 2147483647 h 365"/>
                <a:gd name="T98" fmla="*/ 2147483647 w 1642"/>
                <a:gd name="T99" fmla="*/ 2147483647 h 365"/>
                <a:gd name="T100" fmla="*/ 2147483647 w 1642"/>
                <a:gd name="T101" fmla="*/ 2147483647 h 365"/>
                <a:gd name="T102" fmla="*/ 2147483647 w 1642"/>
                <a:gd name="T103" fmla="*/ 2147483647 h 365"/>
                <a:gd name="T104" fmla="*/ 2147483647 w 1642"/>
                <a:gd name="T105" fmla="*/ 2147483647 h 365"/>
                <a:gd name="T106" fmla="*/ 2147483647 w 1642"/>
                <a:gd name="T107" fmla="*/ 2147483647 h 365"/>
                <a:gd name="T108" fmla="*/ 2147483647 w 1642"/>
                <a:gd name="T109" fmla="*/ 2147483647 h 365"/>
                <a:gd name="T110" fmla="*/ 2147483647 w 1642"/>
                <a:gd name="T111" fmla="*/ 2147483647 h 365"/>
                <a:gd name="T112" fmla="*/ 2147483647 w 1642"/>
                <a:gd name="T113" fmla="*/ 2147483647 h 365"/>
                <a:gd name="T114" fmla="*/ 2147483647 w 1642"/>
                <a:gd name="T115" fmla="*/ 2147483647 h 36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642"/>
                <a:gd name="T175" fmla="*/ 0 h 365"/>
                <a:gd name="T176" fmla="*/ 1642 w 1642"/>
                <a:gd name="T177" fmla="*/ 365 h 36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642" h="365">
                  <a:moveTo>
                    <a:pt x="0" y="0"/>
                  </a:moveTo>
                  <a:lnTo>
                    <a:pt x="10" y="3"/>
                  </a:lnTo>
                  <a:lnTo>
                    <a:pt x="19" y="7"/>
                  </a:lnTo>
                  <a:lnTo>
                    <a:pt x="28" y="10"/>
                  </a:lnTo>
                  <a:lnTo>
                    <a:pt x="37" y="13"/>
                  </a:lnTo>
                  <a:lnTo>
                    <a:pt x="47" y="17"/>
                  </a:lnTo>
                  <a:lnTo>
                    <a:pt x="56" y="20"/>
                  </a:lnTo>
                  <a:lnTo>
                    <a:pt x="66" y="23"/>
                  </a:lnTo>
                  <a:lnTo>
                    <a:pt x="75" y="27"/>
                  </a:lnTo>
                  <a:lnTo>
                    <a:pt x="84" y="30"/>
                  </a:lnTo>
                  <a:lnTo>
                    <a:pt x="94" y="33"/>
                  </a:lnTo>
                  <a:lnTo>
                    <a:pt x="103" y="37"/>
                  </a:lnTo>
                  <a:lnTo>
                    <a:pt x="113" y="40"/>
                  </a:lnTo>
                  <a:lnTo>
                    <a:pt x="122" y="43"/>
                  </a:lnTo>
                  <a:lnTo>
                    <a:pt x="132" y="46"/>
                  </a:lnTo>
                  <a:lnTo>
                    <a:pt x="141" y="49"/>
                  </a:lnTo>
                  <a:lnTo>
                    <a:pt x="151" y="53"/>
                  </a:lnTo>
                  <a:lnTo>
                    <a:pt x="160" y="56"/>
                  </a:lnTo>
                  <a:lnTo>
                    <a:pt x="170" y="59"/>
                  </a:lnTo>
                  <a:lnTo>
                    <a:pt x="180" y="62"/>
                  </a:lnTo>
                  <a:lnTo>
                    <a:pt x="189" y="65"/>
                  </a:lnTo>
                  <a:lnTo>
                    <a:pt x="199" y="68"/>
                  </a:lnTo>
                  <a:lnTo>
                    <a:pt x="208" y="71"/>
                  </a:lnTo>
                  <a:lnTo>
                    <a:pt x="218" y="74"/>
                  </a:lnTo>
                  <a:lnTo>
                    <a:pt x="228" y="77"/>
                  </a:lnTo>
                  <a:lnTo>
                    <a:pt x="237" y="80"/>
                  </a:lnTo>
                  <a:lnTo>
                    <a:pt x="247" y="83"/>
                  </a:lnTo>
                  <a:lnTo>
                    <a:pt x="257" y="86"/>
                  </a:lnTo>
                  <a:lnTo>
                    <a:pt x="266" y="89"/>
                  </a:lnTo>
                  <a:lnTo>
                    <a:pt x="276" y="92"/>
                  </a:lnTo>
                  <a:lnTo>
                    <a:pt x="286" y="95"/>
                  </a:lnTo>
                  <a:lnTo>
                    <a:pt x="295" y="98"/>
                  </a:lnTo>
                  <a:lnTo>
                    <a:pt x="305" y="100"/>
                  </a:lnTo>
                  <a:lnTo>
                    <a:pt x="315" y="103"/>
                  </a:lnTo>
                  <a:lnTo>
                    <a:pt x="324" y="106"/>
                  </a:lnTo>
                  <a:lnTo>
                    <a:pt x="334" y="109"/>
                  </a:lnTo>
                  <a:lnTo>
                    <a:pt x="344" y="112"/>
                  </a:lnTo>
                  <a:lnTo>
                    <a:pt x="353" y="115"/>
                  </a:lnTo>
                  <a:lnTo>
                    <a:pt x="363" y="117"/>
                  </a:lnTo>
                  <a:lnTo>
                    <a:pt x="373" y="120"/>
                  </a:lnTo>
                  <a:lnTo>
                    <a:pt x="383" y="123"/>
                  </a:lnTo>
                  <a:lnTo>
                    <a:pt x="392" y="125"/>
                  </a:lnTo>
                  <a:lnTo>
                    <a:pt x="402" y="128"/>
                  </a:lnTo>
                  <a:lnTo>
                    <a:pt x="412" y="131"/>
                  </a:lnTo>
                  <a:lnTo>
                    <a:pt x="421" y="133"/>
                  </a:lnTo>
                  <a:lnTo>
                    <a:pt x="431" y="136"/>
                  </a:lnTo>
                  <a:lnTo>
                    <a:pt x="441" y="139"/>
                  </a:lnTo>
                  <a:lnTo>
                    <a:pt x="451" y="141"/>
                  </a:lnTo>
                  <a:lnTo>
                    <a:pt x="460" y="144"/>
                  </a:lnTo>
                  <a:lnTo>
                    <a:pt x="470" y="147"/>
                  </a:lnTo>
                  <a:lnTo>
                    <a:pt x="480" y="149"/>
                  </a:lnTo>
                  <a:lnTo>
                    <a:pt x="489" y="152"/>
                  </a:lnTo>
                  <a:lnTo>
                    <a:pt x="499" y="154"/>
                  </a:lnTo>
                  <a:lnTo>
                    <a:pt x="509" y="157"/>
                  </a:lnTo>
                  <a:lnTo>
                    <a:pt x="518" y="159"/>
                  </a:lnTo>
                  <a:lnTo>
                    <a:pt x="528" y="162"/>
                  </a:lnTo>
                  <a:lnTo>
                    <a:pt x="538" y="164"/>
                  </a:lnTo>
                  <a:lnTo>
                    <a:pt x="547" y="166"/>
                  </a:lnTo>
                  <a:lnTo>
                    <a:pt x="557" y="169"/>
                  </a:lnTo>
                  <a:lnTo>
                    <a:pt x="567" y="171"/>
                  </a:lnTo>
                  <a:lnTo>
                    <a:pt x="576" y="174"/>
                  </a:lnTo>
                  <a:lnTo>
                    <a:pt x="586" y="176"/>
                  </a:lnTo>
                  <a:lnTo>
                    <a:pt x="595" y="178"/>
                  </a:lnTo>
                  <a:lnTo>
                    <a:pt x="605" y="181"/>
                  </a:lnTo>
                  <a:lnTo>
                    <a:pt x="615" y="183"/>
                  </a:lnTo>
                  <a:lnTo>
                    <a:pt x="624" y="185"/>
                  </a:lnTo>
                  <a:lnTo>
                    <a:pt x="634" y="188"/>
                  </a:lnTo>
                  <a:lnTo>
                    <a:pt x="643" y="190"/>
                  </a:lnTo>
                  <a:lnTo>
                    <a:pt x="653" y="192"/>
                  </a:lnTo>
                  <a:lnTo>
                    <a:pt x="662" y="194"/>
                  </a:lnTo>
                  <a:lnTo>
                    <a:pt x="672" y="197"/>
                  </a:lnTo>
                  <a:lnTo>
                    <a:pt x="681" y="199"/>
                  </a:lnTo>
                  <a:lnTo>
                    <a:pt x="691" y="201"/>
                  </a:lnTo>
                  <a:lnTo>
                    <a:pt x="700" y="203"/>
                  </a:lnTo>
                  <a:lnTo>
                    <a:pt x="710" y="205"/>
                  </a:lnTo>
                  <a:lnTo>
                    <a:pt x="719" y="207"/>
                  </a:lnTo>
                  <a:lnTo>
                    <a:pt x="728" y="210"/>
                  </a:lnTo>
                  <a:lnTo>
                    <a:pt x="738" y="212"/>
                  </a:lnTo>
                  <a:lnTo>
                    <a:pt x="747" y="214"/>
                  </a:lnTo>
                  <a:lnTo>
                    <a:pt x="756" y="216"/>
                  </a:lnTo>
                  <a:lnTo>
                    <a:pt x="766" y="218"/>
                  </a:lnTo>
                  <a:lnTo>
                    <a:pt x="775" y="220"/>
                  </a:lnTo>
                  <a:lnTo>
                    <a:pt x="784" y="222"/>
                  </a:lnTo>
                  <a:lnTo>
                    <a:pt x="794" y="224"/>
                  </a:lnTo>
                  <a:lnTo>
                    <a:pt x="803" y="226"/>
                  </a:lnTo>
                  <a:lnTo>
                    <a:pt x="812" y="228"/>
                  </a:lnTo>
                  <a:lnTo>
                    <a:pt x="821" y="230"/>
                  </a:lnTo>
                  <a:lnTo>
                    <a:pt x="830" y="232"/>
                  </a:lnTo>
                  <a:lnTo>
                    <a:pt x="840" y="234"/>
                  </a:lnTo>
                  <a:lnTo>
                    <a:pt x="849" y="236"/>
                  </a:lnTo>
                  <a:lnTo>
                    <a:pt x="858" y="237"/>
                  </a:lnTo>
                  <a:lnTo>
                    <a:pt x="867" y="239"/>
                  </a:lnTo>
                  <a:lnTo>
                    <a:pt x="876" y="241"/>
                  </a:lnTo>
                  <a:lnTo>
                    <a:pt x="885" y="243"/>
                  </a:lnTo>
                  <a:lnTo>
                    <a:pt x="894" y="245"/>
                  </a:lnTo>
                  <a:lnTo>
                    <a:pt x="903" y="247"/>
                  </a:lnTo>
                  <a:lnTo>
                    <a:pt x="912" y="249"/>
                  </a:lnTo>
                  <a:lnTo>
                    <a:pt x="921" y="250"/>
                  </a:lnTo>
                  <a:lnTo>
                    <a:pt x="930" y="252"/>
                  </a:lnTo>
                  <a:lnTo>
                    <a:pt x="939" y="254"/>
                  </a:lnTo>
                  <a:lnTo>
                    <a:pt x="947" y="256"/>
                  </a:lnTo>
                  <a:lnTo>
                    <a:pt x="956" y="257"/>
                  </a:lnTo>
                  <a:lnTo>
                    <a:pt x="965" y="259"/>
                  </a:lnTo>
                  <a:lnTo>
                    <a:pt x="974" y="261"/>
                  </a:lnTo>
                  <a:lnTo>
                    <a:pt x="982" y="262"/>
                  </a:lnTo>
                  <a:lnTo>
                    <a:pt x="991" y="264"/>
                  </a:lnTo>
                  <a:lnTo>
                    <a:pt x="1000" y="266"/>
                  </a:lnTo>
                  <a:lnTo>
                    <a:pt x="1008" y="267"/>
                  </a:lnTo>
                  <a:lnTo>
                    <a:pt x="1017" y="269"/>
                  </a:lnTo>
                  <a:lnTo>
                    <a:pt x="1025" y="271"/>
                  </a:lnTo>
                  <a:lnTo>
                    <a:pt x="1034" y="272"/>
                  </a:lnTo>
                  <a:lnTo>
                    <a:pt x="1042" y="274"/>
                  </a:lnTo>
                  <a:lnTo>
                    <a:pt x="1051" y="275"/>
                  </a:lnTo>
                  <a:lnTo>
                    <a:pt x="1059" y="277"/>
                  </a:lnTo>
                  <a:lnTo>
                    <a:pt x="1067" y="278"/>
                  </a:lnTo>
                  <a:lnTo>
                    <a:pt x="1076" y="280"/>
                  </a:lnTo>
                  <a:lnTo>
                    <a:pt x="1084" y="281"/>
                  </a:lnTo>
                  <a:lnTo>
                    <a:pt x="1092" y="283"/>
                  </a:lnTo>
                  <a:lnTo>
                    <a:pt x="1100" y="284"/>
                  </a:lnTo>
                  <a:lnTo>
                    <a:pt x="1108" y="286"/>
                  </a:lnTo>
                  <a:lnTo>
                    <a:pt x="1117" y="287"/>
                  </a:lnTo>
                  <a:lnTo>
                    <a:pt x="1125" y="289"/>
                  </a:lnTo>
                  <a:lnTo>
                    <a:pt x="1133" y="290"/>
                  </a:lnTo>
                  <a:lnTo>
                    <a:pt x="1141" y="291"/>
                  </a:lnTo>
                  <a:lnTo>
                    <a:pt x="1149" y="293"/>
                  </a:lnTo>
                  <a:lnTo>
                    <a:pt x="1156" y="294"/>
                  </a:lnTo>
                  <a:lnTo>
                    <a:pt x="1164" y="296"/>
                  </a:lnTo>
                  <a:lnTo>
                    <a:pt x="1172" y="297"/>
                  </a:lnTo>
                  <a:lnTo>
                    <a:pt x="1180" y="298"/>
                  </a:lnTo>
                  <a:lnTo>
                    <a:pt x="1188" y="300"/>
                  </a:lnTo>
                  <a:lnTo>
                    <a:pt x="1195" y="301"/>
                  </a:lnTo>
                  <a:lnTo>
                    <a:pt x="1203" y="302"/>
                  </a:lnTo>
                  <a:lnTo>
                    <a:pt x="1210" y="303"/>
                  </a:lnTo>
                  <a:lnTo>
                    <a:pt x="1218" y="305"/>
                  </a:lnTo>
                  <a:lnTo>
                    <a:pt x="1225" y="306"/>
                  </a:lnTo>
                  <a:lnTo>
                    <a:pt x="1233" y="307"/>
                  </a:lnTo>
                  <a:lnTo>
                    <a:pt x="1240" y="308"/>
                  </a:lnTo>
                  <a:lnTo>
                    <a:pt x="1248" y="310"/>
                  </a:lnTo>
                  <a:lnTo>
                    <a:pt x="1255" y="311"/>
                  </a:lnTo>
                  <a:lnTo>
                    <a:pt x="1262" y="312"/>
                  </a:lnTo>
                  <a:lnTo>
                    <a:pt x="1269" y="313"/>
                  </a:lnTo>
                  <a:lnTo>
                    <a:pt x="1276" y="314"/>
                  </a:lnTo>
                  <a:lnTo>
                    <a:pt x="1284" y="315"/>
                  </a:lnTo>
                  <a:lnTo>
                    <a:pt x="1291" y="316"/>
                  </a:lnTo>
                  <a:lnTo>
                    <a:pt x="1298" y="318"/>
                  </a:lnTo>
                  <a:lnTo>
                    <a:pt x="1304" y="319"/>
                  </a:lnTo>
                  <a:lnTo>
                    <a:pt x="1311" y="320"/>
                  </a:lnTo>
                  <a:lnTo>
                    <a:pt x="1318" y="321"/>
                  </a:lnTo>
                  <a:lnTo>
                    <a:pt x="1325" y="322"/>
                  </a:lnTo>
                  <a:lnTo>
                    <a:pt x="1332" y="323"/>
                  </a:lnTo>
                  <a:lnTo>
                    <a:pt x="1338" y="324"/>
                  </a:lnTo>
                  <a:lnTo>
                    <a:pt x="1345" y="325"/>
                  </a:lnTo>
                  <a:lnTo>
                    <a:pt x="1351" y="326"/>
                  </a:lnTo>
                  <a:lnTo>
                    <a:pt x="1358" y="327"/>
                  </a:lnTo>
                  <a:lnTo>
                    <a:pt x="1364" y="328"/>
                  </a:lnTo>
                  <a:lnTo>
                    <a:pt x="1371" y="329"/>
                  </a:lnTo>
                  <a:lnTo>
                    <a:pt x="1377" y="330"/>
                  </a:lnTo>
                  <a:lnTo>
                    <a:pt x="1383" y="331"/>
                  </a:lnTo>
                  <a:lnTo>
                    <a:pt x="1389" y="332"/>
                  </a:lnTo>
                  <a:lnTo>
                    <a:pt x="1395" y="332"/>
                  </a:lnTo>
                  <a:lnTo>
                    <a:pt x="1401" y="333"/>
                  </a:lnTo>
                  <a:lnTo>
                    <a:pt x="1407" y="334"/>
                  </a:lnTo>
                  <a:lnTo>
                    <a:pt x="1413" y="335"/>
                  </a:lnTo>
                  <a:lnTo>
                    <a:pt x="1419" y="336"/>
                  </a:lnTo>
                  <a:lnTo>
                    <a:pt x="1425" y="337"/>
                  </a:lnTo>
                  <a:lnTo>
                    <a:pt x="1431" y="338"/>
                  </a:lnTo>
                  <a:lnTo>
                    <a:pt x="1436" y="338"/>
                  </a:lnTo>
                  <a:lnTo>
                    <a:pt x="1442" y="339"/>
                  </a:lnTo>
                  <a:lnTo>
                    <a:pt x="1448" y="340"/>
                  </a:lnTo>
                  <a:lnTo>
                    <a:pt x="1453" y="341"/>
                  </a:lnTo>
                  <a:lnTo>
                    <a:pt x="1458" y="341"/>
                  </a:lnTo>
                  <a:lnTo>
                    <a:pt x="1464" y="342"/>
                  </a:lnTo>
                  <a:lnTo>
                    <a:pt x="1469" y="343"/>
                  </a:lnTo>
                  <a:lnTo>
                    <a:pt x="1474" y="344"/>
                  </a:lnTo>
                  <a:lnTo>
                    <a:pt x="1479" y="344"/>
                  </a:lnTo>
                  <a:lnTo>
                    <a:pt x="1485" y="345"/>
                  </a:lnTo>
                  <a:lnTo>
                    <a:pt x="1490" y="346"/>
                  </a:lnTo>
                  <a:lnTo>
                    <a:pt x="1494" y="346"/>
                  </a:lnTo>
                  <a:lnTo>
                    <a:pt x="1499" y="347"/>
                  </a:lnTo>
                  <a:lnTo>
                    <a:pt x="1504" y="348"/>
                  </a:lnTo>
                  <a:lnTo>
                    <a:pt x="1509" y="348"/>
                  </a:lnTo>
                  <a:lnTo>
                    <a:pt x="1513" y="349"/>
                  </a:lnTo>
                  <a:lnTo>
                    <a:pt x="1518" y="350"/>
                  </a:lnTo>
                  <a:lnTo>
                    <a:pt x="1522" y="350"/>
                  </a:lnTo>
                  <a:lnTo>
                    <a:pt x="1527" y="351"/>
                  </a:lnTo>
                  <a:lnTo>
                    <a:pt x="1531" y="351"/>
                  </a:lnTo>
                  <a:lnTo>
                    <a:pt x="1536" y="352"/>
                  </a:lnTo>
                  <a:lnTo>
                    <a:pt x="1540" y="352"/>
                  </a:lnTo>
                  <a:lnTo>
                    <a:pt x="1544" y="353"/>
                  </a:lnTo>
                  <a:lnTo>
                    <a:pt x="1548" y="353"/>
                  </a:lnTo>
                  <a:lnTo>
                    <a:pt x="1552" y="354"/>
                  </a:lnTo>
                  <a:lnTo>
                    <a:pt x="1556" y="354"/>
                  </a:lnTo>
                  <a:lnTo>
                    <a:pt x="1560" y="355"/>
                  </a:lnTo>
                  <a:lnTo>
                    <a:pt x="1563" y="355"/>
                  </a:lnTo>
                  <a:lnTo>
                    <a:pt x="1567" y="356"/>
                  </a:lnTo>
                  <a:lnTo>
                    <a:pt x="1570" y="356"/>
                  </a:lnTo>
                  <a:lnTo>
                    <a:pt x="1574" y="357"/>
                  </a:lnTo>
                  <a:lnTo>
                    <a:pt x="1577" y="357"/>
                  </a:lnTo>
                  <a:lnTo>
                    <a:pt x="1581" y="358"/>
                  </a:lnTo>
                  <a:lnTo>
                    <a:pt x="1584" y="358"/>
                  </a:lnTo>
                  <a:lnTo>
                    <a:pt x="1587" y="358"/>
                  </a:lnTo>
                  <a:lnTo>
                    <a:pt x="1590" y="359"/>
                  </a:lnTo>
                  <a:lnTo>
                    <a:pt x="1593" y="359"/>
                  </a:lnTo>
                  <a:lnTo>
                    <a:pt x="1596" y="359"/>
                  </a:lnTo>
                  <a:lnTo>
                    <a:pt x="1599" y="360"/>
                  </a:lnTo>
                  <a:lnTo>
                    <a:pt x="1602" y="360"/>
                  </a:lnTo>
                  <a:lnTo>
                    <a:pt x="1604" y="360"/>
                  </a:lnTo>
                  <a:lnTo>
                    <a:pt x="1607" y="361"/>
                  </a:lnTo>
                  <a:lnTo>
                    <a:pt x="1609" y="361"/>
                  </a:lnTo>
                  <a:lnTo>
                    <a:pt x="1612" y="361"/>
                  </a:lnTo>
                  <a:lnTo>
                    <a:pt x="1614" y="362"/>
                  </a:lnTo>
                  <a:lnTo>
                    <a:pt x="1616" y="362"/>
                  </a:lnTo>
                  <a:lnTo>
                    <a:pt x="1618" y="362"/>
                  </a:lnTo>
                  <a:lnTo>
                    <a:pt x="1620" y="362"/>
                  </a:lnTo>
                  <a:lnTo>
                    <a:pt x="1622" y="362"/>
                  </a:lnTo>
                  <a:lnTo>
                    <a:pt x="1624" y="363"/>
                  </a:lnTo>
                  <a:lnTo>
                    <a:pt x="1626" y="363"/>
                  </a:lnTo>
                  <a:lnTo>
                    <a:pt x="1628" y="363"/>
                  </a:lnTo>
                  <a:lnTo>
                    <a:pt x="1629" y="363"/>
                  </a:lnTo>
                  <a:lnTo>
                    <a:pt x="1631" y="363"/>
                  </a:lnTo>
                  <a:lnTo>
                    <a:pt x="1632" y="364"/>
                  </a:lnTo>
                  <a:lnTo>
                    <a:pt x="1634" y="364"/>
                  </a:lnTo>
                  <a:lnTo>
                    <a:pt x="1635" y="364"/>
                  </a:lnTo>
                  <a:lnTo>
                    <a:pt x="1636" y="364"/>
                  </a:lnTo>
                  <a:lnTo>
                    <a:pt x="1637" y="364"/>
                  </a:lnTo>
                  <a:lnTo>
                    <a:pt x="1638" y="364"/>
                  </a:lnTo>
                  <a:lnTo>
                    <a:pt x="1639" y="364"/>
                  </a:lnTo>
                  <a:lnTo>
                    <a:pt x="1640" y="364"/>
                  </a:lnTo>
                  <a:lnTo>
                    <a:pt x="1641" y="365"/>
                  </a:lnTo>
                  <a:lnTo>
                    <a:pt x="1642" y="365"/>
                  </a:lnTo>
                </a:path>
              </a:pathLst>
            </a:custGeom>
            <a:noFill/>
            <a:ln w="3160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" name="Freeform 20"/>
            <p:cNvSpPr>
              <a:spLocks noChangeArrowheads="1"/>
            </p:cNvSpPr>
            <p:nvPr/>
          </p:nvSpPr>
          <p:spPr bwMode="auto">
            <a:xfrm>
              <a:off x="5110163" y="5659438"/>
              <a:ext cx="2460625" cy="434975"/>
            </a:xfrm>
            <a:custGeom>
              <a:avLst/>
              <a:gdLst>
                <a:gd name="T0" fmla="*/ 2147483647 w 1550"/>
                <a:gd name="T1" fmla="*/ 2147483647 h 274"/>
                <a:gd name="T2" fmla="*/ 2147483647 w 1550"/>
                <a:gd name="T3" fmla="*/ 2147483647 h 274"/>
                <a:gd name="T4" fmla="*/ 2147483647 w 1550"/>
                <a:gd name="T5" fmla="*/ 2147483647 h 274"/>
                <a:gd name="T6" fmla="*/ 2147483647 w 1550"/>
                <a:gd name="T7" fmla="*/ 2147483647 h 274"/>
                <a:gd name="T8" fmla="*/ 2147483647 w 1550"/>
                <a:gd name="T9" fmla="*/ 2147483647 h 274"/>
                <a:gd name="T10" fmla="*/ 2147483647 w 1550"/>
                <a:gd name="T11" fmla="*/ 2147483647 h 274"/>
                <a:gd name="T12" fmla="*/ 2147483647 w 1550"/>
                <a:gd name="T13" fmla="*/ 2147483647 h 274"/>
                <a:gd name="T14" fmla="*/ 2147483647 w 1550"/>
                <a:gd name="T15" fmla="*/ 2147483647 h 274"/>
                <a:gd name="T16" fmla="*/ 2147483647 w 1550"/>
                <a:gd name="T17" fmla="*/ 2147483647 h 274"/>
                <a:gd name="T18" fmla="*/ 2147483647 w 1550"/>
                <a:gd name="T19" fmla="*/ 2147483647 h 274"/>
                <a:gd name="T20" fmla="*/ 2147483647 w 1550"/>
                <a:gd name="T21" fmla="*/ 2147483647 h 274"/>
                <a:gd name="T22" fmla="*/ 2147483647 w 1550"/>
                <a:gd name="T23" fmla="*/ 2147483647 h 274"/>
                <a:gd name="T24" fmla="*/ 2147483647 w 1550"/>
                <a:gd name="T25" fmla="*/ 2147483647 h 274"/>
                <a:gd name="T26" fmla="*/ 2147483647 w 1550"/>
                <a:gd name="T27" fmla="*/ 2147483647 h 274"/>
                <a:gd name="T28" fmla="*/ 2147483647 w 1550"/>
                <a:gd name="T29" fmla="*/ 2147483647 h 274"/>
                <a:gd name="T30" fmla="*/ 2147483647 w 1550"/>
                <a:gd name="T31" fmla="*/ 2147483647 h 274"/>
                <a:gd name="T32" fmla="*/ 2147483647 w 1550"/>
                <a:gd name="T33" fmla="*/ 2147483647 h 274"/>
                <a:gd name="T34" fmla="*/ 2147483647 w 1550"/>
                <a:gd name="T35" fmla="*/ 2147483647 h 274"/>
                <a:gd name="T36" fmla="*/ 2147483647 w 1550"/>
                <a:gd name="T37" fmla="*/ 2147483647 h 274"/>
                <a:gd name="T38" fmla="*/ 2147483647 w 1550"/>
                <a:gd name="T39" fmla="*/ 2147483647 h 274"/>
                <a:gd name="T40" fmla="*/ 2147483647 w 1550"/>
                <a:gd name="T41" fmla="*/ 2147483647 h 274"/>
                <a:gd name="T42" fmla="*/ 2147483647 w 1550"/>
                <a:gd name="T43" fmla="*/ 2147483647 h 274"/>
                <a:gd name="T44" fmla="*/ 2147483647 w 1550"/>
                <a:gd name="T45" fmla="*/ 2147483647 h 274"/>
                <a:gd name="T46" fmla="*/ 2147483647 w 1550"/>
                <a:gd name="T47" fmla="*/ 2147483647 h 274"/>
                <a:gd name="T48" fmla="*/ 2147483647 w 1550"/>
                <a:gd name="T49" fmla="*/ 2147483647 h 274"/>
                <a:gd name="T50" fmla="*/ 2147483647 w 1550"/>
                <a:gd name="T51" fmla="*/ 2147483647 h 274"/>
                <a:gd name="T52" fmla="*/ 2147483647 w 1550"/>
                <a:gd name="T53" fmla="*/ 2147483647 h 274"/>
                <a:gd name="T54" fmla="*/ 2147483647 w 1550"/>
                <a:gd name="T55" fmla="*/ 2147483647 h 274"/>
                <a:gd name="T56" fmla="*/ 2147483647 w 1550"/>
                <a:gd name="T57" fmla="*/ 2147483647 h 274"/>
                <a:gd name="T58" fmla="*/ 2147483647 w 1550"/>
                <a:gd name="T59" fmla="*/ 2147483647 h 274"/>
                <a:gd name="T60" fmla="*/ 2147483647 w 1550"/>
                <a:gd name="T61" fmla="*/ 2147483647 h 274"/>
                <a:gd name="T62" fmla="*/ 2147483647 w 1550"/>
                <a:gd name="T63" fmla="*/ 2147483647 h 274"/>
                <a:gd name="T64" fmla="*/ 2147483647 w 1550"/>
                <a:gd name="T65" fmla="*/ 2147483647 h 274"/>
                <a:gd name="T66" fmla="*/ 2147483647 w 1550"/>
                <a:gd name="T67" fmla="*/ 2147483647 h 274"/>
                <a:gd name="T68" fmla="*/ 2147483647 w 1550"/>
                <a:gd name="T69" fmla="*/ 2147483647 h 274"/>
                <a:gd name="T70" fmla="*/ 2147483647 w 1550"/>
                <a:gd name="T71" fmla="*/ 2147483647 h 274"/>
                <a:gd name="T72" fmla="*/ 2147483647 w 1550"/>
                <a:gd name="T73" fmla="*/ 2147483647 h 274"/>
                <a:gd name="T74" fmla="*/ 2147483647 w 1550"/>
                <a:gd name="T75" fmla="*/ 2147483647 h 274"/>
                <a:gd name="T76" fmla="*/ 2147483647 w 1550"/>
                <a:gd name="T77" fmla="*/ 2147483647 h 274"/>
                <a:gd name="T78" fmla="*/ 2147483647 w 1550"/>
                <a:gd name="T79" fmla="*/ 2147483647 h 274"/>
                <a:gd name="T80" fmla="*/ 2147483647 w 1550"/>
                <a:gd name="T81" fmla="*/ 2147483647 h 274"/>
                <a:gd name="T82" fmla="*/ 2147483647 w 1550"/>
                <a:gd name="T83" fmla="*/ 2147483647 h 274"/>
                <a:gd name="T84" fmla="*/ 2147483647 w 1550"/>
                <a:gd name="T85" fmla="*/ 2147483647 h 274"/>
                <a:gd name="T86" fmla="*/ 2147483647 w 1550"/>
                <a:gd name="T87" fmla="*/ 2147483647 h 274"/>
                <a:gd name="T88" fmla="*/ 2147483647 w 1550"/>
                <a:gd name="T89" fmla="*/ 2147483647 h 274"/>
                <a:gd name="T90" fmla="*/ 2147483647 w 1550"/>
                <a:gd name="T91" fmla="*/ 2147483647 h 274"/>
                <a:gd name="T92" fmla="*/ 2147483647 w 1550"/>
                <a:gd name="T93" fmla="*/ 2147483647 h 274"/>
                <a:gd name="T94" fmla="*/ 2147483647 w 1550"/>
                <a:gd name="T95" fmla="*/ 2147483647 h 274"/>
                <a:gd name="T96" fmla="*/ 2147483647 w 1550"/>
                <a:gd name="T97" fmla="*/ 2147483647 h 274"/>
                <a:gd name="T98" fmla="*/ 2147483647 w 1550"/>
                <a:gd name="T99" fmla="*/ 2147483647 h 274"/>
                <a:gd name="T100" fmla="*/ 2147483647 w 1550"/>
                <a:gd name="T101" fmla="*/ 2147483647 h 274"/>
                <a:gd name="T102" fmla="*/ 2147483647 w 1550"/>
                <a:gd name="T103" fmla="*/ 2147483647 h 274"/>
                <a:gd name="T104" fmla="*/ 2147483647 w 1550"/>
                <a:gd name="T105" fmla="*/ 2147483647 h 274"/>
                <a:gd name="T106" fmla="*/ 2147483647 w 1550"/>
                <a:gd name="T107" fmla="*/ 0 h 27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550"/>
                <a:gd name="T163" fmla="*/ 0 h 274"/>
                <a:gd name="T164" fmla="*/ 1550 w 1550"/>
                <a:gd name="T165" fmla="*/ 274 h 27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550" h="274">
                  <a:moveTo>
                    <a:pt x="0" y="274"/>
                  </a:moveTo>
                  <a:lnTo>
                    <a:pt x="0" y="274"/>
                  </a:lnTo>
                  <a:lnTo>
                    <a:pt x="1" y="274"/>
                  </a:lnTo>
                  <a:lnTo>
                    <a:pt x="1" y="273"/>
                  </a:lnTo>
                  <a:lnTo>
                    <a:pt x="2" y="273"/>
                  </a:lnTo>
                  <a:lnTo>
                    <a:pt x="3" y="273"/>
                  </a:lnTo>
                  <a:lnTo>
                    <a:pt x="5" y="273"/>
                  </a:lnTo>
                  <a:lnTo>
                    <a:pt x="6" y="273"/>
                  </a:lnTo>
                  <a:lnTo>
                    <a:pt x="8" y="272"/>
                  </a:lnTo>
                  <a:lnTo>
                    <a:pt x="9" y="272"/>
                  </a:lnTo>
                  <a:lnTo>
                    <a:pt x="11" y="272"/>
                  </a:lnTo>
                  <a:lnTo>
                    <a:pt x="14" y="271"/>
                  </a:lnTo>
                  <a:lnTo>
                    <a:pt x="16" y="271"/>
                  </a:lnTo>
                  <a:lnTo>
                    <a:pt x="18" y="270"/>
                  </a:lnTo>
                  <a:lnTo>
                    <a:pt x="21" y="270"/>
                  </a:lnTo>
                  <a:lnTo>
                    <a:pt x="24" y="269"/>
                  </a:lnTo>
                  <a:lnTo>
                    <a:pt x="27" y="269"/>
                  </a:lnTo>
                  <a:lnTo>
                    <a:pt x="30" y="268"/>
                  </a:lnTo>
                  <a:lnTo>
                    <a:pt x="33" y="268"/>
                  </a:lnTo>
                  <a:lnTo>
                    <a:pt x="37" y="267"/>
                  </a:lnTo>
                  <a:lnTo>
                    <a:pt x="41" y="266"/>
                  </a:lnTo>
                  <a:lnTo>
                    <a:pt x="44" y="266"/>
                  </a:lnTo>
                  <a:lnTo>
                    <a:pt x="48" y="265"/>
                  </a:lnTo>
                  <a:lnTo>
                    <a:pt x="53" y="264"/>
                  </a:lnTo>
                  <a:lnTo>
                    <a:pt x="57" y="264"/>
                  </a:lnTo>
                  <a:lnTo>
                    <a:pt x="61" y="263"/>
                  </a:lnTo>
                  <a:lnTo>
                    <a:pt x="66" y="262"/>
                  </a:lnTo>
                  <a:lnTo>
                    <a:pt x="71" y="261"/>
                  </a:lnTo>
                  <a:lnTo>
                    <a:pt x="76" y="260"/>
                  </a:lnTo>
                  <a:lnTo>
                    <a:pt x="81" y="259"/>
                  </a:lnTo>
                  <a:lnTo>
                    <a:pt x="86" y="259"/>
                  </a:lnTo>
                  <a:lnTo>
                    <a:pt x="91" y="258"/>
                  </a:lnTo>
                  <a:lnTo>
                    <a:pt x="97" y="257"/>
                  </a:lnTo>
                  <a:lnTo>
                    <a:pt x="102" y="256"/>
                  </a:lnTo>
                  <a:lnTo>
                    <a:pt x="108" y="255"/>
                  </a:lnTo>
                  <a:lnTo>
                    <a:pt x="114" y="254"/>
                  </a:lnTo>
                  <a:lnTo>
                    <a:pt x="120" y="253"/>
                  </a:lnTo>
                  <a:lnTo>
                    <a:pt x="126" y="251"/>
                  </a:lnTo>
                  <a:lnTo>
                    <a:pt x="132" y="250"/>
                  </a:lnTo>
                  <a:lnTo>
                    <a:pt x="138" y="249"/>
                  </a:lnTo>
                  <a:lnTo>
                    <a:pt x="145" y="248"/>
                  </a:lnTo>
                  <a:lnTo>
                    <a:pt x="152" y="247"/>
                  </a:lnTo>
                  <a:lnTo>
                    <a:pt x="158" y="246"/>
                  </a:lnTo>
                  <a:lnTo>
                    <a:pt x="165" y="244"/>
                  </a:lnTo>
                  <a:lnTo>
                    <a:pt x="172" y="243"/>
                  </a:lnTo>
                  <a:lnTo>
                    <a:pt x="179" y="242"/>
                  </a:lnTo>
                  <a:lnTo>
                    <a:pt x="187" y="241"/>
                  </a:lnTo>
                  <a:lnTo>
                    <a:pt x="194" y="239"/>
                  </a:lnTo>
                  <a:lnTo>
                    <a:pt x="201" y="238"/>
                  </a:lnTo>
                  <a:lnTo>
                    <a:pt x="209" y="237"/>
                  </a:lnTo>
                  <a:lnTo>
                    <a:pt x="217" y="235"/>
                  </a:lnTo>
                  <a:lnTo>
                    <a:pt x="224" y="234"/>
                  </a:lnTo>
                  <a:lnTo>
                    <a:pt x="232" y="233"/>
                  </a:lnTo>
                  <a:lnTo>
                    <a:pt x="240" y="231"/>
                  </a:lnTo>
                  <a:lnTo>
                    <a:pt x="248" y="230"/>
                  </a:lnTo>
                  <a:lnTo>
                    <a:pt x="256" y="228"/>
                  </a:lnTo>
                  <a:lnTo>
                    <a:pt x="265" y="227"/>
                  </a:lnTo>
                  <a:lnTo>
                    <a:pt x="273" y="225"/>
                  </a:lnTo>
                  <a:lnTo>
                    <a:pt x="281" y="224"/>
                  </a:lnTo>
                  <a:lnTo>
                    <a:pt x="290" y="222"/>
                  </a:lnTo>
                  <a:lnTo>
                    <a:pt x="299" y="221"/>
                  </a:lnTo>
                  <a:lnTo>
                    <a:pt x="307" y="219"/>
                  </a:lnTo>
                  <a:lnTo>
                    <a:pt x="316" y="218"/>
                  </a:lnTo>
                  <a:lnTo>
                    <a:pt x="325" y="216"/>
                  </a:lnTo>
                  <a:lnTo>
                    <a:pt x="334" y="215"/>
                  </a:lnTo>
                  <a:lnTo>
                    <a:pt x="343" y="213"/>
                  </a:lnTo>
                  <a:lnTo>
                    <a:pt x="352" y="212"/>
                  </a:lnTo>
                  <a:lnTo>
                    <a:pt x="361" y="210"/>
                  </a:lnTo>
                  <a:lnTo>
                    <a:pt x="370" y="208"/>
                  </a:lnTo>
                  <a:lnTo>
                    <a:pt x="380" y="207"/>
                  </a:lnTo>
                  <a:lnTo>
                    <a:pt x="389" y="205"/>
                  </a:lnTo>
                  <a:lnTo>
                    <a:pt x="399" y="203"/>
                  </a:lnTo>
                  <a:lnTo>
                    <a:pt x="408" y="202"/>
                  </a:lnTo>
                  <a:lnTo>
                    <a:pt x="418" y="200"/>
                  </a:lnTo>
                  <a:lnTo>
                    <a:pt x="427" y="198"/>
                  </a:lnTo>
                  <a:lnTo>
                    <a:pt x="437" y="196"/>
                  </a:lnTo>
                  <a:lnTo>
                    <a:pt x="447" y="195"/>
                  </a:lnTo>
                  <a:lnTo>
                    <a:pt x="457" y="193"/>
                  </a:lnTo>
                  <a:lnTo>
                    <a:pt x="467" y="191"/>
                  </a:lnTo>
                  <a:lnTo>
                    <a:pt x="477" y="190"/>
                  </a:lnTo>
                  <a:lnTo>
                    <a:pt x="487" y="188"/>
                  </a:lnTo>
                  <a:lnTo>
                    <a:pt x="497" y="186"/>
                  </a:lnTo>
                  <a:lnTo>
                    <a:pt x="507" y="184"/>
                  </a:lnTo>
                  <a:lnTo>
                    <a:pt x="517" y="182"/>
                  </a:lnTo>
                  <a:lnTo>
                    <a:pt x="527" y="181"/>
                  </a:lnTo>
                  <a:lnTo>
                    <a:pt x="537" y="179"/>
                  </a:lnTo>
                  <a:lnTo>
                    <a:pt x="548" y="177"/>
                  </a:lnTo>
                  <a:lnTo>
                    <a:pt x="558" y="175"/>
                  </a:lnTo>
                  <a:lnTo>
                    <a:pt x="568" y="173"/>
                  </a:lnTo>
                  <a:lnTo>
                    <a:pt x="579" y="172"/>
                  </a:lnTo>
                  <a:lnTo>
                    <a:pt x="589" y="170"/>
                  </a:lnTo>
                  <a:lnTo>
                    <a:pt x="600" y="168"/>
                  </a:lnTo>
                  <a:lnTo>
                    <a:pt x="610" y="166"/>
                  </a:lnTo>
                  <a:lnTo>
                    <a:pt x="621" y="164"/>
                  </a:lnTo>
                  <a:lnTo>
                    <a:pt x="631" y="162"/>
                  </a:lnTo>
                  <a:lnTo>
                    <a:pt x="642" y="160"/>
                  </a:lnTo>
                  <a:lnTo>
                    <a:pt x="652" y="159"/>
                  </a:lnTo>
                  <a:lnTo>
                    <a:pt x="663" y="157"/>
                  </a:lnTo>
                  <a:lnTo>
                    <a:pt x="674" y="155"/>
                  </a:lnTo>
                  <a:lnTo>
                    <a:pt x="684" y="153"/>
                  </a:lnTo>
                  <a:lnTo>
                    <a:pt x="695" y="151"/>
                  </a:lnTo>
                  <a:lnTo>
                    <a:pt x="705" y="149"/>
                  </a:lnTo>
                  <a:lnTo>
                    <a:pt x="716" y="147"/>
                  </a:lnTo>
                  <a:lnTo>
                    <a:pt x="727" y="145"/>
                  </a:lnTo>
                  <a:lnTo>
                    <a:pt x="738" y="143"/>
                  </a:lnTo>
                  <a:lnTo>
                    <a:pt x="748" y="142"/>
                  </a:lnTo>
                  <a:lnTo>
                    <a:pt x="759" y="140"/>
                  </a:lnTo>
                  <a:lnTo>
                    <a:pt x="770" y="138"/>
                  </a:lnTo>
                  <a:lnTo>
                    <a:pt x="780" y="136"/>
                  </a:lnTo>
                  <a:lnTo>
                    <a:pt x="791" y="134"/>
                  </a:lnTo>
                  <a:lnTo>
                    <a:pt x="802" y="132"/>
                  </a:lnTo>
                  <a:lnTo>
                    <a:pt x="813" y="130"/>
                  </a:lnTo>
                  <a:lnTo>
                    <a:pt x="823" y="128"/>
                  </a:lnTo>
                  <a:lnTo>
                    <a:pt x="834" y="126"/>
                  </a:lnTo>
                  <a:lnTo>
                    <a:pt x="845" y="125"/>
                  </a:lnTo>
                  <a:lnTo>
                    <a:pt x="855" y="123"/>
                  </a:lnTo>
                  <a:lnTo>
                    <a:pt x="866" y="121"/>
                  </a:lnTo>
                  <a:lnTo>
                    <a:pt x="877" y="119"/>
                  </a:lnTo>
                  <a:lnTo>
                    <a:pt x="887" y="117"/>
                  </a:lnTo>
                  <a:lnTo>
                    <a:pt x="898" y="115"/>
                  </a:lnTo>
                  <a:lnTo>
                    <a:pt x="908" y="113"/>
                  </a:lnTo>
                  <a:lnTo>
                    <a:pt x="919" y="111"/>
                  </a:lnTo>
                  <a:lnTo>
                    <a:pt x="930" y="110"/>
                  </a:lnTo>
                  <a:lnTo>
                    <a:pt x="940" y="108"/>
                  </a:lnTo>
                  <a:lnTo>
                    <a:pt x="951" y="106"/>
                  </a:lnTo>
                  <a:lnTo>
                    <a:pt x="961" y="104"/>
                  </a:lnTo>
                  <a:lnTo>
                    <a:pt x="971" y="102"/>
                  </a:lnTo>
                  <a:lnTo>
                    <a:pt x="982" y="100"/>
                  </a:lnTo>
                  <a:lnTo>
                    <a:pt x="992" y="99"/>
                  </a:lnTo>
                  <a:lnTo>
                    <a:pt x="1002" y="97"/>
                  </a:lnTo>
                  <a:lnTo>
                    <a:pt x="1013" y="95"/>
                  </a:lnTo>
                  <a:lnTo>
                    <a:pt x="1023" y="93"/>
                  </a:lnTo>
                  <a:lnTo>
                    <a:pt x="1033" y="91"/>
                  </a:lnTo>
                  <a:lnTo>
                    <a:pt x="1043" y="90"/>
                  </a:lnTo>
                  <a:lnTo>
                    <a:pt x="1053" y="88"/>
                  </a:lnTo>
                  <a:lnTo>
                    <a:pt x="1063" y="86"/>
                  </a:lnTo>
                  <a:lnTo>
                    <a:pt x="1073" y="84"/>
                  </a:lnTo>
                  <a:lnTo>
                    <a:pt x="1083" y="82"/>
                  </a:lnTo>
                  <a:lnTo>
                    <a:pt x="1093" y="81"/>
                  </a:lnTo>
                  <a:lnTo>
                    <a:pt x="1103" y="79"/>
                  </a:lnTo>
                  <a:lnTo>
                    <a:pt x="1113" y="77"/>
                  </a:lnTo>
                  <a:lnTo>
                    <a:pt x="1123" y="76"/>
                  </a:lnTo>
                  <a:lnTo>
                    <a:pt x="1132" y="74"/>
                  </a:lnTo>
                  <a:lnTo>
                    <a:pt x="1142" y="72"/>
                  </a:lnTo>
                  <a:lnTo>
                    <a:pt x="1151" y="70"/>
                  </a:lnTo>
                  <a:lnTo>
                    <a:pt x="1161" y="69"/>
                  </a:lnTo>
                  <a:lnTo>
                    <a:pt x="1170" y="67"/>
                  </a:lnTo>
                  <a:lnTo>
                    <a:pt x="1180" y="65"/>
                  </a:lnTo>
                  <a:lnTo>
                    <a:pt x="1189" y="64"/>
                  </a:lnTo>
                  <a:lnTo>
                    <a:pt x="1198" y="62"/>
                  </a:lnTo>
                  <a:lnTo>
                    <a:pt x="1207" y="61"/>
                  </a:lnTo>
                  <a:lnTo>
                    <a:pt x="1216" y="59"/>
                  </a:lnTo>
                  <a:lnTo>
                    <a:pt x="1225" y="57"/>
                  </a:lnTo>
                  <a:lnTo>
                    <a:pt x="1234" y="56"/>
                  </a:lnTo>
                  <a:lnTo>
                    <a:pt x="1243" y="54"/>
                  </a:lnTo>
                  <a:lnTo>
                    <a:pt x="1252" y="53"/>
                  </a:lnTo>
                  <a:lnTo>
                    <a:pt x="1260" y="51"/>
                  </a:lnTo>
                  <a:lnTo>
                    <a:pt x="1269" y="50"/>
                  </a:lnTo>
                  <a:lnTo>
                    <a:pt x="1277" y="48"/>
                  </a:lnTo>
                  <a:lnTo>
                    <a:pt x="1286" y="47"/>
                  </a:lnTo>
                  <a:lnTo>
                    <a:pt x="1294" y="45"/>
                  </a:lnTo>
                  <a:lnTo>
                    <a:pt x="1302" y="44"/>
                  </a:lnTo>
                  <a:lnTo>
                    <a:pt x="1310" y="42"/>
                  </a:lnTo>
                  <a:lnTo>
                    <a:pt x="1318" y="41"/>
                  </a:lnTo>
                  <a:lnTo>
                    <a:pt x="1326" y="40"/>
                  </a:lnTo>
                  <a:lnTo>
                    <a:pt x="1334" y="38"/>
                  </a:lnTo>
                  <a:lnTo>
                    <a:pt x="1341" y="37"/>
                  </a:lnTo>
                  <a:lnTo>
                    <a:pt x="1349" y="36"/>
                  </a:lnTo>
                  <a:lnTo>
                    <a:pt x="1356" y="34"/>
                  </a:lnTo>
                  <a:lnTo>
                    <a:pt x="1364" y="33"/>
                  </a:lnTo>
                  <a:lnTo>
                    <a:pt x="1371" y="32"/>
                  </a:lnTo>
                  <a:lnTo>
                    <a:pt x="1378" y="30"/>
                  </a:lnTo>
                  <a:lnTo>
                    <a:pt x="1385" y="29"/>
                  </a:lnTo>
                  <a:lnTo>
                    <a:pt x="1392" y="28"/>
                  </a:lnTo>
                  <a:lnTo>
                    <a:pt x="1399" y="27"/>
                  </a:lnTo>
                  <a:lnTo>
                    <a:pt x="1405" y="26"/>
                  </a:lnTo>
                  <a:lnTo>
                    <a:pt x="1412" y="25"/>
                  </a:lnTo>
                  <a:lnTo>
                    <a:pt x="1418" y="23"/>
                  </a:lnTo>
                  <a:lnTo>
                    <a:pt x="1424" y="22"/>
                  </a:lnTo>
                  <a:lnTo>
                    <a:pt x="1430" y="21"/>
                  </a:lnTo>
                  <a:lnTo>
                    <a:pt x="1436" y="20"/>
                  </a:lnTo>
                  <a:lnTo>
                    <a:pt x="1442" y="19"/>
                  </a:lnTo>
                  <a:lnTo>
                    <a:pt x="1448" y="18"/>
                  </a:lnTo>
                  <a:lnTo>
                    <a:pt x="1454" y="17"/>
                  </a:lnTo>
                  <a:lnTo>
                    <a:pt x="1459" y="16"/>
                  </a:lnTo>
                  <a:lnTo>
                    <a:pt x="1464" y="15"/>
                  </a:lnTo>
                  <a:lnTo>
                    <a:pt x="1470" y="14"/>
                  </a:lnTo>
                  <a:lnTo>
                    <a:pt x="1475" y="13"/>
                  </a:lnTo>
                  <a:lnTo>
                    <a:pt x="1479" y="13"/>
                  </a:lnTo>
                  <a:lnTo>
                    <a:pt x="1484" y="12"/>
                  </a:lnTo>
                  <a:lnTo>
                    <a:pt x="1489" y="11"/>
                  </a:lnTo>
                  <a:lnTo>
                    <a:pt x="1493" y="10"/>
                  </a:lnTo>
                  <a:lnTo>
                    <a:pt x="1498" y="9"/>
                  </a:lnTo>
                  <a:lnTo>
                    <a:pt x="1502" y="9"/>
                  </a:lnTo>
                  <a:lnTo>
                    <a:pt x="1506" y="8"/>
                  </a:lnTo>
                  <a:lnTo>
                    <a:pt x="1510" y="7"/>
                  </a:lnTo>
                  <a:lnTo>
                    <a:pt x="1513" y="7"/>
                  </a:lnTo>
                  <a:lnTo>
                    <a:pt x="1517" y="6"/>
                  </a:lnTo>
                  <a:lnTo>
                    <a:pt x="1520" y="5"/>
                  </a:lnTo>
                  <a:lnTo>
                    <a:pt x="1523" y="5"/>
                  </a:lnTo>
                  <a:lnTo>
                    <a:pt x="1526" y="4"/>
                  </a:lnTo>
                  <a:lnTo>
                    <a:pt x="1529" y="4"/>
                  </a:lnTo>
                  <a:lnTo>
                    <a:pt x="1532" y="3"/>
                  </a:lnTo>
                  <a:lnTo>
                    <a:pt x="1534" y="3"/>
                  </a:lnTo>
                  <a:lnTo>
                    <a:pt x="1537" y="2"/>
                  </a:lnTo>
                  <a:lnTo>
                    <a:pt x="1539" y="2"/>
                  </a:lnTo>
                  <a:lnTo>
                    <a:pt x="1541" y="2"/>
                  </a:lnTo>
                  <a:lnTo>
                    <a:pt x="1542" y="1"/>
                  </a:lnTo>
                  <a:lnTo>
                    <a:pt x="1544" y="1"/>
                  </a:lnTo>
                  <a:lnTo>
                    <a:pt x="1546" y="1"/>
                  </a:lnTo>
                  <a:lnTo>
                    <a:pt x="1547" y="1"/>
                  </a:lnTo>
                  <a:lnTo>
                    <a:pt x="1548" y="0"/>
                  </a:lnTo>
                  <a:lnTo>
                    <a:pt x="1549" y="0"/>
                  </a:lnTo>
                  <a:lnTo>
                    <a:pt x="1550" y="0"/>
                  </a:lnTo>
                </a:path>
              </a:pathLst>
            </a:custGeom>
            <a:noFill/>
            <a:ln w="3160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Freeform 21"/>
            <p:cNvSpPr>
              <a:spLocks noChangeArrowheads="1"/>
            </p:cNvSpPr>
            <p:nvPr/>
          </p:nvSpPr>
          <p:spPr bwMode="auto">
            <a:xfrm>
              <a:off x="2147888" y="5797550"/>
              <a:ext cx="4343400" cy="509588"/>
            </a:xfrm>
            <a:custGeom>
              <a:avLst/>
              <a:gdLst>
                <a:gd name="T0" fmla="*/ 2147483647 w 2736"/>
                <a:gd name="T1" fmla="*/ 2147483647 h 321"/>
                <a:gd name="T2" fmla="*/ 2147483647 w 2736"/>
                <a:gd name="T3" fmla="*/ 2147483647 h 321"/>
                <a:gd name="T4" fmla="*/ 2147483647 w 2736"/>
                <a:gd name="T5" fmla="*/ 2147483647 h 321"/>
                <a:gd name="T6" fmla="*/ 2147483647 w 2736"/>
                <a:gd name="T7" fmla="*/ 2147483647 h 321"/>
                <a:gd name="T8" fmla="*/ 2147483647 w 2736"/>
                <a:gd name="T9" fmla="*/ 2147483647 h 321"/>
                <a:gd name="T10" fmla="*/ 2147483647 w 2736"/>
                <a:gd name="T11" fmla="*/ 2147483647 h 321"/>
                <a:gd name="T12" fmla="*/ 2147483647 w 2736"/>
                <a:gd name="T13" fmla="*/ 2147483647 h 321"/>
                <a:gd name="T14" fmla="*/ 2147483647 w 2736"/>
                <a:gd name="T15" fmla="*/ 2147483647 h 321"/>
                <a:gd name="T16" fmla="*/ 2147483647 w 2736"/>
                <a:gd name="T17" fmla="*/ 2147483647 h 321"/>
                <a:gd name="T18" fmla="*/ 2147483647 w 2736"/>
                <a:gd name="T19" fmla="*/ 2147483647 h 321"/>
                <a:gd name="T20" fmla="*/ 2147483647 w 2736"/>
                <a:gd name="T21" fmla="*/ 2147483647 h 321"/>
                <a:gd name="T22" fmla="*/ 2147483647 w 2736"/>
                <a:gd name="T23" fmla="*/ 2147483647 h 321"/>
                <a:gd name="T24" fmla="*/ 2147483647 w 2736"/>
                <a:gd name="T25" fmla="*/ 2147483647 h 321"/>
                <a:gd name="T26" fmla="*/ 2147483647 w 2736"/>
                <a:gd name="T27" fmla="*/ 2147483647 h 321"/>
                <a:gd name="T28" fmla="*/ 2147483647 w 2736"/>
                <a:gd name="T29" fmla="*/ 2147483647 h 321"/>
                <a:gd name="T30" fmla="*/ 2147483647 w 2736"/>
                <a:gd name="T31" fmla="*/ 2147483647 h 321"/>
                <a:gd name="T32" fmla="*/ 2147483647 w 2736"/>
                <a:gd name="T33" fmla="*/ 2147483647 h 321"/>
                <a:gd name="T34" fmla="*/ 2147483647 w 2736"/>
                <a:gd name="T35" fmla="*/ 2147483647 h 321"/>
                <a:gd name="T36" fmla="*/ 2147483647 w 2736"/>
                <a:gd name="T37" fmla="*/ 2147483647 h 321"/>
                <a:gd name="T38" fmla="*/ 2147483647 w 2736"/>
                <a:gd name="T39" fmla="*/ 2147483647 h 321"/>
                <a:gd name="T40" fmla="*/ 2147483647 w 2736"/>
                <a:gd name="T41" fmla="*/ 2147483647 h 321"/>
                <a:gd name="T42" fmla="*/ 2147483647 w 2736"/>
                <a:gd name="T43" fmla="*/ 2147483647 h 321"/>
                <a:gd name="T44" fmla="*/ 2147483647 w 2736"/>
                <a:gd name="T45" fmla="*/ 2147483647 h 321"/>
                <a:gd name="T46" fmla="*/ 2147483647 w 2736"/>
                <a:gd name="T47" fmla="*/ 2147483647 h 321"/>
                <a:gd name="T48" fmla="*/ 2147483647 w 2736"/>
                <a:gd name="T49" fmla="*/ 2147483647 h 321"/>
                <a:gd name="T50" fmla="*/ 2147483647 w 2736"/>
                <a:gd name="T51" fmla="*/ 2147483647 h 321"/>
                <a:gd name="T52" fmla="*/ 2147483647 w 2736"/>
                <a:gd name="T53" fmla="*/ 2147483647 h 321"/>
                <a:gd name="T54" fmla="*/ 2147483647 w 2736"/>
                <a:gd name="T55" fmla="*/ 2147483647 h 321"/>
                <a:gd name="T56" fmla="*/ 2147483647 w 2736"/>
                <a:gd name="T57" fmla="*/ 2147483647 h 321"/>
                <a:gd name="T58" fmla="*/ 2147483647 w 2736"/>
                <a:gd name="T59" fmla="*/ 2147483647 h 321"/>
                <a:gd name="T60" fmla="*/ 2147483647 w 2736"/>
                <a:gd name="T61" fmla="*/ 2147483647 h 321"/>
                <a:gd name="T62" fmla="*/ 2147483647 w 2736"/>
                <a:gd name="T63" fmla="*/ 2147483647 h 321"/>
                <a:gd name="T64" fmla="*/ 2147483647 w 2736"/>
                <a:gd name="T65" fmla="*/ 2147483647 h 321"/>
                <a:gd name="T66" fmla="*/ 2147483647 w 2736"/>
                <a:gd name="T67" fmla="*/ 2147483647 h 321"/>
                <a:gd name="T68" fmla="*/ 2147483647 w 2736"/>
                <a:gd name="T69" fmla="*/ 2147483647 h 321"/>
                <a:gd name="T70" fmla="*/ 2147483647 w 2736"/>
                <a:gd name="T71" fmla="*/ 2147483647 h 321"/>
                <a:gd name="T72" fmla="*/ 2147483647 w 2736"/>
                <a:gd name="T73" fmla="*/ 2147483647 h 321"/>
                <a:gd name="T74" fmla="*/ 2147483647 w 2736"/>
                <a:gd name="T75" fmla="*/ 2147483647 h 321"/>
                <a:gd name="T76" fmla="*/ 2147483647 w 2736"/>
                <a:gd name="T77" fmla="*/ 2147483647 h 321"/>
                <a:gd name="T78" fmla="*/ 2147483647 w 2736"/>
                <a:gd name="T79" fmla="*/ 2147483647 h 321"/>
                <a:gd name="T80" fmla="*/ 2147483647 w 2736"/>
                <a:gd name="T81" fmla="*/ 2147483647 h 321"/>
                <a:gd name="T82" fmla="*/ 2147483647 w 2736"/>
                <a:gd name="T83" fmla="*/ 2147483647 h 321"/>
                <a:gd name="T84" fmla="*/ 2147483647 w 2736"/>
                <a:gd name="T85" fmla="*/ 2147483647 h 321"/>
                <a:gd name="T86" fmla="*/ 2147483647 w 2736"/>
                <a:gd name="T87" fmla="*/ 2147483647 h 321"/>
                <a:gd name="T88" fmla="*/ 2147483647 w 2736"/>
                <a:gd name="T89" fmla="*/ 2147483647 h 321"/>
                <a:gd name="T90" fmla="*/ 2147483647 w 2736"/>
                <a:gd name="T91" fmla="*/ 2147483647 h 321"/>
                <a:gd name="T92" fmla="*/ 2147483647 w 2736"/>
                <a:gd name="T93" fmla="*/ 2147483647 h 321"/>
                <a:gd name="T94" fmla="*/ 2147483647 w 2736"/>
                <a:gd name="T95" fmla="*/ 2147483647 h 321"/>
                <a:gd name="T96" fmla="*/ 2147483647 w 2736"/>
                <a:gd name="T97" fmla="*/ 2147483647 h 321"/>
                <a:gd name="T98" fmla="*/ 2147483647 w 2736"/>
                <a:gd name="T99" fmla="*/ 2147483647 h 321"/>
                <a:gd name="T100" fmla="*/ 2147483647 w 2736"/>
                <a:gd name="T101" fmla="*/ 2147483647 h 321"/>
                <a:gd name="T102" fmla="*/ 2147483647 w 2736"/>
                <a:gd name="T103" fmla="*/ 2147483647 h 321"/>
                <a:gd name="T104" fmla="*/ 2147483647 w 2736"/>
                <a:gd name="T105" fmla="*/ 2147483647 h 321"/>
                <a:gd name="T106" fmla="*/ 2147483647 w 2736"/>
                <a:gd name="T107" fmla="*/ 2147483647 h 321"/>
                <a:gd name="T108" fmla="*/ 2147483647 w 2736"/>
                <a:gd name="T109" fmla="*/ 2147483647 h 32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736"/>
                <a:gd name="T166" fmla="*/ 0 h 321"/>
                <a:gd name="T167" fmla="*/ 2736 w 2736"/>
                <a:gd name="T168" fmla="*/ 321 h 321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736" h="321">
                  <a:moveTo>
                    <a:pt x="0" y="0"/>
                  </a:moveTo>
                  <a:lnTo>
                    <a:pt x="8" y="3"/>
                  </a:lnTo>
                  <a:lnTo>
                    <a:pt x="16" y="6"/>
                  </a:lnTo>
                  <a:lnTo>
                    <a:pt x="25" y="9"/>
                  </a:lnTo>
                  <a:lnTo>
                    <a:pt x="33" y="12"/>
                  </a:lnTo>
                  <a:lnTo>
                    <a:pt x="41" y="14"/>
                  </a:lnTo>
                  <a:lnTo>
                    <a:pt x="49" y="17"/>
                  </a:lnTo>
                  <a:lnTo>
                    <a:pt x="58" y="20"/>
                  </a:lnTo>
                  <a:lnTo>
                    <a:pt x="66" y="23"/>
                  </a:lnTo>
                  <a:lnTo>
                    <a:pt x="74" y="25"/>
                  </a:lnTo>
                  <a:lnTo>
                    <a:pt x="83" y="28"/>
                  </a:lnTo>
                  <a:lnTo>
                    <a:pt x="91" y="31"/>
                  </a:lnTo>
                  <a:lnTo>
                    <a:pt x="99" y="33"/>
                  </a:lnTo>
                  <a:lnTo>
                    <a:pt x="108" y="36"/>
                  </a:lnTo>
                  <a:lnTo>
                    <a:pt x="116" y="38"/>
                  </a:lnTo>
                  <a:lnTo>
                    <a:pt x="125" y="41"/>
                  </a:lnTo>
                  <a:lnTo>
                    <a:pt x="133" y="44"/>
                  </a:lnTo>
                  <a:lnTo>
                    <a:pt x="142" y="46"/>
                  </a:lnTo>
                  <a:lnTo>
                    <a:pt x="150" y="49"/>
                  </a:lnTo>
                  <a:lnTo>
                    <a:pt x="159" y="51"/>
                  </a:lnTo>
                  <a:lnTo>
                    <a:pt x="167" y="54"/>
                  </a:lnTo>
                  <a:lnTo>
                    <a:pt x="176" y="56"/>
                  </a:lnTo>
                  <a:lnTo>
                    <a:pt x="185" y="59"/>
                  </a:lnTo>
                  <a:lnTo>
                    <a:pt x="193" y="61"/>
                  </a:lnTo>
                  <a:lnTo>
                    <a:pt x="202" y="64"/>
                  </a:lnTo>
                  <a:lnTo>
                    <a:pt x="211" y="66"/>
                  </a:lnTo>
                  <a:lnTo>
                    <a:pt x="219" y="69"/>
                  </a:lnTo>
                  <a:lnTo>
                    <a:pt x="228" y="71"/>
                  </a:lnTo>
                  <a:lnTo>
                    <a:pt x="237" y="73"/>
                  </a:lnTo>
                  <a:lnTo>
                    <a:pt x="246" y="76"/>
                  </a:lnTo>
                  <a:lnTo>
                    <a:pt x="254" y="78"/>
                  </a:lnTo>
                  <a:lnTo>
                    <a:pt x="263" y="80"/>
                  </a:lnTo>
                  <a:lnTo>
                    <a:pt x="272" y="83"/>
                  </a:lnTo>
                  <a:lnTo>
                    <a:pt x="281" y="85"/>
                  </a:lnTo>
                  <a:lnTo>
                    <a:pt x="290" y="87"/>
                  </a:lnTo>
                  <a:lnTo>
                    <a:pt x="299" y="90"/>
                  </a:lnTo>
                  <a:lnTo>
                    <a:pt x="307" y="92"/>
                  </a:lnTo>
                  <a:lnTo>
                    <a:pt x="316" y="94"/>
                  </a:lnTo>
                  <a:lnTo>
                    <a:pt x="325" y="96"/>
                  </a:lnTo>
                  <a:lnTo>
                    <a:pt x="334" y="99"/>
                  </a:lnTo>
                  <a:lnTo>
                    <a:pt x="343" y="101"/>
                  </a:lnTo>
                  <a:lnTo>
                    <a:pt x="352" y="103"/>
                  </a:lnTo>
                  <a:lnTo>
                    <a:pt x="361" y="105"/>
                  </a:lnTo>
                  <a:lnTo>
                    <a:pt x="370" y="107"/>
                  </a:lnTo>
                  <a:lnTo>
                    <a:pt x="379" y="110"/>
                  </a:lnTo>
                  <a:lnTo>
                    <a:pt x="388" y="112"/>
                  </a:lnTo>
                  <a:lnTo>
                    <a:pt x="397" y="114"/>
                  </a:lnTo>
                  <a:lnTo>
                    <a:pt x="406" y="116"/>
                  </a:lnTo>
                  <a:lnTo>
                    <a:pt x="415" y="118"/>
                  </a:lnTo>
                  <a:lnTo>
                    <a:pt x="424" y="120"/>
                  </a:lnTo>
                  <a:lnTo>
                    <a:pt x="434" y="122"/>
                  </a:lnTo>
                  <a:lnTo>
                    <a:pt x="443" y="124"/>
                  </a:lnTo>
                  <a:lnTo>
                    <a:pt x="452" y="126"/>
                  </a:lnTo>
                  <a:lnTo>
                    <a:pt x="461" y="128"/>
                  </a:lnTo>
                  <a:lnTo>
                    <a:pt x="470" y="130"/>
                  </a:lnTo>
                  <a:lnTo>
                    <a:pt x="479" y="132"/>
                  </a:lnTo>
                  <a:lnTo>
                    <a:pt x="488" y="134"/>
                  </a:lnTo>
                  <a:lnTo>
                    <a:pt x="498" y="136"/>
                  </a:lnTo>
                  <a:lnTo>
                    <a:pt x="507" y="138"/>
                  </a:lnTo>
                  <a:lnTo>
                    <a:pt x="516" y="140"/>
                  </a:lnTo>
                  <a:lnTo>
                    <a:pt x="525" y="142"/>
                  </a:lnTo>
                  <a:lnTo>
                    <a:pt x="535" y="144"/>
                  </a:lnTo>
                  <a:lnTo>
                    <a:pt x="544" y="146"/>
                  </a:lnTo>
                  <a:lnTo>
                    <a:pt x="553" y="148"/>
                  </a:lnTo>
                  <a:lnTo>
                    <a:pt x="562" y="150"/>
                  </a:lnTo>
                  <a:lnTo>
                    <a:pt x="572" y="152"/>
                  </a:lnTo>
                  <a:lnTo>
                    <a:pt x="581" y="154"/>
                  </a:lnTo>
                  <a:lnTo>
                    <a:pt x="590" y="155"/>
                  </a:lnTo>
                  <a:lnTo>
                    <a:pt x="599" y="157"/>
                  </a:lnTo>
                  <a:lnTo>
                    <a:pt x="609" y="159"/>
                  </a:lnTo>
                  <a:lnTo>
                    <a:pt x="618" y="161"/>
                  </a:lnTo>
                  <a:lnTo>
                    <a:pt x="627" y="163"/>
                  </a:lnTo>
                  <a:lnTo>
                    <a:pt x="637" y="164"/>
                  </a:lnTo>
                  <a:lnTo>
                    <a:pt x="646" y="166"/>
                  </a:lnTo>
                  <a:lnTo>
                    <a:pt x="656" y="168"/>
                  </a:lnTo>
                  <a:lnTo>
                    <a:pt x="665" y="170"/>
                  </a:lnTo>
                  <a:lnTo>
                    <a:pt x="674" y="171"/>
                  </a:lnTo>
                  <a:lnTo>
                    <a:pt x="684" y="173"/>
                  </a:lnTo>
                  <a:lnTo>
                    <a:pt x="693" y="175"/>
                  </a:lnTo>
                  <a:lnTo>
                    <a:pt x="702" y="176"/>
                  </a:lnTo>
                  <a:lnTo>
                    <a:pt x="712" y="178"/>
                  </a:lnTo>
                  <a:lnTo>
                    <a:pt x="721" y="180"/>
                  </a:lnTo>
                  <a:lnTo>
                    <a:pt x="731" y="181"/>
                  </a:lnTo>
                  <a:lnTo>
                    <a:pt x="740" y="183"/>
                  </a:lnTo>
                  <a:lnTo>
                    <a:pt x="749" y="185"/>
                  </a:lnTo>
                  <a:lnTo>
                    <a:pt x="759" y="186"/>
                  </a:lnTo>
                  <a:lnTo>
                    <a:pt x="768" y="188"/>
                  </a:lnTo>
                  <a:lnTo>
                    <a:pt x="778" y="189"/>
                  </a:lnTo>
                  <a:lnTo>
                    <a:pt x="787" y="191"/>
                  </a:lnTo>
                  <a:lnTo>
                    <a:pt x="797" y="193"/>
                  </a:lnTo>
                  <a:lnTo>
                    <a:pt x="806" y="194"/>
                  </a:lnTo>
                  <a:lnTo>
                    <a:pt x="816" y="196"/>
                  </a:lnTo>
                  <a:lnTo>
                    <a:pt x="825" y="197"/>
                  </a:lnTo>
                  <a:lnTo>
                    <a:pt x="835" y="199"/>
                  </a:lnTo>
                  <a:lnTo>
                    <a:pt x="844" y="200"/>
                  </a:lnTo>
                  <a:lnTo>
                    <a:pt x="853" y="202"/>
                  </a:lnTo>
                  <a:lnTo>
                    <a:pt x="863" y="203"/>
                  </a:lnTo>
                  <a:lnTo>
                    <a:pt x="872" y="205"/>
                  </a:lnTo>
                  <a:lnTo>
                    <a:pt x="882" y="206"/>
                  </a:lnTo>
                  <a:lnTo>
                    <a:pt x="891" y="207"/>
                  </a:lnTo>
                  <a:lnTo>
                    <a:pt x="901" y="209"/>
                  </a:lnTo>
                  <a:lnTo>
                    <a:pt x="910" y="210"/>
                  </a:lnTo>
                  <a:lnTo>
                    <a:pt x="920" y="212"/>
                  </a:lnTo>
                  <a:lnTo>
                    <a:pt x="929" y="213"/>
                  </a:lnTo>
                  <a:lnTo>
                    <a:pt x="939" y="214"/>
                  </a:lnTo>
                  <a:lnTo>
                    <a:pt x="948" y="216"/>
                  </a:lnTo>
                  <a:lnTo>
                    <a:pt x="958" y="217"/>
                  </a:lnTo>
                  <a:lnTo>
                    <a:pt x="967" y="219"/>
                  </a:lnTo>
                  <a:lnTo>
                    <a:pt x="977" y="220"/>
                  </a:lnTo>
                  <a:lnTo>
                    <a:pt x="986" y="221"/>
                  </a:lnTo>
                  <a:lnTo>
                    <a:pt x="996" y="222"/>
                  </a:lnTo>
                  <a:lnTo>
                    <a:pt x="1005" y="224"/>
                  </a:lnTo>
                  <a:lnTo>
                    <a:pt x="1015" y="225"/>
                  </a:lnTo>
                  <a:lnTo>
                    <a:pt x="1024" y="226"/>
                  </a:lnTo>
                  <a:lnTo>
                    <a:pt x="1034" y="228"/>
                  </a:lnTo>
                  <a:lnTo>
                    <a:pt x="1043" y="229"/>
                  </a:lnTo>
                  <a:lnTo>
                    <a:pt x="1053" y="230"/>
                  </a:lnTo>
                  <a:lnTo>
                    <a:pt x="1062" y="231"/>
                  </a:lnTo>
                  <a:lnTo>
                    <a:pt x="1072" y="233"/>
                  </a:lnTo>
                  <a:lnTo>
                    <a:pt x="1081" y="234"/>
                  </a:lnTo>
                  <a:lnTo>
                    <a:pt x="1091" y="235"/>
                  </a:lnTo>
                  <a:lnTo>
                    <a:pt x="1100" y="236"/>
                  </a:lnTo>
                  <a:lnTo>
                    <a:pt x="1109" y="237"/>
                  </a:lnTo>
                  <a:lnTo>
                    <a:pt x="1119" y="239"/>
                  </a:lnTo>
                  <a:lnTo>
                    <a:pt x="1128" y="240"/>
                  </a:lnTo>
                  <a:lnTo>
                    <a:pt x="1138" y="241"/>
                  </a:lnTo>
                  <a:lnTo>
                    <a:pt x="1147" y="242"/>
                  </a:lnTo>
                  <a:lnTo>
                    <a:pt x="1157" y="243"/>
                  </a:lnTo>
                  <a:lnTo>
                    <a:pt x="1166" y="244"/>
                  </a:lnTo>
                  <a:lnTo>
                    <a:pt x="1176" y="245"/>
                  </a:lnTo>
                  <a:lnTo>
                    <a:pt x="1185" y="246"/>
                  </a:lnTo>
                  <a:lnTo>
                    <a:pt x="1194" y="247"/>
                  </a:lnTo>
                  <a:lnTo>
                    <a:pt x="1204" y="249"/>
                  </a:lnTo>
                  <a:lnTo>
                    <a:pt x="1213" y="250"/>
                  </a:lnTo>
                  <a:lnTo>
                    <a:pt x="1223" y="251"/>
                  </a:lnTo>
                  <a:lnTo>
                    <a:pt x="1232" y="252"/>
                  </a:lnTo>
                  <a:lnTo>
                    <a:pt x="1241" y="253"/>
                  </a:lnTo>
                  <a:lnTo>
                    <a:pt x="1251" y="254"/>
                  </a:lnTo>
                  <a:lnTo>
                    <a:pt x="1260" y="255"/>
                  </a:lnTo>
                  <a:lnTo>
                    <a:pt x="1270" y="256"/>
                  </a:lnTo>
                  <a:lnTo>
                    <a:pt x="1279" y="257"/>
                  </a:lnTo>
                  <a:lnTo>
                    <a:pt x="1288" y="258"/>
                  </a:lnTo>
                  <a:lnTo>
                    <a:pt x="1298" y="259"/>
                  </a:lnTo>
                  <a:lnTo>
                    <a:pt x="1307" y="260"/>
                  </a:lnTo>
                  <a:lnTo>
                    <a:pt x="1316" y="261"/>
                  </a:lnTo>
                  <a:lnTo>
                    <a:pt x="1326" y="262"/>
                  </a:lnTo>
                  <a:lnTo>
                    <a:pt x="1335" y="263"/>
                  </a:lnTo>
                  <a:lnTo>
                    <a:pt x="1344" y="263"/>
                  </a:lnTo>
                  <a:lnTo>
                    <a:pt x="1353" y="264"/>
                  </a:lnTo>
                  <a:lnTo>
                    <a:pt x="1363" y="265"/>
                  </a:lnTo>
                  <a:lnTo>
                    <a:pt x="1372" y="266"/>
                  </a:lnTo>
                  <a:lnTo>
                    <a:pt x="1381" y="267"/>
                  </a:lnTo>
                  <a:lnTo>
                    <a:pt x="1390" y="268"/>
                  </a:lnTo>
                  <a:lnTo>
                    <a:pt x="1400" y="269"/>
                  </a:lnTo>
                  <a:lnTo>
                    <a:pt x="1409" y="270"/>
                  </a:lnTo>
                  <a:lnTo>
                    <a:pt x="1418" y="271"/>
                  </a:lnTo>
                  <a:lnTo>
                    <a:pt x="1427" y="271"/>
                  </a:lnTo>
                  <a:lnTo>
                    <a:pt x="1436" y="272"/>
                  </a:lnTo>
                  <a:lnTo>
                    <a:pt x="1446" y="273"/>
                  </a:lnTo>
                  <a:lnTo>
                    <a:pt x="1455" y="274"/>
                  </a:lnTo>
                  <a:lnTo>
                    <a:pt x="1464" y="275"/>
                  </a:lnTo>
                  <a:lnTo>
                    <a:pt x="1473" y="275"/>
                  </a:lnTo>
                  <a:lnTo>
                    <a:pt x="1482" y="276"/>
                  </a:lnTo>
                  <a:lnTo>
                    <a:pt x="1491" y="277"/>
                  </a:lnTo>
                  <a:lnTo>
                    <a:pt x="1500" y="278"/>
                  </a:lnTo>
                  <a:lnTo>
                    <a:pt x="1509" y="279"/>
                  </a:lnTo>
                  <a:lnTo>
                    <a:pt x="1519" y="279"/>
                  </a:lnTo>
                  <a:lnTo>
                    <a:pt x="1528" y="280"/>
                  </a:lnTo>
                  <a:lnTo>
                    <a:pt x="1537" y="281"/>
                  </a:lnTo>
                  <a:lnTo>
                    <a:pt x="1546" y="282"/>
                  </a:lnTo>
                  <a:lnTo>
                    <a:pt x="1555" y="282"/>
                  </a:lnTo>
                  <a:lnTo>
                    <a:pt x="1564" y="283"/>
                  </a:lnTo>
                  <a:lnTo>
                    <a:pt x="1573" y="284"/>
                  </a:lnTo>
                  <a:lnTo>
                    <a:pt x="1582" y="284"/>
                  </a:lnTo>
                  <a:lnTo>
                    <a:pt x="1591" y="285"/>
                  </a:lnTo>
                  <a:lnTo>
                    <a:pt x="1599" y="286"/>
                  </a:lnTo>
                  <a:lnTo>
                    <a:pt x="1608" y="286"/>
                  </a:lnTo>
                  <a:lnTo>
                    <a:pt x="1617" y="287"/>
                  </a:lnTo>
                  <a:lnTo>
                    <a:pt x="1626" y="288"/>
                  </a:lnTo>
                  <a:lnTo>
                    <a:pt x="1635" y="288"/>
                  </a:lnTo>
                  <a:lnTo>
                    <a:pt x="1644" y="289"/>
                  </a:lnTo>
                  <a:lnTo>
                    <a:pt x="1653" y="290"/>
                  </a:lnTo>
                  <a:lnTo>
                    <a:pt x="1661" y="290"/>
                  </a:lnTo>
                  <a:lnTo>
                    <a:pt x="1670" y="291"/>
                  </a:lnTo>
                  <a:lnTo>
                    <a:pt x="1679" y="291"/>
                  </a:lnTo>
                  <a:lnTo>
                    <a:pt x="1688" y="292"/>
                  </a:lnTo>
                  <a:lnTo>
                    <a:pt x="1697" y="293"/>
                  </a:lnTo>
                  <a:lnTo>
                    <a:pt x="1705" y="293"/>
                  </a:lnTo>
                  <a:lnTo>
                    <a:pt x="1714" y="294"/>
                  </a:lnTo>
                  <a:lnTo>
                    <a:pt x="1723" y="294"/>
                  </a:lnTo>
                  <a:lnTo>
                    <a:pt x="1731" y="295"/>
                  </a:lnTo>
                  <a:lnTo>
                    <a:pt x="1740" y="295"/>
                  </a:lnTo>
                  <a:lnTo>
                    <a:pt x="1749" y="296"/>
                  </a:lnTo>
                  <a:lnTo>
                    <a:pt x="1757" y="297"/>
                  </a:lnTo>
                  <a:lnTo>
                    <a:pt x="1766" y="297"/>
                  </a:lnTo>
                  <a:lnTo>
                    <a:pt x="1774" y="298"/>
                  </a:lnTo>
                  <a:lnTo>
                    <a:pt x="1783" y="298"/>
                  </a:lnTo>
                  <a:lnTo>
                    <a:pt x="1791" y="299"/>
                  </a:lnTo>
                  <a:lnTo>
                    <a:pt x="1800" y="299"/>
                  </a:lnTo>
                  <a:lnTo>
                    <a:pt x="1808" y="300"/>
                  </a:lnTo>
                  <a:lnTo>
                    <a:pt x="1817" y="300"/>
                  </a:lnTo>
                  <a:lnTo>
                    <a:pt x="1825" y="301"/>
                  </a:lnTo>
                  <a:lnTo>
                    <a:pt x="1833" y="301"/>
                  </a:lnTo>
                  <a:lnTo>
                    <a:pt x="1842" y="302"/>
                  </a:lnTo>
                  <a:lnTo>
                    <a:pt x="1850" y="302"/>
                  </a:lnTo>
                  <a:lnTo>
                    <a:pt x="1859" y="302"/>
                  </a:lnTo>
                  <a:lnTo>
                    <a:pt x="1867" y="303"/>
                  </a:lnTo>
                  <a:lnTo>
                    <a:pt x="1875" y="303"/>
                  </a:lnTo>
                  <a:lnTo>
                    <a:pt x="1883" y="304"/>
                  </a:lnTo>
                  <a:lnTo>
                    <a:pt x="1892" y="304"/>
                  </a:lnTo>
                  <a:lnTo>
                    <a:pt x="1900" y="305"/>
                  </a:lnTo>
                  <a:lnTo>
                    <a:pt x="1908" y="305"/>
                  </a:lnTo>
                  <a:lnTo>
                    <a:pt x="1916" y="305"/>
                  </a:lnTo>
                  <a:lnTo>
                    <a:pt x="1924" y="306"/>
                  </a:lnTo>
                  <a:lnTo>
                    <a:pt x="1932" y="306"/>
                  </a:lnTo>
                  <a:lnTo>
                    <a:pt x="1940" y="307"/>
                  </a:lnTo>
                  <a:lnTo>
                    <a:pt x="1948" y="307"/>
                  </a:lnTo>
                  <a:lnTo>
                    <a:pt x="1957" y="307"/>
                  </a:lnTo>
                  <a:lnTo>
                    <a:pt x="1965" y="308"/>
                  </a:lnTo>
                  <a:lnTo>
                    <a:pt x="1972" y="308"/>
                  </a:lnTo>
                  <a:lnTo>
                    <a:pt x="1980" y="308"/>
                  </a:lnTo>
                  <a:lnTo>
                    <a:pt x="1988" y="309"/>
                  </a:lnTo>
                  <a:lnTo>
                    <a:pt x="1996" y="309"/>
                  </a:lnTo>
                  <a:lnTo>
                    <a:pt x="2004" y="309"/>
                  </a:lnTo>
                  <a:lnTo>
                    <a:pt x="2012" y="310"/>
                  </a:lnTo>
                  <a:lnTo>
                    <a:pt x="2020" y="310"/>
                  </a:lnTo>
                  <a:lnTo>
                    <a:pt x="2028" y="310"/>
                  </a:lnTo>
                  <a:lnTo>
                    <a:pt x="2035" y="311"/>
                  </a:lnTo>
                  <a:lnTo>
                    <a:pt x="2043" y="311"/>
                  </a:lnTo>
                  <a:lnTo>
                    <a:pt x="2051" y="311"/>
                  </a:lnTo>
                  <a:lnTo>
                    <a:pt x="2058" y="312"/>
                  </a:lnTo>
                  <a:lnTo>
                    <a:pt x="2066" y="312"/>
                  </a:lnTo>
                  <a:lnTo>
                    <a:pt x="2074" y="312"/>
                  </a:lnTo>
                  <a:lnTo>
                    <a:pt x="2081" y="313"/>
                  </a:lnTo>
                  <a:lnTo>
                    <a:pt x="2089" y="313"/>
                  </a:lnTo>
                  <a:lnTo>
                    <a:pt x="2096" y="313"/>
                  </a:lnTo>
                  <a:lnTo>
                    <a:pt x="2104" y="313"/>
                  </a:lnTo>
                  <a:lnTo>
                    <a:pt x="2111" y="314"/>
                  </a:lnTo>
                  <a:lnTo>
                    <a:pt x="2119" y="314"/>
                  </a:lnTo>
                  <a:lnTo>
                    <a:pt x="2126" y="314"/>
                  </a:lnTo>
                  <a:lnTo>
                    <a:pt x="2133" y="314"/>
                  </a:lnTo>
                  <a:lnTo>
                    <a:pt x="2141" y="315"/>
                  </a:lnTo>
                  <a:lnTo>
                    <a:pt x="2148" y="315"/>
                  </a:lnTo>
                  <a:lnTo>
                    <a:pt x="2155" y="315"/>
                  </a:lnTo>
                  <a:lnTo>
                    <a:pt x="2162" y="315"/>
                  </a:lnTo>
                  <a:lnTo>
                    <a:pt x="2170" y="316"/>
                  </a:lnTo>
                  <a:lnTo>
                    <a:pt x="2177" y="316"/>
                  </a:lnTo>
                  <a:lnTo>
                    <a:pt x="2184" y="316"/>
                  </a:lnTo>
                  <a:lnTo>
                    <a:pt x="2191" y="316"/>
                  </a:lnTo>
                  <a:lnTo>
                    <a:pt x="2198" y="316"/>
                  </a:lnTo>
                  <a:lnTo>
                    <a:pt x="2205" y="317"/>
                  </a:lnTo>
                  <a:lnTo>
                    <a:pt x="2212" y="317"/>
                  </a:lnTo>
                  <a:lnTo>
                    <a:pt x="2219" y="317"/>
                  </a:lnTo>
                  <a:lnTo>
                    <a:pt x="2226" y="317"/>
                  </a:lnTo>
                  <a:lnTo>
                    <a:pt x="2233" y="317"/>
                  </a:lnTo>
                  <a:lnTo>
                    <a:pt x="2240" y="317"/>
                  </a:lnTo>
                  <a:lnTo>
                    <a:pt x="2246" y="318"/>
                  </a:lnTo>
                  <a:lnTo>
                    <a:pt x="2253" y="318"/>
                  </a:lnTo>
                  <a:lnTo>
                    <a:pt x="2260" y="318"/>
                  </a:lnTo>
                  <a:lnTo>
                    <a:pt x="2267" y="318"/>
                  </a:lnTo>
                  <a:lnTo>
                    <a:pt x="2273" y="318"/>
                  </a:lnTo>
                  <a:lnTo>
                    <a:pt x="2280" y="318"/>
                  </a:lnTo>
                  <a:lnTo>
                    <a:pt x="2286" y="319"/>
                  </a:lnTo>
                  <a:lnTo>
                    <a:pt x="2293" y="319"/>
                  </a:lnTo>
                  <a:lnTo>
                    <a:pt x="2299" y="319"/>
                  </a:lnTo>
                  <a:lnTo>
                    <a:pt x="2306" y="319"/>
                  </a:lnTo>
                  <a:lnTo>
                    <a:pt x="2312" y="319"/>
                  </a:lnTo>
                  <a:lnTo>
                    <a:pt x="2319" y="319"/>
                  </a:lnTo>
                  <a:lnTo>
                    <a:pt x="2325" y="319"/>
                  </a:lnTo>
                  <a:lnTo>
                    <a:pt x="2331" y="319"/>
                  </a:lnTo>
                  <a:lnTo>
                    <a:pt x="2338" y="320"/>
                  </a:lnTo>
                  <a:lnTo>
                    <a:pt x="2344" y="320"/>
                  </a:lnTo>
                  <a:lnTo>
                    <a:pt x="2350" y="320"/>
                  </a:lnTo>
                  <a:lnTo>
                    <a:pt x="2356" y="320"/>
                  </a:lnTo>
                  <a:lnTo>
                    <a:pt x="2362" y="320"/>
                  </a:lnTo>
                  <a:lnTo>
                    <a:pt x="2369" y="320"/>
                  </a:lnTo>
                  <a:lnTo>
                    <a:pt x="2375" y="320"/>
                  </a:lnTo>
                  <a:lnTo>
                    <a:pt x="2381" y="320"/>
                  </a:lnTo>
                  <a:lnTo>
                    <a:pt x="2387" y="320"/>
                  </a:lnTo>
                  <a:lnTo>
                    <a:pt x="2392" y="320"/>
                  </a:lnTo>
                  <a:lnTo>
                    <a:pt x="2398" y="320"/>
                  </a:lnTo>
                  <a:lnTo>
                    <a:pt x="2404" y="321"/>
                  </a:lnTo>
                  <a:lnTo>
                    <a:pt x="2410" y="321"/>
                  </a:lnTo>
                  <a:lnTo>
                    <a:pt x="2416" y="321"/>
                  </a:lnTo>
                  <a:lnTo>
                    <a:pt x="2421" y="321"/>
                  </a:lnTo>
                  <a:lnTo>
                    <a:pt x="2427" y="321"/>
                  </a:lnTo>
                  <a:lnTo>
                    <a:pt x="2433" y="321"/>
                  </a:lnTo>
                  <a:lnTo>
                    <a:pt x="2438" y="321"/>
                  </a:lnTo>
                  <a:lnTo>
                    <a:pt x="2444" y="321"/>
                  </a:lnTo>
                  <a:lnTo>
                    <a:pt x="2449" y="321"/>
                  </a:lnTo>
                  <a:lnTo>
                    <a:pt x="2455" y="321"/>
                  </a:lnTo>
                  <a:lnTo>
                    <a:pt x="2460" y="321"/>
                  </a:lnTo>
                  <a:lnTo>
                    <a:pt x="2465" y="321"/>
                  </a:lnTo>
                  <a:lnTo>
                    <a:pt x="2471" y="321"/>
                  </a:lnTo>
                  <a:lnTo>
                    <a:pt x="2476" y="321"/>
                  </a:lnTo>
                  <a:lnTo>
                    <a:pt x="2481" y="321"/>
                  </a:lnTo>
                  <a:lnTo>
                    <a:pt x="2486" y="321"/>
                  </a:lnTo>
                  <a:lnTo>
                    <a:pt x="2492" y="321"/>
                  </a:lnTo>
                  <a:lnTo>
                    <a:pt x="2497" y="321"/>
                  </a:lnTo>
                  <a:lnTo>
                    <a:pt x="2502" y="321"/>
                  </a:lnTo>
                  <a:lnTo>
                    <a:pt x="2507" y="321"/>
                  </a:lnTo>
                  <a:lnTo>
                    <a:pt x="2512" y="321"/>
                  </a:lnTo>
                  <a:lnTo>
                    <a:pt x="2517" y="321"/>
                  </a:lnTo>
                  <a:lnTo>
                    <a:pt x="2521" y="321"/>
                  </a:lnTo>
                  <a:lnTo>
                    <a:pt x="2526" y="321"/>
                  </a:lnTo>
                  <a:lnTo>
                    <a:pt x="2531" y="321"/>
                  </a:lnTo>
                  <a:lnTo>
                    <a:pt x="2536" y="321"/>
                  </a:lnTo>
                  <a:lnTo>
                    <a:pt x="2540" y="321"/>
                  </a:lnTo>
                  <a:lnTo>
                    <a:pt x="2545" y="321"/>
                  </a:lnTo>
                  <a:lnTo>
                    <a:pt x="2550" y="321"/>
                  </a:lnTo>
                  <a:lnTo>
                    <a:pt x="2554" y="321"/>
                  </a:lnTo>
                  <a:lnTo>
                    <a:pt x="2559" y="321"/>
                  </a:lnTo>
                  <a:lnTo>
                    <a:pt x="2563" y="321"/>
                  </a:lnTo>
                  <a:lnTo>
                    <a:pt x="2567" y="321"/>
                  </a:lnTo>
                  <a:lnTo>
                    <a:pt x="2572" y="321"/>
                  </a:lnTo>
                  <a:lnTo>
                    <a:pt x="2576" y="321"/>
                  </a:lnTo>
                  <a:lnTo>
                    <a:pt x="2580" y="321"/>
                  </a:lnTo>
                  <a:lnTo>
                    <a:pt x="2584" y="321"/>
                  </a:lnTo>
                  <a:lnTo>
                    <a:pt x="2588" y="321"/>
                  </a:lnTo>
                  <a:lnTo>
                    <a:pt x="2592" y="321"/>
                  </a:lnTo>
                  <a:lnTo>
                    <a:pt x="2596" y="321"/>
                  </a:lnTo>
                  <a:lnTo>
                    <a:pt x="2600" y="321"/>
                  </a:lnTo>
                  <a:lnTo>
                    <a:pt x="2604" y="321"/>
                  </a:lnTo>
                  <a:lnTo>
                    <a:pt x="2608" y="321"/>
                  </a:lnTo>
                  <a:lnTo>
                    <a:pt x="2612" y="321"/>
                  </a:lnTo>
                  <a:lnTo>
                    <a:pt x="2616" y="321"/>
                  </a:lnTo>
                  <a:lnTo>
                    <a:pt x="2619" y="321"/>
                  </a:lnTo>
                  <a:lnTo>
                    <a:pt x="2623" y="321"/>
                  </a:lnTo>
                  <a:lnTo>
                    <a:pt x="2627" y="321"/>
                  </a:lnTo>
                  <a:lnTo>
                    <a:pt x="2630" y="321"/>
                  </a:lnTo>
                  <a:lnTo>
                    <a:pt x="2634" y="321"/>
                  </a:lnTo>
                  <a:lnTo>
                    <a:pt x="2637" y="321"/>
                  </a:lnTo>
                  <a:lnTo>
                    <a:pt x="2641" y="321"/>
                  </a:lnTo>
                  <a:lnTo>
                    <a:pt x="2644" y="321"/>
                  </a:lnTo>
                  <a:lnTo>
                    <a:pt x="2647" y="321"/>
                  </a:lnTo>
                  <a:lnTo>
                    <a:pt x="2650" y="321"/>
                  </a:lnTo>
                  <a:lnTo>
                    <a:pt x="2654" y="321"/>
                  </a:lnTo>
                  <a:lnTo>
                    <a:pt x="2657" y="321"/>
                  </a:lnTo>
                  <a:lnTo>
                    <a:pt x="2660" y="321"/>
                  </a:lnTo>
                  <a:lnTo>
                    <a:pt x="2663" y="321"/>
                  </a:lnTo>
                  <a:lnTo>
                    <a:pt x="2666" y="321"/>
                  </a:lnTo>
                  <a:lnTo>
                    <a:pt x="2668" y="321"/>
                  </a:lnTo>
                  <a:lnTo>
                    <a:pt x="2671" y="321"/>
                  </a:lnTo>
                  <a:lnTo>
                    <a:pt x="2674" y="321"/>
                  </a:lnTo>
                  <a:lnTo>
                    <a:pt x="2677" y="321"/>
                  </a:lnTo>
                  <a:lnTo>
                    <a:pt x="2679" y="321"/>
                  </a:lnTo>
                  <a:lnTo>
                    <a:pt x="2682" y="321"/>
                  </a:lnTo>
                  <a:lnTo>
                    <a:pt x="2685" y="321"/>
                  </a:lnTo>
                  <a:lnTo>
                    <a:pt x="2687" y="321"/>
                  </a:lnTo>
                  <a:lnTo>
                    <a:pt x="2690" y="321"/>
                  </a:lnTo>
                  <a:lnTo>
                    <a:pt x="2692" y="320"/>
                  </a:lnTo>
                  <a:lnTo>
                    <a:pt x="2694" y="320"/>
                  </a:lnTo>
                  <a:lnTo>
                    <a:pt x="2696" y="320"/>
                  </a:lnTo>
                  <a:lnTo>
                    <a:pt x="2699" y="320"/>
                  </a:lnTo>
                  <a:lnTo>
                    <a:pt x="2701" y="320"/>
                  </a:lnTo>
                  <a:lnTo>
                    <a:pt x="2703" y="320"/>
                  </a:lnTo>
                  <a:lnTo>
                    <a:pt x="2705" y="320"/>
                  </a:lnTo>
                  <a:lnTo>
                    <a:pt x="2707" y="320"/>
                  </a:lnTo>
                  <a:lnTo>
                    <a:pt x="2709" y="320"/>
                  </a:lnTo>
                  <a:lnTo>
                    <a:pt x="2710" y="320"/>
                  </a:lnTo>
                  <a:lnTo>
                    <a:pt x="2712" y="320"/>
                  </a:lnTo>
                  <a:lnTo>
                    <a:pt x="2714" y="320"/>
                  </a:lnTo>
                  <a:lnTo>
                    <a:pt x="2716" y="320"/>
                  </a:lnTo>
                  <a:lnTo>
                    <a:pt x="2717" y="320"/>
                  </a:lnTo>
                  <a:lnTo>
                    <a:pt x="2719" y="320"/>
                  </a:lnTo>
                  <a:lnTo>
                    <a:pt x="2720" y="320"/>
                  </a:lnTo>
                  <a:lnTo>
                    <a:pt x="2722" y="320"/>
                  </a:lnTo>
                  <a:lnTo>
                    <a:pt x="2723" y="320"/>
                  </a:lnTo>
                  <a:lnTo>
                    <a:pt x="2724" y="320"/>
                  </a:lnTo>
                  <a:lnTo>
                    <a:pt x="2725" y="320"/>
                  </a:lnTo>
                  <a:lnTo>
                    <a:pt x="2727" y="320"/>
                  </a:lnTo>
                  <a:lnTo>
                    <a:pt x="2728" y="320"/>
                  </a:lnTo>
                  <a:lnTo>
                    <a:pt x="2729" y="320"/>
                  </a:lnTo>
                  <a:lnTo>
                    <a:pt x="2730" y="320"/>
                  </a:lnTo>
                  <a:lnTo>
                    <a:pt x="2731" y="320"/>
                  </a:lnTo>
                  <a:lnTo>
                    <a:pt x="2732" y="320"/>
                  </a:lnTo>
                  <a:lnTo>
                    <a:pt x="2733" y="320"/>
                  </a:lnTo>
                  <a:lnTo>
                    <a:pt x="2734" y="320"/>
                  </a:lnTo>
                  <a:lnTo>
                    <a:pt x="2735" y="320"/>
                  </a:lnTo>
                  <a:lnTo>
                    <a:pt x="2736" y="320"/>
                  </a:lnTo>
                </a:path>
              </a:pathLst>
            </a:custGeom>
            <a:noFill/>
            <a:ln w="3160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" name="Freeform 22"/>
            <p:cNvSpPr>
              <a:spLocks noChangeArrowheads="1"/>
            </p:cNvSpPr>
            <p:nvPr/>
          </p:nvSpPr>
          <p:spPr bwMode="auto">
            <a:xfrm>
              <a:off x="6491288" y="5653088"/>
              <a:ext cx="1158875" cy="652462"/>
            </a:xfrm>
            <a:custGeom>
              <a:avLst/>
              <a:gdLst>
                <a:gd name="T0" fmla="*/ 0 w 730"/>
                <a:gd name="T1" fmla="*/ 2147483647 h 411"/>
                <a:gd name="T2" fmla="*/ 2147483647 w 730"/>
                <a:gd name="T3" fmla="*/ 2147483647 h 411"/>
                <a:gd name="T4" fmla="*/ 2147483647 w 730"/>
                <a:gd name="T5" fmla="*/ 2147483647 h 411"/>
                <a:gd name="T6" fmla="*/ 2147483647 w 730"/>
                <a:gd name="T7" fmla="*/ 2147483647 h 411"/>
                <a:gd name="T8" fmla="*/ 2147483647 w 730"/>
                <a:gd name="T9" fmla="*/ 2147483647 h 411"/>
                <a:gd name="T10" fmla="*/ 2147483647 w 730"/>
                <a:gd name="T11" fmla="*/ 2147483647 h 411"/>
                <a:gd name="T12" fmla="*/ 2147483647 w 730"/>
                <a:gd name="T13" fmla="*/ 2147483647 h 411"/>
                <a:gd name="T14" fmla="*/ 2147483647 w 730"/>
                <a:gd name="T15" fmla="*/ 2147483647 h 411"/>
                <a:gd name="T16" fmla="*/ 2147483647 w 730"/>
                <a:gd name="T17" fmla="*/ 2147483647 h 411"/>
                <a:gd name="T18" fmla="*/ 2147483647 w 730"/>
                <a:gd name="T19" fmla="*/ 2147483647 h 411"/>
                <a:gd name="T20" fmla="*/ 2147483647 w 730"/>
                <a:gd name="T21" fmla="*/ 2147483647 h 411"/>
                <a:gd name="T22" fmla="*/ 2147483647 w 730"/>
                <a:gd name="T23" fmla="*/ 2147483647 h 411"/>
                <a:gd name="T24" fmla="*/ 2147483647 w 730"/>
                <a:gd name="T25" fmla="*/ 2147483647 h 411"/>
                <a:gd name="T26" fmla="*/ 2147483647 w 730"/>
                <a:gd name="T27" fmla="*/ 2147483647 h 411"/>
                <a:gd name="T28" fmla="*/ 2147483647 w 730"/>
                <a:gd name="T29" fmla="*/ 2147483647 h 411"/>
                <a:gd name="T30" fmla="*/ 2147483647 w 730"/>
                <a:gd name="T31" fmla="*/ 2147483647 h 411"/>
                <a:gd name="T32" fmla="*/ 2147483647 w 730"/>
                <a:gd name="T33" fmla="*/ 2147483647 h 411"/>
                <a:gd name="T34" fmla="*/ 2147483647 w 730"/>
                <a:gd name="T35" fmla="*/ 2147483647 h 411"/>
                <a:gd name="T36" fmla="*/ 2147483647 w 730"/>
                <a:gd name="T37" fmla="*/ 2147483647 h 411"/>
                <a:gd name="T38" fmla="*/ 2147483647 w 730"/>
                <a:gd name="T39" fmla="*/ 2147483647 h 411"/>
                <a:gd name="T40" fmla="*/ 2147483647 w 730"/>
                <a:gd name="T41" fmla="*/ 2147483647 h 411"/>
                <a:gd name="T42" fmla="*/ 2147483647 w 730"/>
                <a:gd name="T43" fmla="*/ 2147483647 h 411"/>
                <a:gd name="T44" fmla="*/ 2147483647 w 730"/>
                <a:gd name="T45" fmla="*/ 2147483647 h 411"/>
                <a:gd name="T46" fmla="*/ 2147483647 w 730"/>
                <a:gd name="T47" fmla="*/ 2147483647 h 411"/>
                <a:gd name="T48" fmla="*/ 2147483647 w 730"/>
                <a:gd name="T49" fmla="*/ 2147483647 h 411"/>
                <a:gd name="T50" fmla="*/ 2147483647 w 730"/>
                <a:gd name="T51" fmla="*/ 2147483647 h 411"/>
                <a:gd name="T52" fmla="*/ 2147483647 w 730"/>
                <a:gd name="T53" fmla="*/ 2147483647 h 411"/>
                <a:gd name="T54" fmla="*/ 2147483647 w 730"/>
                <a:gd name="T55" fmla="*/ 2147483647 h 411"/>
                <a:gd name="T56" fmla="*/ 2147483647 w 730"/>
                <a:gd name="T57" fmla="*/ 2147483647 h 411"/>
                <a:gd name="T58" fmla="*/ 2147483647 w 730"/>
                <a:gd name="T59" fmla="*/ 2147483647 h 411"/>
                <a:gd name="T60" fmla="*/ 2147483647 w 730"/>
                <a:gd name="T61" fmla="*/ 2147483647 h 411"/>
                <a:gd name="T62" fmla="*/ 2147483647 w 730"/>
                <a:gd name="T63" fmla="*/ 2147483647 h 411"/>
                <a:gd name="T64" fmla="*/ 2147483647 w 730"/>
                <a:gd name="T65" fmla="*/ 2147483647 h 411"/>
                <a:gd name="T66" fmla="*/ 2147483647 w 730"/>
                <a:gd name="T67" fmla="*/ 2147483647 h 411"/>
                <a:gd name="T68" fmla="*/ 2147483647 w 730"/>
                <a:gd name="T69" fmla="*/ 2147483647 h 411"/>
                <a:gd name="T70" fmla="*/ 2147483647 w 730"/>
                <a:gd name="T71" fmla="*/ 2147483647 h 411"/>
                <a:gd name="T72" fmla="*/ 2147483647 w 730"/>
                <a:gd name="T73" fmla="*/ 2147483647 h 411"/>
                <a:gd name="T74" fmla="*/ 2147483647 w 730"/>
                <a:gd name="T75" fmla="*/ 2147483647 h 411"/>
                <a:gd name="T76" fmla="*/ 2147483647 w 730"/>
                <a:gd name="T77" fmla="*/ 2147483647 h 411"/>
                <a:gd name="T78" fmla="*/ 2147483647 w 730"/>
                <a:gd name="T79" fmla="*/ 2147483647 h 411"/>
                <a:gd name="T80" fmla="*/ 2147483647 w 730"/>
                <a:gd name="T81" fmla="*/ 2147483647 h 411"/>
                <a:gd name="T82" fmla="*/ 2147483647 w 730"/>
                <a:gd name="T83" fmla="*/ 2147483647 h 411"/>
                <a:gd name="T84" fmla="*/ 2147483647 w 730"/>
                <a:gd name="T85" fmla="*/ 2147483647 h 411"/>
                <a:gd name="T86" fmla="*/ 2147483647 w 730"/>
                <a:gd name="T87" fmla="*/ 2147483647 h 411"/>
                <a:gd name="T88" fmla="*/ 2147483647 w 730"/>
                <a:gd name="T89" fmla="*/ 2147483647 h 411"/>
                <a:gd name="T90" fmla="*/ 2147483647 w 730"/>
                <a:gd name="T91" fmla="*/ 2147483647 h 411"/>
                <a:gd name="T92" fmla="*/ 2147483647 w 730"/>
                <a:gd name="T93" fmla="*/ 2147483647 h 411"/>
                <a:gd name="T94" fmla="*/ 2147483647 w 730"/>
                <a:gd name="T95" fmla="*/ 2147483647 h 411"/>
                <a:gd name="T96" fmla="*/ 2147483647 w 730"/>
                <a:gd name="T97" fmla="*/ 2147483647 h 411"/>
                <a:gd name="T98" fmla="*/ 2147483647 w 730"/>
                <a:gd name="T99" fmla="*/ 2147483647 h 411"/>
                <a:gd name="T100" fmla="*/ 2147483647 w 730"/>
                <a:gd name="T101" fmla="*/ 2147483647 h 411"/>
                <a:gd name="T102" fmla="*/ 2147483647 w 730"/>
                <a:gd name="T103" fmla="*/ 2147483647 h 411"/>
                <a:gd name="T104" fmla="*/ 2147483647 w 730"/>
                <a:gd name="T105" fmla="*/ 2147483647 h 411"/>
                <a:gd name="T106" fmla="*/ 2147483647 w 730"/>
                <a:gd name="T107" fmla="*/ 2147483647 h 411"/>
                <a:gd name="T108" fmla="*/ 2147483647 w 730"/>
                <a:gd name="T109" fmla="*/ 2147483647 h 411"/>
                <a:gd name="T110" fmla="*/ 2147483647 w 730"/>
                <a:gd name="T111" fmla="*/ 2147483647 h 411"/>
                <a:gd name="T112" fmla="*/ 2147483647 w 730"/>
                <a:gd name="T113" fmla="*/ 2147483647 h 411"/>
                <a:gd name="T114" fmla="*/ 2147483647 w 730"/>
                <a:gd name="T115" fmla="*/ 0 h 411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730"/>
                <a:gd name="T175" fmla="*/ 0 h 411"/>
                <a:gd name="T176" fmla="*/ 730 w 730"/>
                <a:gd name="T177" fmla="*/ 411 h 411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730" h="411">
                  <a:moveTo>
                    <a:pt x="0" y="411"/>
                  </a:moveTo>
                  <a:lnTo>
                    <a:pt x="0" y="411"/>
                  </a:lnTo>
                  <a:lnTo>
                    <a:pt x="1" y="410"/>
                  </a:lnTo>
                  <a:lnTo>
                    <a:pt x="2" y="410"/>
                  </a:lnTo>
                  <a:lnTo>
                    <a:pt x="3" y="409"/>
                  </a:lnTo>
                  <a:lnTo>
                    <a:pt x="4" y="408"/>
                  </a:lnTo>
                  <a:lnTo>
                    <a:pt x="6" y="407"/>
                  </a:lnTo>
                  <a:lnTo>
                    <a:pt x="8" y="406"/>
                  </a:lnTo>
                  <a:lnTo>
                    <a:pt x="10" y="405"/>
                  </a:lnTo>
                  <a:lnTo>
                    <a:pt x="13" y="403"/>
                  </a:lnTo>
                  <a:lnTo>
                    <a:pt x="16" y="402"/>
                  </a:lnTo>
                  <a:lnTo>
                    <a:pt x="19" y="400"/>
                  </a:lnTo>
                  <a:lnTo>
                    <a:pt x="22" y="398"/>
                  </a:lnTo>
                  <a:lnTo>
                    <a:pt x="26" y="396"/>
                  </a:lnTo>
                  <a:lnTo>
                    <a:pt x="30" y="394"/>
                  </a:lnTo>
                  <a:lnTo>
                    <a:pt x="34" y="391"/>
                  </a:lnTo>
                  <a:lnTo>
                    <a:pt x="39" y="389"/>
                  </a:lnTo>
                  <a:lnTo>
                    <a:pt x="43" y="386"/>
                  </a:lnTo>
                  <a:lnTo>
                    <a:pt x="48" y="384"/>
                  </a:lnTo>
                  <a:lnTo>
                    <a:pt x="53" y="381"/>
                  </a:lnTo>
                  <a:lnTo>
                    <a:pt x="59" y="378"/>
                  </a:lnTo>
                  <a:lnTo>
                    <a:pt x="64" y="375"/>
                  </a:lnTo>
                  <a:lnTo>
                    <a:pt x="70" y="371"/>
                  </a:lnTo>
                  <a:lnTo>
                    <a:pt x="76" y="368"/>
                  </a:lnTo>
                  <a:lnTo>
                    <a:pt x="82" y="364"/>
                  </a:lnTo>
                  <a:lnTo>
                    <a:pt x="89" y="361"/>
                  </a:lnTo>
                  <a:lnTo>
                    <a:pt x="95" y="357"/>
                  </a:lnTo>
                  <a:lnTo>
                    <a:pt x="102" y="353"/>
                  </a:lnTo>
                  <a:lnTo>
                    <a:pt x="109" y="349"/>
                  </a:lnTo>
                  <a:lnTo>
                    <a:pt x="116" y="345"/>
                  </a:lnTo>
                  <a:lnTo>
                    <a:pt x="123" y="341"/>
                  </a:lnTo>
                  <a:lnTo>
                    <a:pt x="131" y="337"/>
                  </a:lnTo>
                  <a:lnTo>
                    <a:pt x="138" y="333"/>
                  </a:lnTo>
                  <a:lnTo>
                    <a:pt x="146" y="329"/>
                  </a:lnTo>
                  <a:lnTo>
                    <a:pt x="154" y="324"/>
                  </a:lnTo>
                  <a:lnTo>
                    <a:pt x="162" y="320"/>
                  </a:lnTo>
                  <a:lnTo>
                    <a:pt x="170" y="315"/>
                  </a:lnTo>
                  <a:lnTo>
                    <a:pt x="178" y="311"/>
                  </a:lnTo>
                  <a:lnTo>
                    <a:pt x="186" y="306"/>
                  </a:lnTo>
                  <a:lnTo>
                    <a:pt x="195" y="301"/>
                  </a:lnTo>
                  <a:lnTo>
                    <a:pt x="204" y="296"/>
                  </a:lnTo>
                  <a:lnTo>
                    <a:pt x="212" y="291"/>
                  </a:lnTo>
                  <a:lnTo>
                    <a:pt x="221" y="286"/>
                  </a:lnTo>
                  <a:lnTo>
                    <a:pt x="230" y="281"/>
                  </a:lnTo>
                  <a:lnTo>
                    <a:pt x="239" y="276"/>
                  </a:lnTo>
                  <a:lnTo>
                    <a:pt x="248" y="271"/>
                  </a:lnTo>
                  <a:lnTo>
                    <a:pt x="257" y="266"/>
                  </a:lnTo>
                  <a:lnTo>
                    <a:pt x="266" y="261"/>
                  </a:lnTo>
                  <a:lnTo>
                    <a:pt x="275" y="256"/>
                  </a:lnTo>
                  <a:lnTo>
                    <a:pt x="285" y="251"/>
                  </a:lnTo>
                  <a:lnTo>
                    <a:pt x="294" y="245"/>
                  </a:lnTo>
                  <a:lnTo>
                    <a:pt x="303" y="240"/>
                  </a:lnTo>
                  <a:lnTo>
                    <a:pt x="313" y="235"/>
                  </a:lnTo>
                  <a:lnTo>
                    <a:pt x="322" y="229"/>
                  </a:lnTo>
                  <a:lnTo>
                    <a:pt x="332" y="224"/>
                  </a:lnTo>
                  <a:lnTo>
                    <a:pt x="341" y="219"/>
                  </a:lnTo>
                  <a:lnTo>
                    <a:pt x="351" y="213"/>
                  </a:lnTo>
                  <a:lnTo>
                    <a:pt x="360" y="208"/>
                  </a:lnTo>
                  <a:lnTo>
                    <a:pt x="370" y="203"/>
                  </a:lnTo>
                  <a:lnTo>
                    <a:pt x="379" y="197"/>
                  </a:lnTo>
                  <a:lnTo>
                    <a:pt x="389" y="192"/>
                  </a:lnTo>
                  <a:lnTo>
                    <a:pt x="398" y="187"/>
                  </a:lnTo>
                  <a:lnTo>
                    <a:pt x="408" y="181"/>
                  </a:lnTo>
                  <a:lnTo>
                    <a:pt x="417" y="176"/>
                  </a:lnTo>
                  <a:lnTo>
                    <a:pt x="426" y="171"/>
                  </a:lnTo>
                  <a:lnTo>
                    <a:pt x="436" y="165"/>
                  </a:lnTo>
                  <a:lnTo>
                    <a:pt x="445" y="160"/>
                  </a:lnTo>
                  <a:lnTo>
                    <a:pt x="454" y="155"/>
                  </a:lnTo>
                  <a:lnTo>
                    <a:pt x="464" y="150"/>
                  </a:lnTo>
                  <a:lnTo>
                    <a:pt x="473" y="145"/>
                  </a:lnTo>
                  <a:lnTo>
                    <a:pt x="482" y="140"/>
                  </a:lnTo>
                  <a:lnTo>
                    <a:pt x="491" y="134"/>
                  </a:lnTo>
                  <a:lnTo>
                    <a:pt x="500" y="129"/>
                  </a:lnTo>
                  <a:lnTo>
                    <a:pt x="509" y="124"/>
                  </a:lnTo>
                  <a:lnTo>
                    <a:pt x="518" y="120"/>
                  </a:lnTo>
                  <a:lnTo>
                    <a:pt x="526" y="115"/>
                  </a:lnTo>
                  <a:lnTo>
                    <a:pt x="535" y="110"/>
                  </a:lnTo>
                  <a:lnTo>
                    <a:pt x="543" y="105"/>
                  </a:lnTo>
                  <a:lnTo>
                    <a:pt x="552" y="100"/>
                  </a:lnTo>
                  <a:lnTo>
                    <a:pt x="560" y="96"/>
                  </a:lnTo>
                  <a:lnTo>
                    <a:pt x="568" y="91"/>
                  </a:lnTo>
                  <a:lnTo>
                    <a:pt x="576" y="87"/>
                  </a:lnTo>
                  <a:lnTo>
                    <a:pt x="584" y="82"/>
                  </a:lnTo>
                  <a:lnTo>
                    <a:pt x="592" y="78"/>
                  </a:lnTo>
                  <a:lnTo>
                    <a:pt x="599" y="74"/>
                  </a:lnTo>
                  <a:lnTo>
                    <a:pt x="607" y="69"/>
                  </a:lnTo>
                  <a:lnTo>
                    <a:pt x="614" y="65"/>
                  </a:lnTo>
                  <a:lnTo>
                    <a:pt x="621" y="61"/>
                  </a:lnTo>
                  <a:lnTo>
                    <a:pt x="628" y="57"/>
                  </a:lnTo>
                  <a:lnTo>
                    <a:pt x="635" y="54"/>
                  </a:lnTo>
                  <a:lnTo>
                    <a:pt x="641" y="50"/>
                  </a:lnTo>
                  <a:lnTo>
                    <a:pt x="648" y="46"/>
                  </a:lnTo>
                  <a:lnTo>
                    <a:pt x="654" y="43"/>
                  </a:lnTo>
                  <a:lnTo>
                    <a:pt x="660" y="40"/>
                  </a:lnTo>
                  <a:lnTo>
                    <a:pt x="666" y="36"/>
                  </a:lnTo>
                  <a:lnTo>
                    <a:pt x="671" y="33"/>
                  </a:lnTo>
                  <a:lnTo>
                    <a:pt x="677" y="30"/>
                  </a:lnTo>
                  <a:lnTo>
                    <a:pt x="682" y="27"/>
                  </a:lnTo>
                  <a:lnTo>
                    <a:pt x="687" y="24"/>
                  </a:lnTo>
                  <a:lnTo>
                    <a:pt x="691" y="22"/>
                  </a:lnTo>
                  <a:lnTo>
                    <a:pt x="696" y="19"/>
                  </a:lnTo>
                  <a:lnTo>
                    <a:pt x="700" y="17"/>
                  </a:lnTo>
                  <a:lnTo>
                    <a:pt x="704" y="15"/>
                  </a:lnTo>
                  <a:lnTo>
                    <a:pt x="708" y="13"/>
                  </a:lnTo>
                  <a:lnTo>
                    <a:pt x="711" y="11"/>
                  </a:lnTo>
                  <a:lnTo>
                    <a:pt x="714" y="9"/>
                  </a:lnTo>
                  <a:lnTo>
                    <a:pt x="717" y="7"/>
                  </a:lnTo>
                  <a:lnTo>
                    <a:pt x="720" y="6"/>
                  </a:lnTo>
                  <a:lnTo>
                    <a:pt x="722" y="5"/>
                  </a:lnTo>
                  <a:lnTo>
                    <a:pt x="724" y="3"/>
                  </a:lnTo>
                  <a:lnTo>
                    <a:pt x="726" y="2"/>
                  </a:lnTo>
                  <a:lnTo>
                    <a:pt x="727" y="2"/>
                  </a:lnTo>
                  <a:lnTo>
                    <a:pt x="728" y="1"/>
                  </a:lnTo>
                  <a:lnTo>
                    <a:pt x="729" y="1"/>
                  </a:lnTo>
                  <a:lnTo>
                    <a:pt x="730" y="0"/>
                  </a:lnTo>
                </a:path>
              </a:pathLst>
            </a:custGeom>
            <a:noFill/>
            <a:ln w="3160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4" name="Freeform 23"/>
            <p:cNvSpPr>
              <a:spLocks noChangeArrowheads="1"/>
            </p:cNvSpPr>
            <p:nvPr/>
          </p:nvSpPr>
          <p:spPr bwMode="auto">
            <a:xfrm>
              <a:off x="1930400" y="4784725"/>
              <a:ext cx="3836988" cy="434975"/>
            </a:xfrm>
            <a:custGeom>
              <a:avLst/>
              <a:gdLst>
                <a:gd name="T0" fmla="*/ 2147483647 w 2417"/>
                <a:gd name="T1" fmla="*/ 2147483647 h 274"/>
                <a:gd name="T2" fmla="*/ 2147483647 w 2417"/>
                <a:gd name="T3" fmla="*/ 2147483647 h 274"/>
                <a:gd name="T4" fmla="*/ 2147483647 w 2417"/>
                <a:gd name="T5" fmla="*/ 2147483647 h 274"/>
                <a:gd name="T6" fmla="*/ 2147483647 w 2417"/>
                <a:gd name="T7" fmla="*/ 2147483647 h 274"/>
                <a:gd name="T8" fmla="*/ 2147483647 w 2417"/>
                <a:gd name="T9" fmla="*/ 2147483647 h 274"/>
                <a:gd name="T10" fmla="*/ 2147483647 w 2417"/>
                <a:gd name="T11" fmla="*/ 2147483647 h 274"/>
                <a:gd name="T12" fmla="*/ 2147483647 w 2417"/>
                <a:gd name="T13" fmla="*/ 2147483647 h 274"/>
                <a:gd name="T14" fmla="*/ 2147483647 w 2417"/>
                <a:gd name="T15" fmla="*/ 2147483647 h 274"/>
                <a:gd name="T16" fmla="*/ 2147483647 w 2417"/>
                <a:gd name="T17" fmla="*/ 2147483647 h 274"/>
                <a:gd name="T18" fmla="*/ 2147483647 w 2417"/>
                <a:gd name="T19" fmla="*/ 2147483647 h 274"/>
                <a:gd name="T20" fmla="*/ 2147483647 w 2417"/>
                <a:gd name="T21" fmla="*/ 2147483647 h 274"/>
                <a:gd name="T22" fmla="*/ 2147483647 w 2417"/>
                <a:gd name="T23" fmla="*/ 2147483647 h 274"/>
                <a:gd name="T24" fmla="*/ 2147483647 w 2417"/>
                <a:gd name="T25" fmla="*/ 2147483647 h 274"/>
                <a:gd name="T26" fmla="*/ 2147483647 w 2417"/>
                <a:gd name="T27" fmla="*/ 2147483647 h 274"/>
                <a:gd name="T28" fmla="*/ 2147483647 w 2417"/>
                <a:gd name="T29" fmla="*/ 2147483647 h 274"/>
                <a:gd name="T30" fmla="*/ 2147483647 w 2417"/>
                <a:gd name="T31" fmla="*/ 2147483647 h 274"/>
                <a:gd name="T32" fmla="*/ 2147483647 w 2417"/>
                <a:gd name="T33" fmla="*/ 2147483647 h 274"/>
                <a:gd name="T34" fmla="*/ 2147483647 w 2417"/>
                <a:gd name="T35" fmla="*/ 2147483647 h 274"/>
                <a:gd name="T36" fmla="*/ 2147483647 w 2417"/>
                <a:gd name="T37" fmla="*/ 2147483647 h 274"/>
                <a:gd name="T38" fmla="*/ 2147483647 w 2417"/>
                <a:gd name="T39" fmla="*/ 2147483647 h 274"/>
                <a:gd name="T40" fmla="*/ 2147483647 w 2417"/>
                <a:gd name="T41" fmla="*/ 2147483647 h 274"/>
                <a:gd name="T42" fmla="*/ 2147483647 w 2417"/>
                <a:gd name="T43" fmla="*/ 2147483647 h 274"/>
                <a:gd name="T44" fmla="*/ 2147483647 w 2417"/>
                <a:gd name="T45" fmla="*/ 2147483647 h 274"/>
                <a:gd name="T46" fmla="*/ 2147483647 w 2417"/>
                <a:gd name="T47" fmla="*/ 2147483647 h 274"/>
                <a:gd name="T48" fmla="*/ 2147483647 w 2417"/>
                <a:gd name="T49" fmla="*/ 2147483647 h 274"/>
                <a:gd name="T50" fmla="*/ 2147483647 w 2417"/>
                <a:gd name="T51" fmla="*/ 2147483647 h 274"/>
                <a:gd name="T52" fmla="*/ 2147483647 w 2417"/>
                <a:gd name="T53" fmla="*/ 2147483647 h 274"/>
                <a:gd name="T54" fmla="*/ 2147483647 w 2417"/>
                <a:gd name="T55" fmla="*/ 2147483647 h 274"/>
                <a:gd name="T56" fmla="*/ 2147483647 w 2417"/>
                <a:gd name="T57" fmla="*/ 2147483647 h 274"/>
                <a:gd name="T58" fmla="*/ 2147483647 w 2417"/>
                <a:gd name="T59" fmla="*/ 2147483647 h 274"/>
                <a:gd name="T60" fmla="*/ 2147483647 w 2417"/>
                <a:gd name="T61" fmla="*/ 2147483647 h 274"/>
                <a:gd name="T62" fmla="*/ 2147483647 w 2417"/>
                <a:gd name="T63" fmla="*/ 2147483647 h 274"/>
                <a:gd name="T64" fmla="*/ 2147483647 w 2417"/>
                <a:gd name="T65" fmla="*/ 2147483647 h 274"/>
                <a:gd name="T66" fmla="*/ 2147483647 w 2417"/>
                <a:gd name="T67" fmla="*/ 2147483647 h 274"/>
                <a:gd name="T68" fmla="*/ 2147483647 w 2417"/>
                <a:gd name="T69" fmla="*/ 2147483647 h 274"/>
                <a:gd name="T70" fmla="*/ 2147483647 w 2417"/>
                <a:gd name="T71" fmla="*/ 2147483647 h 274"/>
                <a:gd name="T72" fmla="*/ 2147483647 w 2417"/>
                <a:gd name="T73" fmla="*/ 2147483647 h 274"/>
                <a:gd name="T74" fmla="*/ 2147483647 w 2417"/>
                <a:gd name="T75" fmla="*/ 2147483647 h 274"/>
                <a:gd name="T76" fmla="*/ 2147483647 w 2417"/>
                <a:gd name="T77" fmla="*/ 2147483647 h 274"/>
                <a:gd name="T78" fmla="*/ 2147483647 w 2417"/>
                <a:gd name="T79" fmla="*/ 2147483647 h 274"/>
                <a:gd name="T80" fmla="*/ 2147483647 w 2417"/>
                <a:gd name="T81" fmla="*/ 2147483647 h 274"/>
                <a:gd name="T82" fmla="*/ 2147483647 w 2417"/>
                <a:gd name="T83" fmla="*/ 2147483647 h 274"/>
                <a:gd name="T84" fmla="*/ 2147483647 w 2417"/>
                <a:gd name="T85" fmla="*/ 2147483647 h 274"/>
                <a:gd name="T86" fmla="*/ 2147483647 w 2417"/>
                <a:gd name="T87" fmla="*/ 2147483647 h 274"/>
                <a:gd name="T88" fmla="*/ 2147483647 w 2417"/>
                <a:gd name="T89" fmla="*/ 2147483647 h 274"/>
                <a:gd name="T90" fmla="*/ 2147483647 w 2417"/>
                <a:gd name="T91" fmla="*/ 2147483647 h 274"/>
                <a:gd name="T92" fmla="*/ 2147483647 w 2417"/>
                <a:gd name="T93" fmla="*/ 2147483647 h 274"/>
                <a:gd name="T94" fmla="*/ 2147483647 w 2417"/>
                <a:gd name="T95" fmla="*/ 2147483647 h 274"/>
                <a:gd name="T96" fmla="*/ 2147483647 w 2417"/>
                <a:gd name="T97" fmla="*/ 2147483647 h 274"/>
                <a:gd name="T98" fmla="*/ 2147483647 w 2417"/>
                <a:gd name="T99" fmla="*/ 2147483647 h 274"/>
                <a:gd name="T100" fmla="*/ 2147483647 w 2417"/>
                <a:gd name="T101" fmla="*/ 2147483647 h 274"/>
                <a:gd name="T102" fmla="*/ 2147483647 w 2417"/>
                <a:gd name="T103" fmla="*/ 2147483647 h 274"/>
                <a:gd name="T104" fmla="*/ 2147483647 w 2417"/>
                <a:gd name="T105" fmla="*/ 2147483647 h 274"/>
                <a:gd name="T106" fmla="*/ 2147483647 w 2417"/>
                <a:gd name="T107" fmla="*/ 2147483647 h 274"/>
                <a:gd name="T108" fmla="*/ 2147483647 w 2417"/>
                <a:gd name="T109" fmla="*/ 0 h 274"/>
                <a:gd name="T110" fmla="*/ 2147483647 w 2417"/>
                <a:gd name="T111" fmla="*/ 0 h 274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417"/>
                <a:gd name="T169" fmla="*/ 0 h 274"/>
                <a:gd name="T170" fmla="*/ 2417 w 2417"/>
                <a:gd name="T171" fmla="*/ 274 h 274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417" h="274">
                  <a:moveTo>
                    <a:pt x="0" y="274"/>
                  </a:moveTo>
                  <a:lnTo>
                    <a:pt x="4" y="272"/>
                  </a:lnTo>
                  <a:lnTo>
                    <a:pt x="9" y="271"/>
                  </a:lnTo>
                  <a:lnTo>
                    <a:pt x="13" y="270"/>
                  </a:lnTo>
                  <a:lnTo>
                    <a:pt x="17" y="269"/>
                  </a:lnTo>
                  <a:lnTo>
                    <a:pt x="22" y="268"/>
                  </a:lnTo>
                  <a:lnTo>
                    <a:pt x="26" y="266"/>
                  </a:lnTo>
                  <a:lnTo>
                    <a:pt x="31" y="265"/>
                  </a:lnTo>
                  <a:lnTo>
                    <a:pt x="35" y="264"/>
                  </a:lnTo>
                  <a:lnTo>
                    <a:pt x="40" y="263"/>
                  </a:lnTo>
                  <a:lnTo>
                    <a:pt x="45" y="261"/>
                  </a:lnTo>
                  <a:lnTo>
                    <a:pt x="49" y="260"/>
                  </a:lnTo>
                  <a:lnTo>
                    <a:pt x="54" y="259"/>
                  </a:lnTo>
                  <a:lnTo>
                    <a:pt x="59" y="258"/>
                  </a:lnTo>
                  <a:lnTo>
                    <a:pt x="64" y="257"/>
                  </a:lnTo>
                  <a:lnTo>
                    <a:pt x="70" y="255"/>
                  </a:lnTo>
                  <a:lnTo>
                    <a:pt x="75" y="254"/>
                  </a:lnTo>
                  <a:lnTo>
                    <a:pt x="80" y="253"/>
                  </a:lnTo>
                  <a:lnTo>
                    <a:pt x="85" y="252"/>
                  </a:lnTo>
                  <a:lnTo>
                    <a:pt x="91" y="251"/>
                  </a:lnTo>
                  <a:lnTo>
                    <a:pt x="96" y="249"/>
                  </a:lnTo>
                  <a:lnTo>
                    <a:pt x="102" y="248"/>
                  </a:lnTo>
                  <a:lnTo>
                    <a:pt x="108" y="247"/>
                  </a:lnTo>
                  <a:lnTo>
                    <a:pt x="113" y="246"/>
                  </a:lnTo>
                  <a:lnTo>
                    <a:pt x="119" y="245"/>
                  </a:lnTo>
                  <a:lnTo>
                    <a:pt x="125" y="243"/>
                  </a:lnTo>
                  <a:lnTo>
                    <a:pt x="131" y="242"/>
                  </a:lnTo>
                  <a:lnTo>
                    <a:pt x="137" y="241"/>
                  </a:lnTo>
                  <a:lnTo>
                    <a:pt x="143" y="240"/>
                  </a:lnTo>
                  <a:lnTo>
                    <a:pt x="149" y="238"/>
                  </a:lnTo>
                  <a:lnTo>
                    <a:pt x="155" y="237"/>
                  </a:lnTo>
                  <a:lnTo>
                    <a:pt x="161" y="236"/>
                  </a:lnTo>
                  <a:lnTo>
                    <a:pt x="167" y="235"/>
                  </a:lnTo>
                  <a:lnTo>
                    <a:pt x="174" y="234"/>
                  </a:lnTo>
                  <a:lnTo>
                    <a:pt x="180" y="232"/>
                  </a:lnTo>
                  <a:lnTo>
                    <a:pt x="187" y="231"/>
                  </a:lnTo>
                  <a:lnTo>
                    <a:pt x="193" y="230"/>
                  </a:lnTo>
                  <a:lnTo>
                    <a:pt x="200" y="229"/>
                  </a:lnTo>
                  <a:lnTo>
                    <a:pt x="206" y="228"/>
                  </a:lnTo>
                  <a:lnTo>
                    <a:pt x="213" y="226"/>
                  </a:lnTo>
                  <a:lnTo>
                    <a:pt x="220" y="225"/>
                  </a:lnTo>
                  <a:lnTo>
                    <a:pt x="226" y="224"/>
                  </a:lnTo>
                  <a:lnTo>
                    <a:pt x="233" y="223"/>
                  </a:lnTo>
                  <a:lnTo>
                    <a:pt x="240" y="222"/>
                  </a:lnTo>
                  <a:lnTo>
                    <a:pt x="247" y="220"/>
                  </a:lnTo>
                  <a:lnTo>
                    <a:pt x="254" y="219"/>
                  </a:lnTo>
                  <a:lnTo>
                    <a:pt x="261" y="218"/>
                  </a:lnTo>
                  <a:lnTo>
                    <a:pt x="268" y="217"/>
                  </a:lnTo>
                  <a:lnTo>
                    <a:pt x="276" y="216"/>
                  </a:lnTo>
                  <a:lnTo>
                    <a:pt x="283" y="215"/>
                  </a:lnTo>
                  <a:lnTo>
                    <a:pt x="290" y="213"/>
                  </a:lnTo>
                  <a:lnTo>
                    <a:pt x="298" y="212"/>
                  </a:lnTo>
                  <a:lnTo>
                    <a:pt x="305" y="211"/>
                  </a:lnTo>
                  <a:lnTo>
                    <a:pt x="312" y="210"/>
                  </a:lnTo>
                  <a:lnTo>
                    <a:pt x="320" y="209"/>
                  </a:lnTo>
                  <a:lnTo>
                    <a:pt x="328" y="207"/>
                  </a:lnTo>
                  <a:lnTo>
                    <a:pt x="335" y="206"/>
                  </a:lnTo>
                  <a:lnTo>
                    <a:pt x="343" y="205"/>
                  </a:lnTo>
                  <a:lnTo>
                    <a:pt x="350" y="204"/>
                  </a:lnTo>
                  <a:lnTo>
                    <a:pt x="358" y="203"/>
                  </a:lnTo>
                  <a:lnTo>
                    <a:pt x="366" y="202"/>
                  </a:lnTo>
                  <a:lnTo>
                    <a:pt x="374" y="200"/>
                  </a:lnTo>
                  <a:lnTo>
                    <a:pt x="382" y="199"/>
                  </a:lnTo>
                  <a:lnTo>
                    <a:pt x="390" y="198"/>
                  </a:lnTo>
                  <a:lnTo>
                    <a:pt x="398" y="197"/>
                  </a:lnTo>
                  <a:lnTo>
                    <a:pt x="406" y="196"/>
                  </a:lnTo>
                  <a:lnTo>
                    <a:pt x="414" y="195"/>
                  </a:lnTo>
                  <a:lnTo>
                    <a:pt x="422" y="193"/>
                  </a:lnTo>
                  <a:lnTo>
                    <a:pt x="430" y="192"/>
                  </a:lnTo>
                  <a:lnTo>
                    <a:pt x="438" y="191"/>
                  </a:lnTo>
                  <a:lnTo>
                    <a:pt x="446" y="190"/>
                  </a:lnTo>
                  <a:lnTo>
                    <a:pt x="455" y="189"/>
                  </a:lnTo>
                  <a:lnTo>
                    <a:pt x="463" y="188"/>
                  </a:lnTo>
                  <a:lnTo>
                    <a:pt x="471" y="186"/>
                  </a:lnTo>
                  <a:lnTo>
                    <a:pt x="480" y="185"/>
                  </a:lnTo>
                  <a:lnTo>
                    <a:pt x="488" y="184"/>
                  </a:lnTo>
                  <a:lnTo>
                    <a:pt x="497" y="183"/>
                  </a:lnTo>
                  <a:lnTo>
                    <a:pt x="505" y="182"/>
                  </a:lnTo>
                  <a:lnTo>
                    <a:pt x="514" y="181"/>
                  </a:lnTo>
                  <a:lnTo>
                    <a:pt x="522" y="179"/>
                  </a:lnTo>
                  <a:lnTo>
                    <a:pt x="531" y="178"/>
                  </a:lnTo>
                  <a:lnTo>
                    <a:pt x="540" y="177"/>
                  </a:lnTo>
                  <a:lnTo>
                    <a:pt x="548" y="176"/>
                  </a:lnTo>
                  <a:lnTo>
                    <a:pt x="557" y="175"/>
                  </a:lnTo>
                  <a:lnTo>
                    <a:pt x="566" y="174"/>
                  </a:lnTo>
                  <a:lnTo>
                    <a:pt x="575" y="173"/>
                  </a:lnTo>
                  <a:lnTo>
                    <a:pt x="584" y="171"/>
                  </a:lnTo>
                  <a:lnTo>
                    <a:pt x="592" y="170"/>
                  </a:lnTo>
                  <a:lnTo>
                    <a:pt x="601" y="169"/>
                  </a:lnTo>
                  <a:lnTo>
                    <a:pt x="610" y="168"/>
                  </a:lnTo>
                  <a:lnTo>
                    <a:pt x="619" y="167"/>
                  </a:lnTo>
                  <a:lnTo>
                    <a:pt x="628" y="166"/>
                  </a:lnTo>
                  <a:lnTo>
                    <a:pt x="637" y="165"/>
                  </a:lnTo>
                  <a:lnTo>
                    <a:pt x="646" y="164"/>
                  </a:lnTo>
                  <a:lnTo>
                    <a:pt x="655" y="162"/>
                  </a:lnTo>
                  <a:lnTo>
                    <a:pt x="664" y="161"/>
                  </a:lnTo>
                  <a:lnTo>
                    <a:pt x="674" y="160"/>
                  </a:lnTo>
                  <a:lnTo>
                    <a:pt x="683" y="159"/>
                  </a:lnTo>
                  <a:lnTo>
                    <a:pt x="692" y="158"/>
                  </a:lnTo>
                  <a:lnTo>
                    <a:pt x="701" y="157"/>
                  </a:lnTo>
                  <a:lnTo>
                    <a:pt x="710" y="156"/>
                  </a:lnTo>
                  <a:lnTo>
                    <a:pt x="720" y="155"/>
                  </a:lnTo>
                  <a:lnTo>
                    <a:pt x="729" y="154"/>
                  </a:lnTo>
                  <a:lnTo>
                    <a:pt x="738" y="152"/>
                  </a:lnTo>
                  <a:lnTo>
                    <a:pt x="748" y="151"/>
                  </a:lnTo>
                  <a:lnTo>
                    <a:pt x="757" y="150"/>
                  </a:lnTo>
                  <a:lnTo>
                    <a:pt x="766" y="149"/>
                  </a:lnTo>
                  <a:lnTo>
                    <a:pt x="776" y="148"/>
                  </a:lnTo>
                  <a:lnTo>
                    <a:pt x="785" y="147"/>
                  </a:lnTo>
                  <a:lnTo>
                    <a:pt x="795" y="146"/>
                  </a:lnTo>
                  <a:lnTo>
                    <a:pt x="804" y="145"/>
                  </a:lnTo>
                  <a:lnTo>
                    <a:pt x="814" y="144"/>
                  </a:lnTo>
                  <a:lnTo>
                    <a:pt x="823" y="143"/>
                  </a:lnTo>
                  <a:lnTo>
                    <a:pt x="833" y="142"/>
                  </a:lnTo>
                  <a:lnTo>
                    <a:pt x="842" y="140"/>
                  </a:lnTo>
                  <a:lnTo>
                    <a:pt x="852" y="139"/>
                  </a:lnTo>
                  <a:lnTo>
                    <a:pt x="861" y="138"/>
                  </a:lnTo>
                  <a:lnTo>
                    <a:pt x="871" y="137"/>
                  </a:lnTo>
                  <a:lnTo>
                    <a:pt x="881" y="136"/>
                  </a:lnTo>
                  <a:lnTo>
                    <a:pt x="890" y="135"/>
                  </a:lnTo>
                  <a:lnTo>
                    <a:pt x="900" y="134"/>
                  </a:lnTo>
                  <a:lnTo>
                    <a:pt x="910" y="133"/>
                  </a:lnTo>
                  <a:lnTo>
                    <a:pt x="919" y="132"/>
                  </a:lnTo>
                  <a:lnTo>
                    <a:pt x="929" y="131"/>
                  </a:lnTo>
                  <a:lnTo>
                    <a:pt x="939" y="130"/>
                  </a:lnTo>
                  <a:lnTo>
                    <a:pt x="948" y="129"/>
                  </a:lnTo>
                  <a:lnTo>
                    <a:pt x="958" y="128"/>
                  </a:lnTo>
                  <a:lnTo>
                    <a:pt x="968" y="127"/>
                  </a:lnTo>
                  <a:lnTo>
                    <a:pt x="978" y="126"/>
                  </a:lnTo>
                  <a:lnTo>
                    <a:pt x="987" y="125"/>
                  </a:lnTo>
                  <a:lnTo>
                    <a:pt x="997" y="124"/>
                  </a:lnTo>
                  <a:lnTo>
                    <a:pt x="1007" y="123"/>
                  </a:lnTo>
                  <a:lnTo>
                    <a:pt x="1017" y="121"/>
                  </a:lnTo>
                  <a:lnTo>
                    <a:pt x="1026" y="120"/>
                  </a:lnTo>
                  <a:lnTo>
                    <a:pt x="1036" y="119"/>
                  </a:lnTo>
                  <a:lnTo>
                    <a:pt x="1046" y="118"/>
                  </a:lnTo>
                  <a:lnTo>
                    <a:pt x="1056" y="117"/>
                  </a:lnTo>
                  <a:lnTo>
                    <a:pt x="1066" y="116"/>
                  </a:lnTo>
                  <a:lnTo>
                    <a:pt x="1075" y="115"/>
                  </a:lnTo>
                  <a:lnTo>
                    <a:pt x="1085" y="114"/>
                  </a:lnTo>
                  <a:lnTo>
                    <a:pt x="1095" y="113"/>
                  </a:lnTo>
                  <a:lnTo>
                    <a:pt x="1105" y="112"/>
                  </a:lnTo>
                  <a:lnTo>
                    <a:pt x="1115" y="111"/>
                  </a:lnTo>
                  <a:lnTo>
                    <a:pt x="1125" y="110"/>
                  </a:lnTo>
                  <a:lnTo>
                    <a:pt x="1135" y="109"/>
                  </a:lnTo>
                  <a:lnTo>
                    <a:pt x="1144" y="108"/>
                  </a:lnTo>
                  <a:lnTo>
                    <a:pt x="1154" y="107"/>
                  </a:lnTo>
                  <a:lnTo>
                    <a:pt x="1164" y="106"/>
                  </a:lnTo>
                  <a:lnTo>
                    <a:pt x="1174" y="105"/>
                  </a:lnTo>
                  <a:lnTo>
                    <a:pt x="1184" y="104"/>
                  </a:lnTo>
                  <a:lnTo>
                    <a:pt x="1194" y="103"/>
                  </a:lnTo>
                  <a:lnTo>
                    <a:pt x="1203" y="102"/>
                  </a:lnTo>
                  <a:lnTo>
                    <a:pt x="1213" y="102"/>
                  </a:lnTo>
                  <a:lnTo>
                    <a:pt x="1223" y="101"/>
                  </a:lnTo>
                  <a:lnTo>
                    <a:pt x="1233" y="100"/>
                  </a:lnTo>
                  <a:lnTo>
                    <a:pt x="1243" y="99"/>
                  </a:lnTo>
                  <a:lnTo>
                    <a:pt x="1253" y="98"/>
                  </a:lnTo>
                  <a:lnTo>
                    <a:pt x="1262" y="97"/>
                  </a:lnTo>
                  <a:lnTo>
                    <a:pt x="1272" y="96"/>
                  </a:lnTo>
                  <a:lnTo>
                    <a:pt x="1282" y="95"/>
                  </a:lnTo>
                  <a:lnTo>
                    <a:pt x="1292" y="94"/>
                  </a:lnTo>
                  <a:lnTo>
                    <a:pt x="1302" y="93"/>
                  </a:lnTo>
                  <a:lnTo>
                    <a:pt x="1311" y="92"/>
                  </a:lnTo>
                  <a:lnTo>
                    <a:pt x="1321" y="91"/>
                  </a:lnTo>
                  <a:lnTo>
                    <a:pt x="1331" y="90"/>
                  </a:lnTo>
                  <a:lnTo>
                    <a:pt x="1341" y="89"/>
                  </a:lnTo>
                  <a:lnTo>
                    <a:pt x="1351" y="88"/>
                  </a:lnTo>
                  <a:lnTo>
                    <a:pt x="1360" y="87"/>
                  </a:lnTo>
                  <a:lnTo>
                    <a:pt x="1370" y="86"/>
                  </a:lnTo>
                  <a:lnTo>
                    <a:pt x="1380" y="86"/>
                  </a:lnTo>
                  <a:lnTo>
                    <a:pt x="1389" y="85"/>
                  </a:lnTo>
                  <a:lnTo>
                    <a:pt x="1399" y="84"/>
                  </a:lnTo>
                  <a:lnTo>
                    <a:pt x="1409" y="83"/>
                  </a:lnTo>
                  <a:lnTo>
                    <a:pt x="1418" y="82"/>
                  </a:lnTo>
                  <a:lnTo>
                    <a:pt x="1428" y="81"/>
                  </a:lnTo>
                  <a:lnTo>
                    <a:pt x="1438" y="80"/>
                  </a:lnTo>
                  <a:lnTo>
                    <a:pt x="1447" y="79"/>
                  </a:lnTo>
                  <a:lnTo>
                    <a:pt x="1457" y="78"/>
                  </a:lnTo>
                  <a:lnTo>
                    <a:pt x="1467" y="77"/>
                  </a:lnTo>
                  <a:lnTo>
                    <a:pt x="1476" y="77"/>
                  </a:lnTo>
                  <a:lnTo>
                    <a:pt x="1486" y="76"/>
                  </a:lnTo>
                  <a:lnTo>
                    <a:pt x="1495" y="75"/>
                  </a:lnTo>
                  <a:lnTo>
                    <a:pt x="1505" y="74"/>
                  </a:lnTo>
                  <a:lnTo>
                    <a:pt x="1514" y="73"/>
                  </a:lnTo>
                  <a:lnTo>
                    <a:pt x="1524" y="72"/>
                  </a:lnTo>
                  <a:lnTo>
                    <a:pt x="1533" y="71"/>
                  </a:lnTo>
                  <a:lnTo>
                    <a:pt x="1543" y="71"/>
                  </a:lnTo>
                  <a:lnTo>
                    <a:pt x="1552" y="70"/>
                  </a:lnTo>
                  <a:lnTo>
                    <a:pt x="1561" y="69"/>
                  </a:lnTo>
                  <a:lnTo>
                    <a:pt x="1571" y="68"/>
                  </a:lnTo>
                  <a:lnTo>
                    <a:pt x="1580" y="67"/>
                  </a:lnTo>
                  <a:lnTo>
                    <a:pt x="1590" y="66"/>
                  </a:lnTo>
                  <a:lnTo>
                    <a:pt x="1599" y="66"/>
                  </a:lnTo>
                  <a:lnTo>
                    <a:pt x="1608" y="65"/>
                  </a:lnTo>
                  <a:lnTo>
                    <a:pt x="1617" y="64"/>
                  </a:lnTo>
                  <a:lnTo>
                    <a:pt x="1627" y="63"/>
                  </a:lnTo>
                  <a:lnTo>
                    <a:pt x="1636" y="62"/>
                  </a:lnTo>
                  <a:lnTo>
                    <a:pt x="1645" y="62"/>
                  </a:lnTo>
                  <a:lnTo>
                    <a:pt x="1654" y="61"/>
                  </a:lnTo>
                  <a:lnTo>
                    <a:pt x="1663" y="60"/>
                  </a:lnTo>
                  <a:lnTo>
                    <a:pt x="1672" y="59"/>
                  </a:lnTo>
                  <a:lnTo>
                    <a:pt x="1681" y="58"/>
                  </a:lnTo>
                  <a:lnTo>
                    <a:pt x="1691" y="58"/>
                  </a:lnTo>
                  <a:lnTo>
                    <a:pt x="1700" y="57"/>
                  </a:lnTo>
                  <a:lnTo>
                    <a:pt x="1708" y="56"/>
                  </a:lnTo>
                  <a:lnTo>
                    <a:pt x="1717" y="55"/>
                  </a:lnTo>
                  <a:lnTo>
                    <a:pt x="1726" y="54"/>
                  </a:lnTo>
                  <a:lnTo>
                    <a:pt x="1735" y="54"/>
                  </a:lnTo>
                  <a:lnTo>
                    <a:pt x="1744" y="53"/>
                  </a:lnTo>
                  <a:lnTo>
                    <a:pt x="1753" y="52"/>
                  </a:lnTo>
                  <a:lnTo>
                    <a:pt x="1762" y="51"/>
                  </a:lnTo>
                  <a:lnTo>
                    <a:pt x="1770" y="51"/>
                  </a:lnTo>
                  <a:lnTo>
                    <a:pt x="1779" y="50"/>
                  </a:lnTo>
                  <a:lnTo>
                    <a:pt x="1788" y="49"/>
                  </a:lnTo>
                  <a:lnTo>
                    <a:pt x="1797" y="49"/>
                  </a:lnTo>
                  <a:lnTo>
                    <a:pt x="1805" y="48"/>
                  </a:lnTo>
                  <a:lnTo>
                    <a:pt x="1814" y="47"/>
                  </a:lnTo>
                  <a:lnTo>
                    <a:pt x="1822" y="46"/>
                  </a:lnTo>
                  <a:lnTo>
                    <a:pt x="1831" y="46"/>
                  </a:lnTo>
                  <a:lnTo>
                    <a:pt x="1839" y="45"/>
                  </a:lnTo>
                  <a:lnTo>
                    <a:pt x="1848" y="44"/>
                  </a:lnTo>
                  <a:lnTo>
                    <a:pt x="1856" y="44"/>
                  </a:lnTo>
                  <a:lnTo>
                    <a:pt x="1864" y="43"/>
                  </a:lnTo>
                  <a:lnTo>
                    <a:pt x="1873" y="42"/>
                  </a:lnTo>
                  <a:lnTo>
                    <a:pt x="1881" y="41"/>
                  </a:lnTo>
                  <a:lnTo>
                    <a:pt x="1889" y="41"/>
                  </a:lnTo>
                  <a:lnTo>
                    <a:pt x="1897" y="40"/>
                  </a:lnTo>
                  <a:lnTo>
                    <a:pt x="1905" y="39"/>
                  </a:lnTo>
                  <a:lnTo>
                    <a:pt x="1914" y="39"/>
                  </a:lnTo>
                  <a:lnTo>
                    <a:pt x="1922" y="38"/>
                  </a:lnTo>
                  <a:lnTo>
                    <a:pt x="1930" y="37"/>
                  </a:lnTo>
                  <a:lnTo>
                    <a:pt x="1938" y="37"/>
                  </a:lnTo>
                  <a:lnTo>
                    <a:pt x="1945" y="36"/>
                  </a:lnTo>
                  <a:lnTo>
                    <a:pt x="1953" y="36"/>
                  </a:lnTo>
                  <a:lnTo>
                    <a:pt x="1961" y="35"/>
                  </a:lnTo>
                  <a:lnTo>
                    <a:pt x="1969" y="34"/>
                  </a:lnTo>
                  <a:lnTo>
                    <a:pt x="1977" y="34"/>
                  </a:lnTo>
                  <a:lnTo>
                    <a:pt x="1984" y="33"/>
                  </a:lnTo>
                  <a:lnTo>
                    <a:pt x="1992" y="32"/>
                  </a:lnTo>
                  <a:lnTo>
                    <a:pt x="2000" y="32"/>
                  </a:lnTo>
                  <a:lnTo>
                    <a:pt x="2007" y="31"/>
                  </a:lnTo>
                  <a:lnTo>
                    <a:pt x="2015" y="31"/>
                  </a:lnTo>
                  <a:lnTo>
                    <a:pt x="2022" y="30"/>
                  </a:lnTo>
                  <a:lnTo>
                    <a:pt x="2029" y="29"/>
                  </a:lnTo>
                  <a:lnTo>
                    <a:pt x="2037" y="29"/>
                  </a:lnTo>
                  <a:lnTo>
                    <a:pt x="2044" y="28"/>
                  </a:lnTo>
                  <a:lnTo>
                    <a:pt x="2051" y="28"/>
                  </a:lnTo>
                  <a:lnTo>
                    <a:pt x="2058" y="27"/>
                  </a:lnTo>
                  <a:lnTo>
                    <a:pt x="2065" y="27"/>
                  </a:lnTo>
                  <a:lnTo>
                    <a:pt x="2073" y="26"/>
                  </a:lnTo>
                  <a:lnTo>
                    <a:pt x="2080" y="25"/>
                  </a:lnTo>
                  <a:lnTo>
                    <a:pt x="2086" y="25"/>
                  </a:lnTo>
                  <a:lnTo>
                    <a:pt x="2093" y="24"/>
                  </a:lnTo>
                  <a:lnTo>
                    <a:pt x="2100" y="24"/>
                  </a:lnTo>
                  <a:lnTo>
                    <a:pt x="2107" y="23"/>
                  </a:lnTo>
                  <a:lnTo>
                    <a:pt x="2114" y="23"/>
                  </a:lnTo>
                  <a:lnTo>
                    <a:pt x="2120" y="22"/>
                  </a:lnTo>
                  <a:lnTo>
                    <a:pt x="2127" y="22"/>
                  </a:lnTo>
                  <a:lnTo>
                    <a:pt x="2134" y="21"/>
                  </a:lnTo>
                  <a:lnTo>
                    <a:pt x="2140" y="21"/>
                  </a:lnTo>
                  <a:lnTo>
                    <a:pt x="2146" y="20"/>
                  </a:lnTo>
                  <a:lnTo>
                    <a:pt x="2153" y="20"/>
                  </a:lnTo>
                  <a:lnTo>
                    <a:pt x="2159" y="19"/>
                  </a:lnTo>
                  <a:lnTo>
                    <a:pt x="2165" y="19"/>
                  </a:lnTo>
                  <a:lnTo>
                    <a:pt x="2172" y="18"/>
                  </a:lnTo>
                  <a:lnTo>
                    <a:pt x="2178" y="18"/>
                  </a:lnTo>
                  <a:lnTo>
                    <a:pt x="2184" y="17"/>
                  </a:lnTo>
                  <a:lnTo>
                    <a:pt x="2190" y="17"/>
                  </a:lnTo>
                  <a:lnTo>
                    <a:pt x="2196" y="16"/>
                  </a:lnTo>
                  <a:lnTo>
                    <a:pt x="2201" y="16"/>
                  </a:lnTo>
                  <a:lnTo>
                    <a:pt x="2207" y="16"/>
                  </a:lnTo>
                  <a:lnTo>
                    <a:pt x="2213" y="15"/>
                  </a:lnTo>
                  <a:lnTo>
                    <a:pt x="2219" y="15"/>
                  </a:lnTo>
                  <a:lnTo>
                    <a:pt x="2224" y="14"/>
                  </a:lnTo>
                  <a:lnTo>
                    <a:pt x="2230" y="14"/>
                  </a:lnTo>
                  <a:lnTo>
                    <a:pt x="2235" y="13"/>
                  </a:lnTo>
                  <a:lnTo>
                    <a:pt x="2241" y="13"/>
                  </a:lnTo>
                  <a:lnTo>
                    <a:pt x="2246" y="13"/>
                  </a:lnTo>
                  <a:lnTo>
                    <a:pt x="2251" y="12"/>
                  </a:lnTo>
                  <a:lnTo>
                    <a:pt x="2256" y="12"/>
                  </a:lnTo>
                  <a:lnTo>
                    <a:pt x="2261" y="11"/>
                  </a:lnTo>
                  <a:lnTo>
                    <a:pt x="2266" y="11"/>
                  </a:lnTo>
                  <a:lnTo>
                    <a:pt x="2271" y="11"/>
                  </a:lnTo>
                  <a:lnTo>
                    <a:pt x="2276" y="10"/>
                  </a:lnTo>
                  <a:lnTo>
                    <a:pt x="2281" y="10"/>
                  </a:lnTo>
                  <a:lnTo>
                    <a:pt x="2286" y="10"/>
                  </a:lnTo>
                  <a:lnTo>
                    <a:pt x="2290" y="9"/>
                  </a:lnTo>
                  <a:lnTo>
                    <a:pt x="2295" y="9"/>
                  </a:lnTo>
                  <a:lnTo>
                    <a:pt x="2300" y="9"/>
                  </a:lnTo>
                  <a:lnTo>
                    <a:pt x="2304" y="8"/>
                  </a:lnTo>
                  <a:lnTo>
                    <a:pt x="2308" y="8"/>
                  </a:lnTo>
                  <a:lnTo>
                    <a:pt x="2313" y="8"/>
                  </a:lnTo>
                  <a:lnTo>
                    <a:pt x="2317" y="7"/>
                  </a:lnTo>
                  <a:lnTo>
                    <a:pt x="2321" y="7"/>
                  </a:lnTo>
                  <a:lnTo>
                    <a:pt x="2325" y="7"/>
                  </a:lnTo>
                  <a:lnTo>
                    <a:pt x="2329" y="6"/>
                  </a:lnTo>
                  <a:lnTo>
                    <a:pt x="2333" y="6"/>
                  </a:lnTo>
                  <a:lnTo>
                    <a:pt x="2337" y="6"/>
                  </a:lnTo>
                  <a:lnTo>
                    <a:pt x="2340" y="6"/>
                  </a:lnTo>
                  <a:lnTo>
                    <a:pt x="2344" y="5"/>
                  </a:lnTo>
                  <a:lnTo>
                    <a:pt x="2348" y="5"/>
                  </a:lnTo>
                  <a:lnTo>
                    <a:pt x="2351" y="5"/>
                  </a:lnTo>
                  <a:lnTo>
                    <a:pt x="2355" y="5"/>
                  </a:lnTo>
                  <a:lnTo>
                    <a:pt x="2358" y="4"/>
                  </a:lnTo>
                  <a:lnTo>
                    <a:pt x="2361" y="4"/>
                  </a:lnTo>
                  <a:lnTo>
                    <a:pt x="2364" y="4"/>
                  </a:lnTo>
                  <a:lnTo>
                    <a:pt x="2367" y="4"/>
                  </a:lnTo>
                  <a:lnTo>
                    <a:pt x="2370" y="3"/>
                  </a:lnTo>
                  <a:lnTo>
                    <a:pt x="2373" y="3"/>
                  </a:lnTo>
                  <a:lnTo>
                    <a:pt x="2376" y="3"/>
                  </a:lnTo>
                  <a:lnTo>
                    <a:pt x="2379" y="3"/>
                  </a:lnTo>
                  <a:lnTo>
                    <a:pt x="2381" y="3"/>
                  </a:lnTo>
                  <a:lnTo>
                    <a:pt x="2384" y="2"/>
                  </a:lnTo>
                  <a:lnTo>
                    <a:pt x="2386" y="2"/>
                  </a:lnTo>
                  <a:lnTo>
                    <a:pt x="2389" y="2"/>
                  </a:lnTo>
                  <a:lnTo>
                    <a:pt x="2391" y="2"/>
                  </a:lnTo>
                  <a:lnTo>
                    <a:pt x="2393" y="2"/>
                  </a:lnTo>
                  <a:lnTo>
                    <a:pt x="2395" y="2"/>
                  </a:lnTo>
                  <a:lnTo>
                    <a:pt x="2397" y="1"/>
                  </a:lnTo>
                  <a:lnTo>
                    <a:pt x="2399" y="1"/>
                  </a:lnTo>
                  <a:lnTo>
                    <a:pt x="2401" y="1"/>
                  </a:lnTo>
                  <a:lnTo>
                    <a:pt x="2403" y="1"/>
                  </a:lnTo>
                  <a:lnTo>
                    <a:pt x="2404" y="1"/>
                  </a:lnTo>
                  <a:lnTo>
                    <a:pt x="2406" y="1"/>
                  </a:lnTo>
                  <a:lnTo>
                    <a:pt x="2407" y="1"/>
                  </a:lnTo>
                  <a:lnTo>
                    <a:pt x="2409" y="1"/>
                  </a:lnTo>
                  <a:lnTo>
                    <a:pt x="2410" y="1"/>
                  </a:lnTo>
                  <a:lnTo>
                    <a:pt x="2411" y="0"/>
                  </a:lnTo>
                  <a:lnTo>
                    <a:pt x="2412" y="0"/>
                  </a:lnTo>
                  <a:lnTo>
                    <a:pt x="2413" y="0"/>
                  </a:lnTo>
                  <a:lnTo>
                    <a:pt x="2414" y="0"/>
                  </a:lnTo>
                  <a:lnTo>
                    <a:pt x="2415" y="0"/>
                  </a:lnTo>
                  <a:lnTo>
                    <a:pt x="2416" y="0"/>
                  </a:lnTo>
                  <a:lnTo>
                    <a:pt x="2417" y="0"/>
                  </a:lnTo>
                </a:path>
              </a:pathLst>
            </a:custGeom>
            <a:noFill/>
            <a:ln w="3160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5" name="Freeform 24"/>
            <p:cNvSpPr>
              <a:spLocks noChangeArrowheads="1"/>
            </p:cNvSpPr>
            <p:nvPr/>
          </p:nvSpPr>
          <p:spPr bwMode="auto">
            <a:xfrm>
              <a:off x="5767388" y="4784725"/>
              <a:ext cx="2244725" cy="361950"/>
            </a:xfrm>
            <a:custGeom>
              <a:avLst/>
              <a:gdLst>
                <a:gd name="T0" fmla="*/ 2147483647 w 1414"/>
                <a:gd name="T1" fmla="*/ 0 h 228"/>
                <a:gd name="T2" fmla="*/ 2147483647 w 1414"/>
                <a:gd name="T3" fmla="*/ 2147483647 h 228"/>
                <a:gd name="T4" fmla="*/ 2147483647 w 1414"/>
                <a:gd name="T5" fmla="*/ 2147483647 h 228"/>
                <a:gd name="T6" fmla="*/ 2147483647 w 1414"/>
                <a:gd name="T7" fmla="*/ 2147483647 h 228"/>
                <a:gd name="T8" fmla="*/ 2147483647 w 1414"/>
                <a:gd name="T9" fmla="*/ 2147483647 h 228"/>
                <a:gd name="T10" fmla="*/ 2147483647 w 1414"/>
                <a:gd name="T11" fmla="*/ 2147483647 h 228"/>
                <a:gd name="T12" fmla="*/ 2147483647 w 1414"/>
                <a:gd name="T13" fmla="*/ 2147483647 h 228"/>
                <a:gd name="T14" fmla="*/ 2147483647 w 1414"/>
                <a:gd name="T15" fmla="*/ 2147483647 h 228"/>
                <a:gd name="T16" fmla="*/ 2147483647 w 1414"/>
                <a:gd name="T17" fmla="*/ 2147483647 h 228"/>
                <a:gd name="T18" fmla="*/ 2147483647 w 1414"/>
                <a:gd name="T19" fmla="*/ 2147483647 h 228"/>
                <a:gd name="T20" fmla="*/ 2147483647 w 1414"/>
                <a:gd name="T21" fmla="*/ 2147483647 h 228"/>
                <a:gd name="T22" fmla="*/ 2147483647 w 1414"/>
                <a:gd name="T23" fmla="*/ 2147483647 h 228"/>
                <a:gd name="T24" fmla="*/ 2147483647 w 1414"/>
                <a:gd name="T25" fmla="*/ 2147483647 h 228"/>
                <a:gd name="T26" fmla="*/ 2147483647 w 1414"/>
                <a:gd name="T27" fmla="*/ 2147483647 h 228"/>
                <a:gd name="T28" fmla="*/ 2147483647 w 1414"/>
                <a:gd name="T29" fmla="*/ 2147483647 h 228"/>
                <a:gd name="T30" fmla="*/ 2147483647 w 1414"/>
                <a:gd name="T31" fmla="*/ 2147483647 h 228"/>
                <a:gd name="T32" fmla="*/ 2147483647 w 1414"/>
                <a:gd name="T33" fmla="*/ 2147483647 h 228"/>
                <a:gd name="T34" fmla="*/ 2147483647 w 1414"/>
                <a:gd name="T35" fmla="*/ 2147483647 h 228"/>
                <a:gd name="T36" fmla="*/ 2147483647 w 1414"/>
                <a:gd name="T37" fmla="*/ 2147483647 h 228"/>
                <a:gd name="T38" fmla="*/ 2147483647 w 1414"/>
                <a:gd name="T39" fmla="*/ 2147483647 h 228"/>
                <a:gd name="T40" fmla="*/ 2147483647 w 1414"/>
                <a:gd name="T41" fmla="*/ 2147483647 h 228"/>
                <a:gd name="T42" fmla="*/ 2147483647 w 1414"/>
                <a:gd name="T43" fmla="*/ 2147483647 h 228"/>
                <a:gd name="T44" fmla="*/ 2147483647 w 1414"/>
                <a:gd name="T45" fmla="*/ 2147483647 h 228"/>
                <a:gd name="T46" fmla="*/ 2147483647 w 1414"/>
                <a:gd name="T47" fmla="*/ 2147483647 h 228"/>
                <a:gd name="T48" fmla="*/ 2147483647 w 1414"/>
                <a:gd name="T49" fmla="*/ 2147483647 h 228"/>
                <a:gd name="T50" fmla="*/ 2147483647 w 1414"/>
                <a:gd name="T51" fmla="*/ 2147483647 h 228"/>
                <a:gd name="T52" fmla="*/ 2147483647 w 1414"/>
                <a:gd name="T53" fmla="*/ 2147483647 h 228"/>
                <a:gd name="T54" fmla="*/ 2147483647 w 1414"/>
                <a:gd name="T55" fmla="*/ 2147483647 h 228"/>
                <a:gd name="T56" fmla="*/ 2147483647 w 1414"/>
                <a:gd name="T57" fmla="*/ 2147483647 h 228"/>
                <a:gd name="T58" fmla="*/ 2147483647 w 1414"/>
                <a:gd name="T59" fmla="*/ 2147483647 h 228"/>
                <a:gd name="T60" fmla="*/ 2147483647 w 1414"/>
                <a:gd name="T61" fmla="*/ 2147483647 h 228"/>
                <a:gd name="T62" fmla="*/ 2147483647 w 1414"/>
                <a:gd name="T63" fmla="*/ 2147483647 h 228"/>
                <a:gd name="T64" fmla="*/ 2147483647 w 1414"/>
                <a:gd name="T65" fmla="*/ 2147483647 h 228"/>
                <a:gd name="T66" fmla="*/ 2147483647 w 1414"/>
                <a:gd name="T67" fmla="*/ 2147483647 h 228"/>
                <a:gd name="T68" fmla="*/ 2147483647 w 1414"/>
                <a:gd name="T69" fmla="*/ 2147483647 h 228"/>
                <a:gd name="T70" fmla="*/ 2147483647 w 1414"/>
                <a:gd name="T71" fmla="*/ 2147483647 h 228"/>
                <a:gd name="T72" fmla="*/ 2147483647 w 1414"/>
                <a:gd name="T73" fmla="*/ 2147483647 h 228"/>
                <a:gd name="T74" fmla="*/ 2147483647 w 1414"/>
                <a:gd name="T75" fmla="*/ 2147483647 h 228"/>
                <a:gd name="T76" fmla="*/ 2147483647 w 1414"/>
                <a:gd name="T77" fmla="*/ 2147483647 h 228"/>
                <a:gd name="T78" fmla="*/ 2147483647 w 1414"/>
                <a:gd name="T79" fmla="*/ 2147483647 h 228"/>
                <a:gd name="T80" fmla="*/ 2147483647 w 1414"/>
                <a:gd name="T81" fmla="*/ 2147483647 h 228"/>
                <a:gd name="T82" fmla="*/ 2147483647 w 1414"/>
                <a:gd name="T83" fmla="*/ 2147483647 h 228"/>
                <a:gd name="T84" fmla="*/ 2147483647 w 1414"/>
                <a:gd name="T85" fmla="*/ 2147483647 h 228"/>
                <a:gd name="T86" fmla="*/ 2147483647 w 1414"/>
                <a:gd name="T87" fmla="*/ 2147483647 h 228"/>
                <a:gd name="T88" fmla="*/ 2147483647 w 1414"/>
                <a:gd name="T89" fmla="*/ 2147483647 h 228"/>
                <a:gd name="T90" fmla="*/ 2147483647 w 1414"/>
                <a:gd name="T91" fmla="*/ 2147483647 h 228"/>
                <a:gd name="T92" fmla="*/ 2147483647 w 1414"/>
                <a:gd name="T93" fmla="*/ 2147483647 h 228"/>
                <a:gd name="T94" fmla="*/ 2147483647 w 1414"/>
                <a:gd name="T95" fmla="*/ 2147483647 h 228"/>
                <a:gd name="T96" fmla="*/ 2147483647 w 1414"/>
                <a:gd name="T97" fmla="*/ 2147483647 h 22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414"/>
                <a:gd name="T148" fmla="*/ 0 h 228"/>
                <a:gd name="T149" fmla="*/ 1414 w 1414"/>
                <a:gd name="T150" fmla="*/ 228 h 22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414" h="228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1"/>
                  </a:lnTo>
                  <a:lnTo>
                    <a:pt x="5" y="1"/>
                  </a:lnTo>
                  <a:lnTo>
                    <a:pt x="7" y="1"/>
                  </a:lnTo>
                  <a:lnTo>
                    <a:pt x="9" y="1"/>
                  </a:lnTo>
                  <a:lnTo>
                    <a:pt x="11" y="2"/>
                  </a:lnTo>
                  <a:lnTo>
                    <a:pt x="13" y="2"/>
                  </a:lnTo>
                  <a:lnTo>
                    <a:pt x="15" y="2"/>
                  </a:lnTo>
                  <a:lnTo>
                    <a:pt x="18" y="3"/>
                  </a:lnTo>
                  <a:lnTo>
                    <a:pt x="21" y="3"/>
                  </a:lnTo>
                  <a:lnTo>
                    <a:pt x="23" y="4"/>
                  </a:lnTo>
                  <a:lnTo>
                    <a:pt x="27" y="4"/>
                  </a:lnTo>
                  <a:lnTo>
                    <a:pt x="30" y="5"/>
                  </a:lnTo>
                  <a:lnTo>
                    <a:pt x="33" y="5"/>
                  </a:lnTo>
                  <a:lnTo>
                    <a:pt x="37" y="6"/>
                  </a:lnTo>
                  <a:lnTo>
                    <a:pt x="41" y="7"/>
                  </a:lnTo>
                  <a:lnTo>
                    <a:pt x="45" y="7"/>
                  </a:lnTo>
                  <a:lnTo>
                    <a:pt x="49" y="8"/>
                  </a:lnTo>
                  <a:lnTo>
                    <a:pt x="53" y="9"/>
                  </a:lnTo>
                  <a:lnTo>
                    <a:pt x="58" y="9"/>
                  </a:lnTo>
                  <a:lnTo>
                    <a:pt x="63" y="10"/>
                  </a:lnTo>
                  <a:lnTo>
                    <a:pt x="67" y="11"/>
                  </a:lnTo>
                  <a:lnTo>
                    <a:pt x="72" y="12"/>
                  </a:lnTo>
                  <a:lnTo>
                    <a:pt x="78" y="13"/>
                  </a:lnTo>
                  <a:lnTo>
                    <a:pt x="83" y="13"/>
                  </a:lnTo>
                  <a:lnTo>
                    <a:pt x="88" y="14"/>
                  </a:lnTo>
                  <a:lnTo>
                    <a:pt x="94" y="15"/>
                  </a:lnTo>
                  <a:lnTo>
                    <a:pt x="100" y="16"/>
                  </a:lnTo>
                  <a:lnTo>
                    <a:pt x="106" y="17"/>
                  </a:lnTo>
                  <a:lnTo>
                    <a:pt x="112" y="18"/>
                  </a:lnTo>
                  <a:lnTo>
                    <a:pt x="118" y="19"/>
                  </a:lnTo>
                  <a:lnTo>
                    <a:pt x="124" y="20"/>
                  </a:lnTo>
                  <a:lnTo>
                    <a:pt x="131" y="21"/>
                  </a:lnTo>
                  <a:lnTo>
                    <a:pt x="138" y="22"/>
                  </a:lnTo>
                  <a:lnTo>
                    <a:pt x="144" y="23"/>
                  </a:lnTo>
                  <a:lnTo>
                    <a:pt x="151" y="24"/>
                  </a:lnTo>
                  <a:lnTo>
                    <a:pt x="158" y="26"/>
                  </a:lnTo>
                  <a:lnTo>
                    <a:pt x="165" y="27"/>
                  </a:lnTo>
                  <a:lnTo>
                    <a:pt x="173" y="28"/>
                  </a:lnTo>
                  <a:lnTo>
                    <a:pt x="180" y="29"/>
                  </a:lnTo>
                  <a:lnTo>
                    <a:pt x="188" y="30"/>
                  </a:lnTo>
                  <a:lnTo>
                    <a:pt x="195" y="32"/>
                  </a:lnTo>
                  <a:lnTo>
                    <a:pt x="203" y="33"/>
                  </a:lnTo>
                  <a:lnTo>
                    <a:pt x="211" y="34"/>
                  </a:lnTo>
                  <a:lnTo>
                    <a:pt x="219" y="35"/>
                  </a:lnTo>
                  <a:lnTo>
                    <a:pt x="227" y="37"/>
                  </a:lnTo>
                  <a:lnTo>
                    <a:pt x="235" y="38"/>
                  </a:lnTo>
                  <a:lnTo>
                    <a:pt x="244" y="39"/>
                  </a:lnTo>
                  <a:lnTo>
                    <a:pt x="252" y="41"/>
                  </a:lnTo>
                  <a:lnTo>
                    <a:pt x="261" y="42"/>
                  </a:lnTo>
                  <a:lnTo>
                    <a:pt x="269" y="43"/>
                  </a:lnTo>
                  <a:lnTo>
                    <a:pt x="278" y="45"/>
                  </a:lnTo>
                  <a:lnTo>
                    <a:pt x="287" y="46"/>
                  </a:lnTo>
                  <a:lnTo>
                    <a:pt x="296" y="48"/>
                  </a:lnTo>
                  <a:lnTo>
                    <a:pt x="305" y="49"/>
                  </a:lnTo>
                  <a:lnTo>
                    <a:pt x="314" y="51"/>
                  </a:lnTo>
                  <a:lnTo>
                    <a:pt x="323" y="52"/>
                  </a:lnTo>
                  <a:lnTo>
                    <a:pt x="332" y="54"/>
                  </a:lnTo>
                  <a:lnTo>
                    <a:pt x="341" y="55"/>
                  </a:lnTo>
                  <a:lnTo>
                    <a:pt x="351" y="57"/>
                  </a:lnTo>
                  <a:lnTo>
                    <a:pt x="360" y="58"/>
                  </a:lnTo>
                  <a:lnTo>
                    <a:pt x="370" y="60"/>
                  </a:lnTo>
                  <a:lnTo>
                    <a:pt x="379" y="61"/>
                  </a:lnTo>
                  <a:lnTo>
                    <a:pt x="389" y="63"/>
                  </a:lnTo>
                  <a:lnTo>
                    <a:pt x="399" y="64"/>
                  </a:lnTo>
                  <a:lnTo>
                    <a:pt x="409" y="66"/>
                  </a:lnTo>
                  <a:lnTo>
                    <a:pt x="419" y="68"/>
                  </a:lnTo>
                  <a:lnTo>
                    <a:pt x="429" y="69"/>
                  </a:lnTo>
                  <a:lnTo>
                    <a:pt x="439" y="71"/>
                  </a:lnTo>
                  <a:lnTo>
                    <a:pt x="449" y="72"/>
                  </a:lnTo>
                  <a:lnTo>
                    <a:pt x="459" y="74"/>
                  </a:lnTo>
                  <a:lnTo>
                    <a:pt x="469" y="76"/>
                  </a:lnTo>
                  <a:lnTo>
                    <a:pt x="479" y="77"/>
                  </a:lnTo>
                  <a:lnTo>
                    <a:pt x="489" y="79"/>
                  </a:lnTo>
                  <a:lnTo>
                    <a:pt x="500" y="81"/>
                  </a:lnTo>
                  <a:lnTo>
                    <a:pt x="510" y="82"/>
                  </a:lnTo>
                  <a:lnTo>
                    <a:pt x="521" y="84"/>
                  </a:lnTo>
                  <a:lnTo>
                    <a:pt x="531" y="86"/>
                  </a:lnTo>
                  <a:lnTo>
                    <a:pt x="541" y="87"/>
                  </a:lnTo>
                  <a:lnTo>
                    <a:pt x="552" y="89"/>
                  </a:lnTo>
                  <a:lnTo>
                    <a:pt x="563" y="91"/>
                  </a:lnTo>
                  <a:lnTo>
                    <a:pt x="573" y="92"/>
                  </a:lnTo>
                  <a:lnTo>
                    <a:pt x="584" y="94"/>
                  </a:lnTo>
                  <a:lnTo>
                    <a:pt x="594" y="96"/>
                  </a:lnTo>
                  <a:lnTo>
                    <a:pt x="605" y="98"/>
                  </a:lnTo>
                  <a:lnTo>
                    <a:pt x="616" y="99"/>
                  </a:lnTo>
                  <a:lnTo>
                    <a:pt x="626" y="101"/>
                  </a:lnTo>
                  <a:lnTo>
                    <a:pt x="637" y="103"/>
                  </a:lnTo>
                  <a:lnTo>
                    <a:pt x="648" y="104"/>
                  </a:lnTo>
                  <a:lnTo>
                    <a:pt x="658" y="106"/>
                  </a:lnTo>
                  <a:lnTo>
                    <a:pt x="669" y="108"/>
                  </a:lnTo>
                  <a:lnTo>
                    <a:pt x="680" y="110"/>
                  </a:lnTo>
                  <a:lnTo>
                    <a:pt x="691" y="111"/>
                  </a:lnTo>
                  <a:lnTo>
                    <a:pt x="702" y="113"/>
                  </a:lnTo>
                  <a:lnTo>
                    <a:pt x="712" y="115"/>
                  </a:lnTo>
                  <a:lnTo>
                    <a:pt x="723" y="117"/>
                  </a:lnTo>
                  <a:lnTo>
                    <a:pt x="734" y="118"/>
                  </a:lnTo>
                  <a:lnTo>
                    <a:pt x="745" y="120"/>
                  </a:lnTo>
                  <a:lnTo>
                    <a:pt x="755" y="122"/>
                  </a:lnTo>
                  <a:lnTo>
                    <a:pt x="766" y="124"/>
                  </a:lnTo>
                  <a:lnTo>
                    <a:pt x="777" y="125"/>
                  </a:lnTo>
                  <a:lnTo>
                    <a:pt x="787" y="127"/>
                  </a:lnTo>
                  <a:lnTo>
                    <a:pt x="798" y="129"/>
                  </a:lnTo>
                  <a:lnTo>
                    <a:pt x="809" y="130"/>
                  </a:lnTo>
                  <a:lnTo>
                    <a:pt x="819" y="132"/>
                  </a:lnTo>
                  <a:lnTo>
                    <a:pt x="830" y="134"/>
                  </a:lnTo>
                  <a:lnTo>
                    <a:pt x="841" y="136"/>
                  </a:lnTo>
                  <a:lnTo>
                    <a:pt x="851" y="137"/>
                  </a:lnTo>
                  <a:lnTo>
                    <a:pt x="862" y="139"/>
                  </a:lnTo>
                  <a:lnTo>
                    <a:pt x="872" y="141"/>
                  </a:lnTo>
                  <a:lnTo>
                    <a:pt x="883" y="142"/>
                  </a:lnTo>
                  <a:lnTo>
                    <a:pt x="893" y="144"/>
                  </a:lnTo>
                  <a:lnTo>
                    <a:pt x="904" y="146"/>
                  </a:lnTo>
                  <a:lnTo>
                    <a:pt x="914" y="147"/>
                  </a:lnTo>
                  <a:lnTo>
                    <a:pt x="924" y="149"/>
                  </a:lnTo>
                  <a:lnTo>
                    <a:pt x="935" y="151"/>
                  </a:lnTo>
                  <a:lnTo>
                    <a:pt x="945" y="152"/>
                  </a:lnTo>
                  <a:lnTo>
                    <a:pt x="955" y="154"/>
                  </a:lnTo>
                  <a:lnTo>
                    <a:pt x="965" y="156"/>
                  </a:lnTo>
                  <a:lnTo>
                    <a:pt x="975" y="157"/>
                  </a:lnTo>
                  <a:lnTo>
                    <a:pt x="985" y="159"/>
                  </a:lnTo>
                  <a:lnTo>
                    <a:pt x="995" y="161"/>
                  </a:lnTo>
                  <a:lnTo>
                    <a:pt x="1005" y="162"/>
                  </a:lnTo>
                  <a:lnTo>
                    <a:pt x="1015" y="164"/>
                  </a:lnTo>
                  <a:lnTo>
                    <a:pt x="1025" y="165"/>
                  </a:lnTo>
                  <a:lnTo>
                    <a:pt x="1034" y="167"/>
                  </a:lnTo>
                  <a:lnTo>
                    <a:pt x="1044" y="168"/>
                  </a:lnTo>
                  <a:lnTo>
                    <a:pt x="1054" y="170"/>
                  </a:lnTo>
                  <a:lnTo>
                    <a:pt x="1063" y="171"/>
                  </a:lnTo>
                  <a:lnTo>
                    <a:pt x="1072" y="173"/>
                  </a:lnTo>
                  <a:lnTo>
                    <a:pt x="1082" y="174"/>
                  </a:lnTo>
                  <a:lnTo>
                    <a:pt x="1091" y="176"/>
                  </a:lnTo>
                  <a:lnTo>
                    <a:pt x="1100" y="177"/>
                  </a:lnTo>
                  <a:lnTo>
                    <a:pt x="1109" y="179"/>
                  </a:lnTo>
                  <a:lnTo>
                    <a:pt x="1118" y="180"/>
                  </a:lnTo>
                  <a:lnTo>
                    <a:pt x="1127" y="182"/>
                  </a:lnTo>
                  <a:lnTo>
                    <a:pt x="1136" y="183"/>
                  </a:lnTo>
                  <a:lnTo>
                    <a:pt x="1145" y="185"/>
                  </a:lnTo>
                  <a:lnTo>
                    <a:pt x="1153" y="186"/>
                  </a:lnTo>
                  <a:lnTo>
                    <a:pt x="1162" y="187"/>
                  </a:lnTo>
                  <a:lnTo>
                    <a:pt x="1170" y="189"/>
                  </a:lnTo>
                  <a:lnTo>
                    <a:pt x="1179" y="190"/>
                  </a:lnTo>
                  <a:lnTo>
                    <a:pt x="1187" y="191"/>
                  </a:lnTo>
                  <a:lnTo>
                    <a:pt x="1195" y="193"/>
                  </a:lnTo>
                  <a:lnTo>
                    <a:pt x="1203" y="194"/>
                  </a:lnTo>
                  <a:lnTo>
                    <a:pt x="1211" y="195"/>
                  </a:lnTo>
                  <a:lnTo>
                    <a:pt x="1218" y="197"/>
                  </a:lnTo>
                  <a:lnTo>
                    <a:pt x="1226" y="198"/>
                  </a:lnTo>
                  <a:lnTo>
                    <a:pt x="1234" y="199"/>
                  </a:lnTo>
                  <a:lnTo>
                    <a:pt x="1241" y="200"/>
                  </a:lnTo>
                  <a:lnTo>
                    <a:pt x="1248" y="201"/>
                  </a:lnTo>
                  <a:lnTo>
                    <a:pt x="1255" y="203"/>
                  </a:lnTo>
                  <a:lnTo>
                    <a:pt x="1263" y="204"/>
                  </a:lnTo>
                  <a:lnTo>
                    <a:pt x="1269" y="205"/>
                  </a:lnTo>
                  <a:lnTo>
                    <a:pt x="1276" y="206"/>
                  </a:lnTo>
                  <a:lnTo>
                    <a:pt x="1283" y="207"/>
                  </a:lnTo>
                  <a:lnTo>
                    <a:pt x="1289" y="208"/>
                  </a:lnTo>
                  <a:lnTo>
                    <a:pt x="1296" y="209"/>
                  </a:lnTo>
                  <a:lnTo>
                    <a:pt x="1302" y="210"/>
                  </a:lnTo>
                  <a:lnTo>
                    <a:pt x="1308" y="211"/>
                  </a:lnTo>
                  <a:lnTo>
                    <a:pt x="1314" y="212"/>
                  </a:lnTo>
                  <a:lnTo>
                    <a:pt x="1320" y="213"/>
                  </a:lnTo>
                  <a:lnTo>
                    <a:pt x="1325" y="214"/>
                  </a:lnTo>
                  <a:lnTo>
                    <a:pt x="1331" y="215"/>
                  </a:lnTo>
                  <a:lnTo>
                    <a:pt x="1336" y="216"/>
                  </a:lnTo>
                  <a:lnTo>
                    <a:pt x="1341" y="216"/>
                  </a:lnTo>
                  <a:lnTo>
                    <a:pt x="1346" y="217"/>
                  </a:lnTo>
                  <a:lnTo>
                    <a:pt x="1351" y="218"/>
                  </a:lnTo>
                  <a:lnTo>
                    <a:pt x="1356" y="219"/>
                  </a:lnTo>
                  <a:lnTo>
                    <a:pt x="1360" y="219"/>
                  </a:lnTo>
                  <a:lnTo>
                    <a:pt x="1365" y="220"/>
                  </a:lnTo>
                  <a:lnTo>
                    <a:pt x="1369" y="221"/>
                  </a:lnTo>
                  <a:lnTo>
                    <a:pt x="1373" y="221"/>
                  </a:lnTo>
                  <a:lnTo>
                    <a:pt x="1377" y="222"/>
                  </a:lnTo>
                  <a:lnTo>
                    <a:pt x="1380" y="223"/>
                  </a:lnTo>
                  <a:lnTo>
                    <a:pt x="1384" y="223"/>
                  </a:lnTo>
                  <a:lnTo>
                    <a:pt x="1387" y="224"/>
                  </a:lnTo>
                  <a:lnTo>
                    <a:pt x="1390" y="224"/>
                  </a:lnTo>
                  <a:lnTo>
                    <a:pt x="1393" y="225"/>
                  </a:lnTo>
                  <a:lnTo>
                    <a:pt x="1396" y="225"/>
                  </a:lnTo>
                  <a:lnTo>
                    <a:pt x="1399" y="226"/>
                  </a:lnTo>
                  <a:lnTo>
                    <a:pt x="1401" y="226"/>
                  </a:lnTo>
                  <a:lnTo>
                    <a:pt x="1403" y="226"/>
                  </a:lnTo>
                  <a:lnTo>
                    <a:pt x="1405" y="227"/>
                  </a:lnTo>
                  <a:lnTo>
                    <a:pt x="1407" y="227"/>
                  </a:lnTo>
                  <a:lnTo>
                    <a:pt x="1408" y="227"/>
                  </a:lnTo>
                  <a:lnTo>
                    <a:pt x="1410" y="227"/>
                  </a:lnTo>
                  <a:lnTo>
                    <a:pt x="1411" y="228"/>
                  </a:lnTo>
                  <a:lnTo>
                    <a:pt x="1412" y="228"/>
                  </a:lnTo>
                  <a:lnTo>
                    <a:pt x="1413" y="228"/>
                  </a:lnTo>
                  <a:lnTo>
                    <a:pt x="1414" y="228"/>
                  </a:lnTo>
                </a:path>
              </a:pathLst>
            </a:custGeom>
            <a:noFill/>
            <a:ln w="3160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6" name="Grupo 40"/>
          <p:cNvGrpSpPr>
            <a:grpSpLocks/>
          </p:cNvGrpSpPr>
          <p:nvPr/>
        </p:nvGrpSpPr>
        <p:grpSpPr bwMode="auto">
          <a:xfrm>
            <a:off x="2064036" y="4233863"/>
            <a:ext cx="8167688" cy="2651125"/>
            <a:chOff x="549275" y="3352800"/>
            <a:chExt cx="8167688" cy="2651125"/>
          </a:xfrm>
        </p:grpSpPr>
        <p:sp>
          <p:nvSpPr>
            <p:cNvPr id="27" name="Freeform 21"/>
            <p:cNvSpPr>
              <a:spLocks noChangeArrowheads="1"/>
            </p:cNvSpPr>
            <p:nvPr/>
          </p:nvSpPr>
          <p:spPr bwMode="auto">
            <a:xfrm>
              <a:off x="3581400" y="3352800"/>
              <a:ext cx="2027238" cy="1231900"/>
            </a:xfrm>
            <a:custGeom>
              <a:avLst/>
              <a:gdLst>
                <a:gd name="T0" fmla="*/ 0 w 1277"/>
                <a:gd name="T1" fmla="*/ 2147483647 h 776"/>
                <a:gd name="T2" fmla="*/ 2147483647 w 1277"/>
                <a:gd name="T3" fmla="*/ 2147483647 h 776"/>
                <a:gd name="T4" fmla="*/ 2147483647 w 1277"/>
                <a:gd name="T5" fmla="*/ 2147483647 h 776"/>
                <a:gd name="T6" fmla="*/ 2147483647 w 1277"/>
                <a:gd name="T7" fmla="*/ 0 h 776"/>
                <a:gd name="T8" fmla="*/ 0 w 1277"/>
                <a:gd name="T9" fmla="*/ 2147483647 h 776"/>
                <a:gd name="T10" fmla="*/ 0 w 1277"/>
                <a:gd name="T11" fmla="*/ 2147483647 h 7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77"/>
                <a:gd name="T19" fmla="*/ 0 h 776"/>
                <a:gd name="T20" fmla="*/ 1277 w 1277"/>
                <a:gd name="T21" fmla="*/ 776 h 7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77" h="776">
                  <a:moveTo>
                    <a:pt x="0" y="388"/>
                  </a:moveTo>
                  <a:lnTo>
                    <a:pt x="639" y="776"/>
                  </a:lnTo>
                  <a:lnTo>
                    <a:pt x="1277" y="388"/>
                  </a:lnTo>
                  <a:lnTo>
                    <a:pt x="639" y="0"/>
                  </a:lnTo>
                  <a:lnTo>
                    <a:pt x="0" y="388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FFA74F"/>
                </a:gs>
              </a:gsLst>
              <a:path path="rect">
                <a:fillToRect l="50000" t="50000" r="50000" b="50000"/>
              </a:path>
            </a:gra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8" name="Rectangle 6"/>
            <p:cNvSpPr>
              <a:spLocks noChangeArrowheads="1"/>
            </p:cNvSpPr>
            <p:nvPr/>
          </p:nvSpPr>
          <p:spPr bwMode="auto">
            <a:xfrm>
              <a:off x="549275" y="3971925"/>
              <a:ext cx="1736725" cy="868363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0066FF"/>
                </a:gs>
              </a:gsLst>
              <a:path path="shape">
                <a:fillToRect l="50000" t="50000" r="50000" b="50000"/>
              </a:path>
            </a:gra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9" name="Rectangle 7"/>
            <p:cNvSpPr>
              <a:spLocks noChangeArrowheads="1"/>
            </p:cNvSpPr>
            <p:nvPr/>
          </p:nvSpPr>
          <p:spPr bwMode="auto">
            <a:xfrm>
              <a:off x="6978650" y="3609975"/>
              <a:ext cx="1738313" cy="868363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0066FF"/>
                </a:gs>
              </a:gsLst>
              <a:path path="shape">
                <a:fillToRect l="50000" t="50000" r="50000" b="50000"/>
              </a:path>
            </a:gra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0" name="Text Box 8"/>
            <p:cNvSpPr txBox="1">
              <a:spLocks noChangeArrowheads="1"/>
            </p:cNvSpPr>
            <p:nvPr/>
          </p:nvSpPr>
          <p:spPr bwMode="auto">
            <a:xfrm>
              <a:off x="766763" y="4186238"/>
              <a:ext cx="1293812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defTabSz="381000" eaLnBrk="0" hangingPunct="0"/>
              <a:r>
                <a:rPr lang="pt-BR" sz="2800">
                  <a:solidFill>
                    <a:srgbClr val="000000"/>
                  </a:solidFill>
                  <a:latin typeface="Times New Roman Normal"/>
                </a:rPr>
                <a:t>Pessoa</a:t>
              </a:r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7051675" y="3829050"/>
              <a:ext cx="1577975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defTabSz="381000" eaLnBrk="0" hangingPunct="0"/>
              <a:r>
                <a:rPr lang="pt-BR" sz="2800" dirty="0">
                  <a:solidFill>
                    <a:srgbClr val="000000"/>
                  </a:solidFill>
                  <a:latin typeface="Times New Roman Normal"/>
                </a:rPr>
                <a:t>Disciplina</a:t>
              </a:r>
            </a:p>
          </p:txBody>
        </p:sp>
        <p:sp>
          <p:nvSpPr>
            <p:cNvPr id="32" name="Rectangle 10"/>
            <p:cNvSpPr>
              <a:spLocks noChangeArrowheads="1"/>
            </p:cNvSpPr>
            <p:nvPr/>
          </p:nvSpPr>
          <p:spPr bwMode="auto">
            <a:xfrm>
              <a:off x="6978650" y="4845050"/>
              <a:ext cx="1738313" cy="86995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0066FF"/>
                </a:gs>
              </a:gsLst>
              <a:path path="shape">
                <a:fillToRect l="50000" t="50000" r="50000" b="50000"/>
              </a:path>
            </a:gra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3" name="Text Box 11"/>
            <p:cNvSpPr txBox="1">
              <a:spLocks noChangeArrowheads="1"/>
            </p:cNvSpPr>
            <p:nvPr/>
          </p:nvSpPr>
          <p:spPr bwMode="auto">
            <a:xfrm>
              <a:off x="7339013" y="5122863"/>
              <a:ext cx="1084262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defTabSz="381000" eaLnBrk="0" hangingPunct="0"/>
              <a:r>
                <a:rPr lang="pt-BR" sz="2800">
                  <a:solidFill>
                    <a:srgbClr val="000000"/>
                  </a:solidFill>
                  <a:latin typeface="Times New Roman Normal"/>
                </a:rPr>
                <a:t>Escola</a:t>
              </a:r>
            </a:p>
          </p:txBody>
        </p:sp>
        <p:sp>
          <p:nvSpPr>
            <p:cNvPr id="34" name="Freeform 13"/>
            <p:cNvSpPr>
              <a:spLocks noChangeArrowheads="1"/>
            </p:cNvSpPr>
            <p:nvPr/>
          </p:nvSpPr>
          <p:spPr bwMode="auto">
            <a:xfrm>
              <a:off x="3581400" y="4772025"/>
              <a:ext cx="2027238" cy="1231900"/>
            </a:xfrm>
            <a:custGeom>
              <a:avLst/>
              <a:gdLst>
                <a:gd name="T0" fmla="*/ 0 w 1277"/>
                <a:gd name="T1" fmla="*/ 2147483647 h 776"/>
                <a:gd name="T2" fmla="*/ 2147483647 w 1277"/>
                <a:gd name="T3" fmla="*/ 2147483647 h 776"/>
                <a:gd name="T4" fmla="*/ 2147483647 w 1277"/>
                <a:gd name="T5" fmla="*/ 2147483647 h 776"/>
                <a:gd name="T6" fmla="*/ 2147483647 w 1277"/>
                <a:gd name="T7" fmla="*/ 0 h 776"/>
                <a:gd name="T8" fmla="*/ 0 w 1277"/>
                <a:gd name="T9" fmla="*/ 2147483647 h 776"/>
                <a:gd name="T10" fmla="*/ 0 w 1277"/>
                <a:gd name="T11" fmla="*/ 2147483647 h 7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77"/>
                <a:gd name="T19" fmla="*/ 0 h 776"/>
                <a:gd name="T20" fmla="*/ 1277 w 1277"/>
                <a:gd name="T21" fmla="*/ 776 h 7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77" h="776">
                  <a:moveTo>
                    <a:pt x="0" y="388"/>
                  </a:moveTo>
                  <a:lnTo>
                    <a:pt x="639" y="776"/>
                  </a:lnTo>
                  <a:lnTo>
                    <a:pt x="1277" y="388"/>
                  </a:lnTo>
                  <a:lnTo>
                    <a:pt x="639" y="0"/>
                  </a:lnTo>
                  <a:lnTo>
                    <a:pt x="0" y="388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FFA74F"/>
                </a:gs>
              </a:gsLst>
              <a:path path="rect">
                <a:fillToRect l="50000" t="50000" r="50000" b="50000"/>
              </a:path>
            </a:gra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5" name="Text Box 14"/>
            <p:cNvSpPr txBox="1">
              <a:spLocks noChangeArrowheads="1"/>
            </p:cNvSpPr>
            <p:nvPr/>
          </p:nvSpPr>
          <p:spPr bwMode="auto">
            <a:xfrm>
              <a:off x="3944938" y="3771900"/>
              <a:ext cx="1320800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defTabSz="381000" eaLnBrk="0" hangingPunct="0"/>
              <a:r>
                <a:rPr lang="pt-BR">
                  <a:solidFill>
                    <a:srgbClr val="000000"/>
                  </a:solidFill>
                  <a:latin typeface="Times New Roman Normal"/>
                </a:rPr>
                <a:t>Matricula</a:t>
              </a:r>
            </a:p>
          </p:txBody>
        </p:sp>
        <p:sp>
          <p:nvSpPr>
            <p:cNvPr id="36" name="Text Box 15"/>
            <p:cNvSpPr txBox="1">
              <a:spLocks noChangeArrowheads="1"/>
            </p:cNvSpPr>
            <p:nvPr/>
          </p:nvSpPr>
          <p:spPr bwMode="auto">
            <a:xfrm>
              <a:off x="3944938" y="5208588"/>
              <a:ext cx="1312862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defTabSz="381000" eaLnBrk="0" hangingPunct="0"/>
              <a:r>
                <a:rPr lang="pt-BR">
                  <a:solidFill>
                    <a:srgbClr val="000000"/>
                  </a:solidFill>
                  <a:latin typeface="Times New Roman Normal"/>
                </a:rPr>
                <a:t>Trabalha</a:t>
              </a:r>
            </a:p>
          </p:txBody>
        </p:sp>
        <p:sp>
          <p:nvSpPr>
            <p:cNvPr id="37" name="Line 22"/>
            <p:cNvSpPr>
              <a:spLocks noChangeShapeType="1"/>
            </p:cNvSpPr>
            <p:nvPr/>
          </p:nvSpPr>
          <p:spPr bwMode="auto">
            <a:xfrm>
              <a:off x="5591175" y="3976688"/>
              <a:ext cx="1371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38" name="Line 24"/>
            <p:cNvSpPr>
              <a:spLocks noChangeShapeType="1"/>
            </p:cNvSpPr>
            <p:nvPr/>
          </p:nvSpPr>
          <p:spPr bwMode="auto">
            <a:xfrm flipH="1">
              <a:off x="5614988" y="5391150"/>
              <a:ext cx="13382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39" name="Line 25"/>
            <p:cNvSpPr>
              <a:spLocks noChangeShapeType="1"/>
            </p:cNvSpPr>
            <p:nvPr/>
          </p:nvSpPr>
          <p:spPr bwMode="auto">
            <a:xfrm flipH="1">
              <a:off x="2286000" y="3962400"/>
              <a:ext cx="129540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40" name="Line 26"/>
            <p:cNvSpPr>
              <a:spLocks noChangeShapeType="1"/>
            </p:cNvSpPr>
            <p:nvPr/>
          </p:nvSpPr>
          <p:spPr bwMode="auto">
            <a:xfrm flipH="1" flipV="1">
              <a:off x="2286000" y="4557713"/>
              <a:ext cx="1295400" cy="838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="" xmlns:p14="http://schemas.microsoft.com/office/powerpoint/2010/main" val="152650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4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670360" y="746371"/>
            <a:ext cx="10514196" cy="587581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3800" b="1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Modelo Entidade-Relacionamento</a:t>
            </a:r>
            <a:endParaRPr lang="pt-BR" sz="3800" b="1" dirty="0" smtClean="0">
              <a:solidFill>
                <a:srgbClr val="0070C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Atributos:</a:t>
            </a:r>
          </a:p>
          <a:p>
            <a:pPr marL="0" indent="0">
              <a:lnSpc>
                <a:spcPct val="100000"/>
              </a:lnSpc>
              <a:buClr>
                <a:schemeClr val="accent5"/>
              </a:buClr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Dado que é associado a cada ocorrência de uma entidade ou um relacionamento. </a:t>
            </a:r>
          </a:p>
          <a:p>
            <a:pPr marL="0" indent="0">
              <a:lnSpc>
                <a:spcPct val="100000"/>
              </a:lnSpc>
              <a:buClr>
                <a:schemeClr val="accent5"/>
              </a:buClr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Uma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entidade é representada por um conjunto de atributos.</a:t>
            </a:r>
          </a:p>
          <a:p>
            <a:pPr marL="0" indent="0">
              <a:lnSpc>
                <a:spcPct val="100000"/>
              </a:lnSpc>
              <a:buClr>
                <a:schemeClr val="accent5"/>
              </a:buClr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Para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cada atributo existe um conjunto de valores permitidos, chamado domínio daquele atributo.</a:t>
            </a:r>
          </a:p>
          <a:p>
            <a:pPr marL="0" indent="0">
              <a:lnSpc>
                <a:spcPct val="100000"/>
              </a:lnSpc>
              <a:buClr>
                <a:schemeClr val="accent5"/>
              </a:buClr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O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atributo mapeia uma entidade em um domínio.</a:t>
            </a:r>
          </a:p>
          <a:p>
            <a:pPr marL="0" indent="0">
              <a:lnSpc>
                <a:spcPct val="100000"/>
              </a:lnSpc>
              <a:buClr>
                <a:schemeClr val="accent5"/>
              </a:buClr>
            </a:pPr>
            <a:endParaRPr lang="pt-BR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100000"/>
              </a:lnSpc>
              <a:buClr>
                <a:schemeClr val="accent5"/>
              </a:buClr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pt-BR" sz="20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Exemplo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lvl="1" indent="0">
              <a:lnSpc>
                <a:spcPct val="100000"/>
              </a:lnSpc>
              <a:buClr>
                <a:schemeClr val="accent5"/>
              </a:buClr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Cliente 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 cada ocorrência de cliente terá associado exatamente os seus atributos (nome, CPF, telefone, endereço)</a:t>
            </a: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650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4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670360" y="746371"/>
            <a:ext cx="10514196" cy="587581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3800" b="1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Modelo Entidade-Relacionamento</a:t>
            </a:r>
            <a:endParaRPr lang="pt-BR" sz="3800" b="1" dirty="0" smtClean="0">
              <a:solidFill>
                <a:srgbClr val="0070C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Atributos:</a:t>
            </a:r>
          </a:p>
          <a:p>
            <a:pPr marL="0" indent="0">
              <a:lnSpc>
                <a:spcPct val="100000"/>
              </a:lnSpc>
              <a:buClr>
                <a:schemeClr val="accent5"/>
              </a:buClr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Exemplo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 representação de Entidade e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Atributos:</a:t>
            </a: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43208" y="2966227"/>
            <a:ext cx="6374220" cy="2283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52650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4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670360" y="746371"/>
            <a:ext cx="10514196" cy="587581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3800" b="1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Modelo </a:t>
            </a:r>
            <a:r>
              <a:rPr lang="pt-BR" sz="3800" b="1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Entidade-Relacionamento</a:t>
            </a:r>
            <a:endParaRPr lang="pt-BR" sz="3800" b="1" dirty="0">
              <a:solidFill>
                <a:srgbClr val="0070C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Tipos de Atributos:</a:t>
            </a:r>
            <a:endParaRPr lang="pt-B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ct val="20000"/>
              </a:spcBef>
              <a:buClr>
                <a:schemeClr val="accent5"/>
              </a:buClr>
              <a:tabLst>
                <a:tab pos="571500" algn="l"/>
              </a:tabLst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Simples vs. Composto</a:t>
            </a:r>
          </a:p>
          <a:p>
            <a:pPr lvl="1" algn="just">
              <a:spcBef>
                <a:spcPct val="20000"/>
              </a:spcBef>
              <a:buClr>
                <a:schemeClr val="accent5"/>
              </a:buClr>
              <a:tabLst>
                <a:tab pos="571500" algn="l"/>
              </a:tabLst>
            </a:pP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Simples </a:t>
            </a: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(atômico):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 não dividido; uma única parte</a:t>
            </a:r>
          </a:p>
          <a:p>
            <a:pPr lvl="1" algn="just">
              <a:spcBef>
                <a:spcPct val="20000"/>
              </a:spcBef>
              <a:buClr>
                <a:schemeClr val="accent5"/>
              </a:buClr>
              <a:tabLst>
                <a:tab pos="571500" algn="l"/>
              </a:tabLst>
            </a:pP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Composto</a:t>
            </a: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dividido em partes; possui </a:t>
            </a:r>
            <a:r>
              <a:rPr lang="pt-BR" sz="2000" dirty="0" err="1" smtClean="0">
                <a:latin typeface="Arial" pitchFamily="34" charset="0"/>
                <a:cs typeface="Arial" pitchFamily="34" charset="0"/>
              </a:rPr>
              <a:t>sub-atributos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. </a:t>
            </a:r>
            <a:endParaRPr lang="pt-BR" sz="2000" dirty="0" smtClean="0">
              <a:latin typeface="Arial" pitchFamily="34" charset="0"/>
              <a:cs typeface="Arial" pitchFamily="34" charset="0"/>
            </a:endParaRPr>
          </a:p>
          <a:p>
            <a:pPr lvl="1" algn="just">
              <a:spcBef>
                <a:spcPct val="20000"/>
              </a:spcBef>
              <a:buClr>
                <a:schemeClr val="accent5"/>
              </a:buClr>
              <a:tabLst>
                <a:tab pos="571500" algn="l"/>
              </a:tabLst>
            </a:pPr>
            <a:r>
              <a:rPr lang="pt-BR" sz="2000" u="sng" dirty="0" smtClean="0">
                <a:latin typeface="Arial" pitchFamily="34" charset="0"/>
                <a:cs typeface="Arial" pitchFamily="34" charset="0"/>
              </a:rPr>
              <a:t>Exemplo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:</a:t>
            </a:r>
            <a:endParaRPr lang="pt-BR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pt-BR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901157" y="4042061"/>
            <a:ext cx="1403350" cy="681038"/>
          </a:xfrm>
          <a:prstGeom prst="rect">
            <a:avLst/>
          </a:prstGeom>
          <a:gradFill rotWithShape="0">
            <a:gsLst>
              <a:gs pos="0">
                <a:srgbClr val="FFFF90"/>
              </a:gs>
              <a:gs pos="100000">
                <a:srgbClr val="FFFFFF"/>
              </a:gs>
            </a:gsLst>
            <a:lin ang="19800000" scaled="1"/>
          </a:gradFill>
          <a:ln w="29942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947194" y="4162711"/>
            <a:ext cx="13731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381000" eaLnBrk="0" hangingPunct="0"/>
            <a:r>
              <a:rPr lang="pt-BR" sz="2800">
                <a:solidFill>
                  <a:srgbClr val="000000"/>
                </a:solidFill>
                <a:latin typeface="Times New Roman Normal"/>
              </a:rPr>
              <a:t>Pessoa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3874169" y="4908836"/>
            <a:ext cx="1231900" cy="368300"/>
          </a:xfrm>
          <a:prstGeom prst="ellipse">
            <a:avLst/>
          </a:prstGeom>
          <a:gradFill rotWithShape="0">
            <a:gsLst>
              <a:gs pos="0">
                <a:srgbClr val="A0D0FF"/>
              </a:gs>
              <a:gs pos="100000">
                <a:srgbClr val="FFFFFF"/>
              </a:gs>
            </a:gsLst>
            <a:lin ang="19800000" scaled="1"/>
          </a:gradFill>
          <a:ln w="29942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169444" y="4916774"/>
            <a:ext cx="736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381000" eaLnBrk="0" hangingPunct="0"/>
            <a:r>
              <a:rPr lang="pt-BR" sz="2000">
                <a:solidFill>
                  <a:srgbClr val="000000"/>
                </a:solidFill>
                <a:latin typeface="Times New Roman Normal"/>
              </a:rPr>
              <a:t>Nome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3850357" y="5216811"/>
            <a:ext cx="1231900" cy="430213"/>
          </a:xfrm>
          <a:prstGeom prst="ellipse">
            <a:avLst/>
          </a:prstGeom>
          <a:gradFill rotWithShape="0">
            <a:gsLst>
              <a:gs pos="0">
                <a:srgbClr val="A0D0FF"/>
              </a:gs>
              <a:gs pos="100000">
                <a:srgbClr val="FFFFFF"/>
              </a:gs>
            </a:gsLst>
            <a:lin ang="19800000" scaled="1"/>
          </a:gradFill>
          <a:ln w="29942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131344" y="5248561"/>
            <a:ext cx="9159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381000" eaLnBrk="0" hangingPunct="0"/>
            <a:r>
              <a:rPr lang="pt-BR" sz="2000" u="sng">
                <a:solidFill>
                  <a:srgbClr val="000000"/>
                </a:solidFill>
                <a:latin typeface="Times New Roman Normal"/>
              </a:rPr>
              <a:t>MATR.</a:t>
            </a: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3826544" y="5647024"/>
            <a:ext cx="1231900" cy="531812"/>
          </a:xfrm>
          <a:prstGeom prst="ellipse">
            <a:avLst/>
          </a:prstGeom>
          <a:gradFill rotWithShape="0">
            <a:gsLst>
              <a:gs pos="0">
                <a:srgbClr val="A0D0FF"/>
              </a:gs>
              <a:gs pos="100000">
                <a:srgbClr val="FFFFFF"/>
              </a:gs>
            </a:gsLst>
            <a:lin ang="19800000" scaled="1"/>
          </a:gradFill>
          <a:ln w="29942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936082" y="5751799"/>
            <a:ext cx="12303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381000" eaLnBrk="0" hangingPunct="0"/>
            <a:r>
              <a:rPr lang="pt-BR" sz="1800" b="1">
                <a:solidFill>
                  <a:srgbClr val="000000"/>
                </a:solidFill>
                <a:latin typeface="Times New Roman Normal"/>
              </a:rPr>
              <a:t>Endereço</a:t>
            </a:r>
          </a:p>
        </p:txBody>
      </p:sp>
      <p:sp>
        <p:nvSpPr>
          <p:cNvPr id="12" name="Freeform 12"/>
          <p:cNvSpPr>
            <a:spLocks noChangeArrowheads="1"/>
          </p:cNvSpPr>
          <p:nvPr/>
        </p:nvSpPr>
        <p:spPr bwMode="auto">
          <a:xfrm>
            <a:off x="4499644" y="4699286"/>
            <a:ext cx="0" cy="220663"/>
          </a:xfrm>
          <a:custGeom>
            <a:avLst/>
            <a:gdLst>
              <a:gd name="T0" fmla="*/ 2147483647 h 139"/>
              <a:gd name="T1" fmla="*/ 0 h 139"/>
              <a:gd name="T2" fmla="*/ 0 60000 65536"/>
              <a:gd name="T3" fmla="*/ 0 60000 65536"/>
              <a:gd name="T4" fmla="*/ 0 h 139"/>
              <a:gd name="T5" fmla="*/ 139 h 139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39">
                <a:moveTo>
                  <a:pt x="0" y="139"/>
                </a:moveTo>
                <a:lnTo>
                  <a:pt x="0" y="0"/>
                </a:lnTo>
              </a:path>
            </a:pathLst>
          </a:custGeom>
          <a:noFill/>
          <a:ln w="29972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13" name="Group 18"/>
          <p:cNvGrpSpPr>
            <a:grpSpLocks/>
          </p:cNvGrpSpPr>
          <p:nvPr/>
        </p:nvGrpSpPr>
        <p:grpSpPr bwMode="auto">
          <a:xfrm>
            <a:off x="5166394" y="4315111"/>
            <a:ext cx="2298700" cy="1524000"/>
            <a:chOff x="1381" y="1741"/>
            <a:chExt cx="1448" cy="960"/>
          </a:xfrm>
        </p:grpSpPr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1669" y="1741"/>
              <a:ext cx="1160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defTabSz="381000" eaLnBrk="0" hangingPunct="0"/>
              <a:r>
                <a:rPr lang="pt-BR" sz="2800"/>
                <a:t>Composto</a:t>
              </a:r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 flipH="1">
              <a:off x="1381" y="2029"/>
              <a:ext cx="720" cy="672"/>
            </a:xfrm>
            <a:prstGeom prst="line">
              <a:avLst/>
            </a:prstGeom>
            <a:noFill/>
            <a:ln w="101600">
              <a:solidFill>
                <a:schemeClr val="folHlink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16" name="Group 44"/>
          <p:cNvGrpSpPr>
            <a:grpSpLocks/>
          </p:cNvGrpSpPr>
          <p:nvPr/>
        </p:nvGrpSpPr>
        <p:grpSpPr bwMode="auto">
          <a:xfrm>
            <a:off x="5166394" y="5610511"/>
            <a:ext cx="2471738" cy="1195388"/>
            <a:chOff x="1296" y="2736"/>
            <a:chExt cx="1557" cy="753"/>
          </a:xfrm>
        </p:grpSpPr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2133" y="2763"/>
              <a:ext cx="720" cy="6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defTabSz="381000" eaLnBrk="0" hangingPunct="0"/>
              <a:r>
                <a:rPr lang="pt-BR" dirty="0"/>
                <a:t>Rua</a:t>
              </a:r>
            </a:p>
            <a:p>
              <a:pPr defTabSz="381000" eaLnBrk="0" hangingPunct="0"/>
              <a:r>
                <a:rPr lang="pt-BR" dirty="0"/>
                <a:t>Número</a:t>
              </a:r>
            </a:p>
            <a:p>
              <a:pPr defTabSz="381000" eaLnBrk="0" hangingPunct="0"/>
              <a:r>
                <a:rPr lang="pt-BR" dirty="0"/>
                <a:t>CEP</a:t>
              </a:r>
            </a:p>
            <a:p>
              <a:pPr defTabSz="381000" eaLnBrk="0" hangingPunct="0"/>
              <a:r>
                <a:rPr lang="pt-BR" dirty="0"/>
                <a:t>Cidade</a:t>
              </a:r>
            </a:p>
          </p:txBody>
        </p:sp>
        <p:sp>
          <p:nvSpPr>
            <p:cNvPr id="18" name="AutoShape 15"/>
            <p:cNvSpPr>
              <a:spLocks/>
            </p:cNvSpPr>
            <p:nvPr/>
          </p:nvSpPr>
          <p:spPr bwMode="auto">
            <a:xfrm>
              <a:off x="2016" y="2736"/>
              <a:ext cx="115" cy="753"/>
            </a:xfrm>
            <a:prstGeom prst="leftBrace">
              <a:avLst>
                <a:gd name="adj1" fmla="val 70726"/>
                <a:gd name="adj2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1296" y="2973"/>
              <a:ext cx="672" cy="243"/>
            </a:xfrm>
            <a:prstGeom prst="line">
              <a:avLst/>
            </a:prstGeom>
            <a:noFill/>
            <a:ln w="101600">
              <a:solidFill>
                <a:schemeClr val="folHlink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20" name="Group 48"/>
          <p:cNvGrpSpPr>
            <a:grpSpLocks/>
          </p:cNvGrpSpPr>
          <p:nvPr/>
        </p:nvGrpSpPr>
        <p:grpSpPr bwMode="auto">
          <a:xfrm>
            <a:off x="7223794" y="4515136"/>
            <a:ext cx="4792663" cy="2008188"/>
            <a:chOff x="2592" y="2046"/>
            <a:chExt cx="3019" cy="1265"/>
          </a:xfrm>
        </p:grpSpPr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3620" y="2046"/>
              <a:ext cx="848" cy="429"/>
            </a:xfrm>
            <a:prstGeom prst="rect">
              <a:avLst/>
            </a:prstGeom>
            <a:gradFill rotWithShape="0">
              <a:gsLst>
                <a:gs pos="0">
                  <a:srgbClr val="FFFF90"/>
                </a:gs>
                <a:gs pos="100000">
                  <a:srgbClr val="FFFFFF"/>
                </a:gs>
              </a:gsLst>
              <a:lin ang="19800000" scaled="1"/>
            </a:gradFill>
            <a:ln w="29942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3649" y="2122"/>
              <a:ext cx="807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defTabSz="381000" eaLnBrk="0" hangingPunct="0"/>
              <a:r>
                <a:rPr lang="pt-BR" sz="2800">
                  <a:solidFill>
                    <a:srgbClr val="000000"/>
                  </a:solidFill>
                  <a:latin typeface="Times New Roman Normal"/>
                </a:rPr>
                <a:t>Pessoa</a:t>
              </a:r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3603" y="2592"/>
              <a:ext cx="776" cy="232"/>
            </a:xfrm>
            <a:prstGeom prst="ellipse">
              <a:avLst/>
            </a:prstGeom>
            <a:gradFill rotWithShape="0">
              <a:gsLst>
                <a:gs pos="0">
                  <a:srgbClr val="A0D0FF"/>
                </a:gs>
                <a:gs pos="100000">
                  <a:srgbClr val="FFFFFF"/>
                </a:gs>
              </a:gsLst>
              <a:lin ang="19800000" scaled="1"/>
            </a:gradFill>
            <a:ln w="29942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3789" y="2606"/>
              <a:ext cx="45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defTabSz="381000" eaLnBrk="0" hangingPunct="0"/>
              <a:r>
                <a:rPr lang="pt-BR" sz="2000">
                  <a:solidFill>
                    <a:srgbClr val="000000"/>
                  </a:solidFill>
                  <a:latin typeface="Times New Roman Normal"/>
                </a:rPr>
                <a:t>Nome</a:t>
              </a:r>
            </a:p>
          </p:txBody>
        </p:sp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3588" y="2784"/>
              <a:ext cx="776" cy="288"/>
            </a:xfrm>
            <a:prstGeom prst="ellipse">
              <a:avLst/>
            </a:prstGeom>
            <a:gradFill rotWithShape="0">
              <a:gsLst>
                <a:gs pos="0">
                  <a:srgbClr val="A0D0FF"/>
                </a:gs>
                <a:gs pos="100000">
                  <a:srgbClr val="FFFFFF"/>
                </a:gs>
              </a:gsLst>
              <a:lin ang="19800000" scaled="1"/>
            </a:gradFill>
            <a:ln w="29942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3781" y="2823"/>
              <a:ext cx="51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defTabSz="381000" eaLnBrk="0" hangingPunct="0"/>
              <a:r>
                <a:rPr lang="pt-BR" sz="2000" u="sng">
                  <a:solidFill>
                    <a:srgbClr val="000000"/>
                  </a:solidFill>
                  <a:latin typeface="Times New Roman Normal"/>
                </a:rPr>
                <a:t>MATR</a:t>
              </a:r>
            </a:p>
          </p:txBody>
        </p: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4819" y="2463"/>
              <a:ext cx="776" cy="232"/>
            </a:xfrm>
            <a:prstGeom prst="ellipse">
              <a:avLst/>
            </a:prstGeom>
            <a:gradFill rotWithShape="0">
              <a:gsLst>
                <a:gs pos="0">
                  <a:srgbClr val="A0D0FF"/>
                </a:gs>
                <a:gs pos="100000">
                  <a:srgbClr val="FFFFFF"/>
                </a:gs>
              </a:gsLst>
              <a:lin ang="19800000" scaled="1"/>
            </a:gradFill>
            <a:ln w="29942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5051" y="2502"/>
              <a:ext cx="32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defTabSz="381000" eaLnBrk="0" hangingPunct="0"/>
              <a:r>
                <a:rPr lang="pt-BR" sz="2000">
                  <a:solidFill>
                    <a:srgbClr val="000000"/>
                  </a:solidFill>
                  <a:latin typeface="Times New Roman Normal"/>
                </a:rPr>
                <a:t>Rua</a:t>
              </a:r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4835" y="2660"/>
              <a:ext cx="776" cy="232"/>
            </a:xfrm>
            <a:prstGeom prst="ellipse">
              <a:avLst/>
            </a:prstGeom>
            <a:gradFill rotWithShape="0">
              <a:gsLst>
                <a:gs pos="0">
                  <a:srgbClr val="A0D0FF"/>
                </a:gs>
                <a:gs pos="100000">
                  <a:srgbClr val="FFFFFF"/>
                </a:gs>
              </a:gsLst>
              <a:lin ang="19800000" scaled="1"/>
            </a:gradFill>
            <a:ln w="29942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4935" y="2714"/>
              <a:ext cx="58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defTabSz="381000" eaLnBrk="0" hangingPunct="0"/>
              <a:r>
                <a:rPr lang="pt-BR" sz="2000">
                  <a:solidFill>
                    <a:srgbClr val="000000"/>
                  </a:solidFill>
                  <a:latin typeface="Times New Roman Normal"/>
                </a:rPr>
                <a:t>Número</a:t>
              </a:r>
            </a:p>
          </p:txBody>
        </p:sp>
        <p:sp>
          <p:nvSpPr>
            <p:cNvPr id="31" name="Oval 30"/>
            <p:cNvSpPr>
              <a:spLocks noChangeArrowheads="1"/>
            </p:cNvSpPr>
            <p:nvPr/>
          </p:nvSpPr>
          <p:spPr bwMode="auto">
            <a:xfrm>
              <a:off x="4835" y="2864"/>
              <a:ext cx="776" cy="232"/>
            </a:xfrm>
            <a:prstGeom prst="ellipse">
              <a:avLst/>
            </a:prstGeom>
            <a:gradFill rotWithShape="0">
              <a:gsLst>
                <a:gs pos="0">
                  <a:srgbClr val="A0D0FF"/>
                </a:gs>
                <a:gs pos="100000">
                  <a:srgbClr val="FFFFFF"/>
                </a:gs>
              </a:gsLst>
              <a:lin ang="19800000" scaled="1"/>
            </a:gradFill>
            <a:ln w="29942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2" name="Text Box 31"/>
            <p:cNvSpPr txBox="1">
              <a:spLocks noChangeArrowheads="1"/>
            </p:cNvSpPr>
            <p:nvPr/>
          </p:nvSpPr>
          <p:spPr bwMode="auto">
            <a:xfrm>
              <a:off x="5040" y="2908"/>
              <a:ext cx="39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defTabSz="381000" eaLnBrk="0" hangingPunct="0"/>
              <a:r>
                <a:rPr lang="pt-BR" sz="2000">
                  <a:solidFill>
                    <a:srgbClr val="000000"/>
                  </a:solidFill>
                  <a:latin typeface="Times New Roman Normal"/>
                </a:rPr>
                <a:t>CEP</a:t>
              </a: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4835" y="3070"/>
              <a:ext cx="776" cy="232"/>
            </a:xfrm>
            <a:prstGeom prst="ellipse">
              <a:avLst/>
            </a:prstGeom>
            <a:gradFill rotWithShape="0">
              <a:gsLst>
                <a:gs pos="0">
                  <a:srgbClr val="A0D0FF"/>
                </a:gs>
                <a:gs pos="100000">
                  <a:srgbClr val="FFFFFF"/>
                </a:gs>
              </a:gsLst>
              <a:lin ang="19800000" scaled="1"/>
            </a:gradFill>
            <a:ln w="29942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4" name="Text Box 33"/>
            <p:cNvSpPr txBox="1">
              <a:spLocks noChangeArrowheads="1"/>
            </p:cNvSpPr>
            <p:nvPr/>
          </p:nvSpPr>
          <p:spPr bwMode="auto">
            <a:xfrm>
              <a:off x="4971" y="3119"/>
              <a:ext cx="55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defTabSz="381000" eaLnBrk="0" hangingPunct="0"/>
              <a:r>
                <a:rPr lang="pt-BR" sz="2000">
                  <a:solidFill>
                    <a:srgbClr val="000000"/>
                  </a:solidFill>
                  <a:latin typeface="Times New Roman Normal"/>
                </a:rPr>
                <a:t>Cidade</a:t>
              </a:r>
            </a:p>
          </p:txBody>
        </p:sp>
        <p:sp>
          <p:nvSpPr>
            <p:cNvPr id="35" name="Freeform 34"/>
            <p:cNvSpPr>
              <a:spLocks noChangeArrowheads="1"/>
            </p:cNvSpPr>
            <p:nvPr/>
          </p:nvSpPr>
          <p:spPr bwMode="auto">
            <a:xfrm>
              <a:off x="4368" y="2592"/>
              <a:ext cx="450" cy="501"/>
            </a:xfrm>
            <a:custGeom>
              <a:avLst/>
              <a:gdLst>
                <a:gd name="T0" fmla="*/ 0 w 450"/>
                <a:gd name="T1" fmla="*/ 501 h 501"/>
                <a:gd name="T2" fmla="*/ 450 w 450"/>
                <a:gd name="T3" fmla="*/ 0 h 501"/>
                <a:gd name="T4" fmla="*/ 0 60000 65536"/>
                <a:gd name="T5" fmla="*/ 0 60000 65536"/>
                <a:gd name="T6" fmla="*/ 0 w 450"/>
                <a:gd name="T7" fmla="*/ 0 h 501"/>
                <a:gd name="T8" fmla="*/ 450 w 450"/>
                <a:gd name="T9" fmla="*/ 501 h 5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50" h="501">
                  <a:moveTo>
                    <a:pt x="0" y="501"/>
                  </a:moveTo>
                  <a:lnTo>
                    <a:pt x="450" y="0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6" name="Freeform 35"/>
            <p:cNvSpPr>
              <a:spLocks noChangeArrowheads="1"/>
            </p:cNvSpPr>
            <p:nvPr/>
          </p:nvSpPr>
          <p:spPr bwMode="auto">
            <a:xfrm>
              <a:off x="4368" y="2795"/>
              <a:ext cx="458" cy="320"/>
            </a:xfrm>
            <a:custGeom>
              <a:avLst/>
              <a:gdLst>
                <a:gd name="T0" fmla="*/ 0 w 458"/>
                <a:gd name="T1" fmla="*/ 320 h 320"/>
                <a:gd name="T2" fmla="*/ 458 w 458"/>
                <a:gd name="T3" fmla="*/ 0 h 320"/>
                <a:gd name="T4" fmla="*/ 0 60000 65536"/>
                <a:gd name="T5" fmla="*/ 0 60000 65536"/>
                <a:gd name="T6" fmla="*/ 0 w 458"/>
                <a:gd name="T7" fmla="*/ 0 h 320"/>
                <a:gd name="T8" fmla="*/ 458 w 458"/>
                <a:gd name="T9" fmla="*/ 320 h 32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58" h="320">
                  <a:moveTo>
                    <a:pt x="0" y="320"/>
                  </a:moveTo>
                  <a:lnTo>
                    <a:pt x="458" y="0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7" name="Freeform 36"/>
            <p:cNvSpPr>
              <a:spLocks noChangeArrowheads="1"/>
            </p:cNvSpPr>
            <p:nvPr/>
          </p:nvSpPr>
          <p:spPr bwMode="auto">
            <a:xfrm>
              <a:off x="4383" y="2970"/>
              <a:ext cx="465" cy="138"/>
            </a:xfrm>
            <a:custGeom>
              <a:avLst/>
              <a:gdLst>
                <a:gd name="T0" fmla="*/ 0 w 465"/>
                <a:gd name="T1" fmla="*/ 138 h 138"/>
                <a:gd name="T2" fmla="*/ 465 w 465"/>
                <a:gd name="T3" fmla="*/ 0 h 138"/>
                <a:gd name="T4" fmla="*/ 0 60000 65536"/>
                <a:gd name="T5" fmla="*/ 0 60000 65536"/>
                <a:gd name="T6" fmla="*/ 0 w 465"/>
                <a:gd name="T7" fmla="*/ 0 h 138"/>
                <a:gd name="T8" fmla="*/ 465 w 465"/>
                <a:gd name="T9" fmla="*/ 138 h 13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65" h="138">
                  <a:moveTo>
                    <a:pt x="0" y="138"/>
                  </a:moveTo>
                  <a:lnTo>
                    <a:pt x="465" y="0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" name="Freeform 37"/>
            <p:cNvSpPr>
              <a:spLocks noChangeArrowheads="1"/>
            </p:cNvSpPr>
            <p:nvPr/>
          </p:nvSpPr>
          <p:spPr bwMode="auto">
            <a:xfrm>
              <a:off x="4368" y="3101"/>
              <a:ext cx="487" cy="86"/>
            </a:xfrm>
            <a:custGeom>
              <a:avLst/>
              <a:gdLst>
                <a:gd name="T0" fmla="*/ 0 w 487"/>
                <a:gd name="T1" fmla="*/ 0 h 86"/>
                <a:gd name="T2" fmla="*/ 487 w 487"/>
                <a:gd name="T3" fmla="*/ 86 h 86"/>
                <a:gd name="T4" fmla="*/ 0 60000 65536"/>
                <a:gd name="T5" fmla="*/ 0 60000 65536"/>
                <a:gd name="T6" fmla="*/ 0 w 487"/>
                <a:gd name="T7" fmla="*/ 0 h 86"/>
                <a:gd name="T8" fmla="*/ 487 w 487"/>
                <a:gd name="T9" fmla="*/ 86 h 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87" h="86">
                  <a:moveTo>
                    <a:pt x="0" y="0"/>
                  </a:moveTo>
                  <a:lnTo>
                    <a:pt x="487" y="86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9" name="Freeform 38"/>
            <p:cNvSpPr>
              <a:spLocks noChangeArrowheads="1"/>
            </p:cNvSpPr>
            <p:nvPr/>
          </p:nvSpPr>
          <p:spPr bwMode="auto">
            <a:xfrm>
              <a:off x="3997" y="2461"/>
              <a:ext cx="0" cy="138"/>
            </a:xfrm>
            <a:custGeom>
              <a:avLst/>
              <a:gdLst>
                <a:gd name="T0" fmla="*/ 138 h 138"/>
                <a:gd name="T1" fmla="*/ 0 h 138"/>
                <a:gd name="T2" fmla="*/ 0 60000 65536"/>
                <a:gd name="T3" fmla="*/ 0 60000 65536"/>
                <a:gd name="T4" fmla="*/ 0 h 138"/>
                <a:gd name="T5" fmla="*/ 138 h 138"/>
              </a:gdLst>
              <a:ahLst/>
              <a:cxnLst>
                <a:cxn ang="T2">
                  <a:pos x="0" y="T0"/>
                </a:cxn>
                <a:cxn ang="T3">
                  <a:pos x="0" y="T1"/>
                </a:cxn>
              </a:cxnLst>
              <a:rect l="0" t="T4" r="0" b="T5"/>
              <a:pathLst>
                <a:path h="138">
                  <a:moveTo>
                    <a:pt x="0" y="138"/>
                  </a:moveTo>
                  <a:lnTo>
                    <a:pt x="0" y="0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0" name="Oval 39"/>
            <p:cNvSpPr>
              <a:spLocks noChangeArrowheads="1"/>
            </p:cNvSpPr>
            <p:nvPr/>
          </p:nvSpPr>
          <p:spPr bwMode="auto">
            <a:xfrm>
              <a:off x="3610" y="3032"/>
              <a:ext cx="776" cy="232"/>
            </a:xfrm>
            <a:prstGeom prst="ellipse">
              <a:avLst/>
            </a:prstGeom>
            <a:gradFill rotWithShape="0">
              <a:gsLst>
                <a:gs pos="0">
                  <a:srgbClr val="A0D0FF"/>
                </a:gs>
                <a:gs pos="100000">
                  <a:srgbClr val="FFFFFF"/>
                </a:gs>
              </a:gsLst>
              <a:lin ang="19800000" scaled="1"/>
            </a:gradFill>
            <a:ln w="29942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1" name="Text Box 40"/>
            <p:cNvSpPr txBox="1">
              <a:spLocks noChangeArrowheads="1"/>
            </p:cNvSpPr>
            <p:nvPr/>
          </p:nvSpPr>
          <p:spPr bwMode="auto">
            <a:xfrm>
              <a:off x="3700" y="3072"/>
              <a:ext cx="62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defTabSz="381000" eaLnBrk="0" hangingPunct="0"/>
              <a:r>
                <a:rPr lang="pt-BR" sz="1800">
                  <a:solidFill>
                    <a:srgbClr val="000000"/>
                  </a:solidFill>
                  <a:latin typeface="Times New Roman Normal"/>
                </a:rPr>
                <a:t>Endereço</a:t>
              </a:r>
            </a:p>
          </p:txBody>
        </p:sp>
        <p:sp>
          <p:nvSpPr>
            <p:cNvPr id="42" name="AutoShape 42"/>
            <p:cNvSpPr>
              <a:spLocks noChangeArrowheads="1"/>
            </p:cNvSpPr>
            <p:nvPr/>
          </p:nvSpPr>
          <p:spPr bwMode="auto">
            <a:xfrm>
              <a:off x="2688" y="2640"/>
              <a:ext cx="768" cy="1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3" name="Text Box 46"/>
            <p:cNvSpPr txBox="1">
              <a:spLocks noChangeArrowheads="1"/>
            </p:cNvSpPr>
            <p:nvPr/>
          </p:nvSpPr>
          <p:spPr bwMode="auto">
            <a:xfrm>
              <a:off x="2592" y="2448"/>
              <a:ext cx="69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000"/>
                <a:t>Notação</a:t>
              </a:r>
            </a:p>
          </p:txBody>
        </p:sp>
      </p:grpSp>
      <p:sp>
        <p:nvSpPr>
          <p:cNvPr id="44" name="Text Box 13"/>
          <p:cNvSpPr txBox="1">
            <a:spLocks noChangeArrowheads="1"/>
          </p:cNvSpPr>
          <p:nvPr/>
        </p:nvSpPr>
        <p:spPr bwMode="auto">
          <a:xfrm>
            <a:off x="3607469" y="3332449"/>
            <a:ext cx="18415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381000" eaLnBrk="0" hangingPunct="0"/>
            <a:r>
              <a:rPr lang="pt-BR" sz="2800"/>
              <a:t>Simples</a:t>
            </a:r>
          </a:p>
        </p:txBody>
      </p:sp>
      <p:sp>
        <p:nvSpPr>
          <p:cNvPr id="45" name="Line 16"/>
          <p:cNvSpPr>
            <a:spLocks noChangeShapeType="1"/>
          </p:cNvSpPr>
          <p:nvPr/>
        </p:nvSpPr>
        <p:spPr bwMode="auto">
          <a:xfrm>
            <a:off x="3648744" y="3759486"/>
            <a:ext cx="144463" cy="1584325"/>
          </a:xfrm>
          <a:prstGeom prst="line">
            <a:avLst/>
          </a:prstGeom>
          <a:noFill/>
          <a:ln w="57150">
            <a:solidFill>
              <a:schemeClr val="fol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pt-BR"/>
          </a:p>
        </p:txBody>
      </p:sp>
      <p:sp>
        <p:nvSpPr>
          <p:cNvPr id="46" name="Line 16"/>
          <p:cNvSpPr>
            <a:spLocks noChangeShapeType="1"/>
          </p:cNvSpPr>
          <p:nvPr/>
        </p:nvSpPr>
        <p:spPr bwMode="auto">
          <a:xfrm>
            <a:off x="3720182" y="3759486"/>
            <a:ext cx="144462" cy="1223963"/>
          </a:xfrm>
          <a:prstGeom prst="line">
            <a:avLst/>
          </a:prstGeom>
          <a:noFill/>
          <a:ln w="57150">
            <a:solidFill>
              <a:schemeClr val="fol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526506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4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670360" y="746371"/>
            <a:ext cx="10514196" cy="587581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3800" b="1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Modelo Entidade-Relacionamento</a:t>
            </a:r>
            <a:endParaRPr lang="pt-BR" sz="3800" b="1" dirty="0">
              <a:solidFill>
                <a:srgbClr val="0070C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b="1" dirty="0" smtClean="0">
                <a:latin typeface="Arial" pitchFamily="34" charset="0"/>
                <a:cs typeface="Arial" pitchFamily="34" charset="0"/>
              </a:rPr>
              <a:t>Tipos de Atributos (cont.):</a:t>
            </a:r>
            <a:endParaRPr lang="pt-BR" b="1" dirty="0" smtClean="0">
              <a:latin typeface="Arial" pitchFamily="34" charset="0"/>
              <a:cs typeface="Arial" pitchFamily="34" charset="0"/>
            </a:endParaRPr>
          </a:p>
          <a:p>
            <a:pPr algn="just">
              <a:spcBef>
                <a:spcPct val="20000"/>
              </a:spcBef>
              <a:buClr>
                <a:schemeClr val="accent5"/>
              </a:buClr>
              <a:tabLst>
                <a:tab pos="571500" algn="l"/>
              </a:tabLst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Monovalorado vs. Multivalorado</a:t>
            </a:r>
          </a:p>
          <a:p>
            <a:pPr lvl="1" algn="just">
              <a:spcBef>
                <a:spcPct val="20000"/>
              </a:spcBef>
              <a:buClr>
                <a:schemeClr val="accent5"/>
              </a:buClr>
              <a:tabLst>
                <a:tab pos="571500" algn="l"/>
              </a:tabLst>
            </a:pP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Monovalorado</a:t>
            </a: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pode assumir um único valor para uma/um entidade/relacionamento em particular</a:t>
            </a:r>
          </a:p>
          <a:p>
            <a:pPr lvl="1" algn="just">
              <a:spcBef>
                <a:spcPct val="20000"/>
              </a:spcBef>
              <a:buClr>
                <a:schemeClr val="accent5"/>
              </a:buClr>
              <a:tabLst>
                <a:tab pos="571500" algn="l"/>
              </a:tabLst>
            </a:pP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Multivalorado</a:t>
            </a: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pode assumir mais de um valor para uma/um entidade/relacionamento em 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particular</a:t>
            </a:r>
          </a:p>
          <a:p>
            <a:pPr lvl="1" algn="just">
              <a:spcBef>
                <a:spcPct val="20000"/>
              </a:spcBef>
              <a:buClr>
                <a:schemeClr val="accent5"/>
              </a:buClr>
              <a:tabLst>
                <a:tab pos="571500" algn="l"/>
              </a:tabLst>
            </a:pPr>
            <a:r>
              <a:rPr lang="pt-BR" sz="2000" u="sng" dirty="0" smtClean="0">
                <a:latin typeface="Arial" pitchFamily="34" charset="0"/>
                <a:cs typeface="Arial" pitchFamily="34" charset="0"/>
              </a:rPr>
              <a:t>Exemplo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:</a:t>
            </a:r>
            <a:endParaRPr lang="pt-BR" sz="2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Oval 11"/>
          <p:cNvSpPr>
            <a:spLocks noChangeArrowheads="1"/>
          </p:cNvSpPr>
          <p:nvPr/>
        </p:nvSpPr>
        <p:spPr bwMode="auto">
          <a:xfrm>
            <a:off x="4437330" y="5665212"/>
            <a:ext cx="1568450" cy="561975"/>
          </a:xfrm>
          <a:prstGeom prst="ellipse">
            <a:avLst/>
          </a:prstGeom>
          <a:gradFill rotWithShape="0">
            <a:gsLst>
              <a:gs pos="0">
                <a:srgbClr val="A0D0FF"/>
              </a:gs>
              <a:gs pos="100000">
                <a:srgbClr val="FFFFFF"/>
              </a:gs>
            </a:gsLst>
            <a:lin ang="19800000" scaled="1"/>
          </a:gradFill>
          <a:ln w="29942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4599255" y="5803325"/>
            <a:ext cx="11747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defTabSz="381000" eaLnBrk="0" hangingPunct="0"/>
            <a:r>
              <a:rPr lang="pt-BR" sz="2000" u="sng">
                <a:solidFill>
                  <a:srgbClr val="000000"/>
                </a:solidFill>
                <a:latin typeface="Times New Roman Normal"/>
              </a:rPr>
              <a:t>MATR</a:t>
            </a:r>
          </a:p>
        </p:txBody>
      </p:sp>
      <p:sp>
        <p:nvSpPr>
          <p:cNvPr id="6" name="Oval 14"/>
          <p:cNvSpPr>
            <a:spLocks noChangeArrowheads="1"/>
          </p:cNvSpPr>
          <p:nvPr/>
        </p:nvSpPr>
        <p:spPr bwMode="auto">
          <a:xfrm>
            <a:off x="4408755" y="6127175"/>
            <a:ext cx="1401763" cy="561975"/>
          </a:xfrm>
          <a:prstGeom prst="ellipse">
            <a:avLst/>
          </a:prstGeom>
          <a:gradFill rotWithShape="0">
            <a:gsLst>
              <a:gs pos="0">
                <a:srgbClr val="A0D0FF"/>
              </a:gs>
              <a:gs pos="100000">
                <a:srgbClr val="FFFFFF"/>
              </a:gs>
            </a:gsLst>
            <a:lin ang="19800000" scaled="1"/>
          </a:gradFill>
          <a:ln w="29942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550043" y="6263700"/>
            <a:ext cx="11493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381000" eaLnBrk="0" hangingPunct="0"/>
            <a:r>
              <a:rPr lang="pt-BR" sz="2000">
                <a:solidFill>
                  <a:srgbClr val="000000"/>
                </a:solidFill>
                <a:latin typeface="Times New Roman Normal"/>
              </a:rPr>
              <a:t>Telefones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492893" y="4112637"/>
            <a:ext cx="1374775" cy="900113"/>
          </a:xfrm>
          <a:prstGeom prst="rect">
            <a:avLst/>
          </a:prstGeom>
          <a:gradFill rotWithShape="0">
            <a:gsLst>
              <a:gs pos="0">
                <a:srgbClr val="FFFF90"/>
              </a:gs>
              <a:gs pos="100000">
                <a:srgbClr val="FFFFFF"/>
              </a:gs>
            </a:gsLst>
            <a:lin ang="19800000" scaled="1"/>
          </a:gradFill>
          <a:ln w="29942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669105" y="4328537"/>
            <a:ext cx="15843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381000" eaLnBrk="0" hangingPunct="0"/>
            <a:r>
              <a:rPr lang="pt-BR" sz="3200">
                <a:solidFill>
                  <a:srgbClr val="000000"/>
                </a:solidFill>
                <a:latin typeface="Times New Roman Normal"/>
              </a:rPr>
              <a:t>Aluno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4459555" y="5258812"/>
            <a:ext cx="1358900" cy="485775"/>
          </a:xfrm>
          <a:prstGeom prst="ellipse">
            <a:avLst/>
          </a:prstGeom>
          <a:gradFill rotWithShape="0">
            <a:gsLst>
              <a:gs pos="0">
                <a:srgbClr val="A0D0FF"/>
              </a:gs>
              <a:gs pos="100000">
                <a:srgbClr val="FFFFFF"/>
              </a:gs>
            </a:gsLst>
            <a:lin ang="19800000" scaled="1"/>
          </a:gradFill>
          <a:ln w="29942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4753243" y="5360412"/>
            <a:ext cx="8350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381000" eaLnBrk="0" hangingPunct="0"/>
            <a:r>
              <a:rPr lang="pt-BR" sz="2000">
                <a:solidFill>
                  <a:srgbClr val="000000"/>
                </a:solidFill>
                <a:latin typeface="Times New Roman Normal"/>
              </a:rPr>
              <a:t>Nome</a:t>
            </a:r>
          </a:p>
        </p:txBody>
      </p:sp>
      <p:sp>
        <p:nvSpPr>
          <p:cNvPr id="12" name="Freeform 13"/>
          <p:cNvSpPr>
            <a:spLocks noChangeArrowheads="1"/>
          </p:cNvSpPr>
          <p:nvPr/>
        </p:nvSpPr>
        <p:spPr bwMode="auto">
          <a:xfrm>
            <a:off x="5153293" y="4981000"/>
            <a:ext cx="0" cy="292100"/>
          </a:xfrm>
          <a:custGeom>
            <a:avLst/>
            <a:gdLst>
              <a:gd name="T0" fmla="*/ 2147483647 h 139"/>
              <a:gd name="T1" fmla="*/ 0 h 139"/>
              <a:gd name="T2" fmla="*/ 0 60000 65536"/>
              <a:gd name="T3" fmla="*/ 0 60000 65536"/>
              <a:gd name="T4" fmla="*/ 0 h 139"/>
              <a:gd name="T5" fmla="*/ 139 h 139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39">
                <a:moveTo>
                  <a:pt x="0" y="139"/>
                </a:moveTo>
                <a:lnTo>
                  <a:pt x="0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6426468" y="4795262"/>
            <a:ext cx="269081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381000" eaLnBrk="0" hangingPunct="0"/>
            <a:r>
              <a:rPr lang="pt-BR" sz="2800"/>
              <a:t>Multivalorado</a:t>
            </a:r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 flipH="1">
            <a:off x="5867668" y="5193725"/>
            <a:ext cx="1346200" cy="1309687"/>
          </a:xfrm>
          <a:prstGeom prst="line">
            <a:avLst/>
          </a:prstGeom>
          <a:noFill/>
          <a:ln w="101600">
            <a:solidFill>
              <a:schemeClr val="fol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pt-BR"/>
          </a:p>
        </p:txBody>
      </p:sp>
      <p:grpSp>
        <p:nvGrpSpPr>
          <p:cNvPr id="15" name="Group 33"/>
          <p:cNvGrpSpPr>
            <a:grpSpLocks/>
          </p:cNvGrpSpPr>
          <p:nvPr/>
        </p:nvGrpSpPr>
        <p:grpSpPr bwMode="auto">
          <a:xfrm>
            <a:off x="8398143" y="4122162"/>
            <a:ext cx="3425825" cy="2616200"/>
            <a:chOff x="2945" y="1782"/>
            <a:chExt cx="2158" cy="1648"/>
          </a:xfrm>
        </p:grpSpPr>
        <p:sp>
          <p:nvSpPr>
            <p:cNvPr id="16" name="Oval 25"/>
            <p:cNvSpPr>
              <a:spLocks noChangeArrowheads="1"/>
            </p:cNvSpPr>
            <p:nvPr/>
          </p:nvSpPr>
          <p:spPr bwMode="auto">
            <a:xfrm>
              <a:off x="4077" y="2734"/>
              <a:ext cx="927" cy="333"/>
            </a:xfrm>
            <a:prstGeom prst="ellipse">
              <a:avLst/>
            </a:prstGeom>
            <a:gradFill rotWithShape="0">
              <a:gsLst>
                <a:gs pos="0">
                  <a:srgbClr val="A0D0FF"/>
                </a:gs>
                <a:gs pos="100000">
                  <a:srgbClr val="FFFFFF"/>
                </a:gs>
              </a:gsLst>
              <a:lin ang="19800000" scaled="1"/>
            </a:gradFill>
            <a:ln w="29942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" name="Text Box 26"/>
            <p:cNvSpPr txBox="1">
              <a:spLocks noChangeArrowheads="1"/>
            </p:cNvSpPr>
            <p:nvPr/>
          </p:nvSpPr>
          <p:spPr bwMode="auto">
            <a:xfrm>
              <a:off x="4222" y="2821"/>
              <a:ext cx="632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defTabSz="381000" eaLnBrk="0" hangingPunct="0"/>
              <a:r>
                <a:rPr lang="pt-BR" sz="2000" u="sng">
                  <a:solidFill>
                    <a:srgbClr val="000000"/>
                  </a:solidFill>
                  <a:latin typeface="Times New Roman Normal"/>
                </a:rPr>
                <a:t>MATR</a:t>
              </a:r>
            </a:p>
          </p:txBody>
        </p:sp>
        <p:sp>
          <p:nvSpPr>
            <p:cNvPr id="18" name="Oval 18"/>
            <p:cNvSpPr>
              <a:spLocks noChangeArrowheads="1"/>
            </p:cNvSpPr>
            <p:nvPr/>
          </p:nvSpPr>
          <p:spPr bwMode="auto">
            <a:xfrm>
              <a:off x="4086" y="3034"/>
              <a:ext cx="1017" cy="396"/>
            </a:xfrm>
            <a:prstGeom prst="ellipse">
              <a:avLst/>
            </a:prstGeom>
            <a:solidFill>
              <a:srgbClr val="A0D0FF"/>
            </a:solidFill>
            <a:ln w="19961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Oval 19"/>
            <p:cNvSpPr>
              <a:spLocks noChangeArrowheads="1"/>
            </p:cNvSpPr>
            <p:nvPr/>
          </p:nvSpPr>
          <p:spPr bwMode="auto">
            <a:xfrm>
              <a:off x="4156" y="3086"/>
              <a:ext cx="857" cy="307"/>
            </a:xfrm>
            <a:prstGeom prst="ellipse">
              <a:avLst/>
            </a:prstGeom>
            <a:gradFill rotWithShape="0">
              <a:gsLst>
                <a:gs pos="0">
                  <a:srgbClr val="A0D0FF"/>
                </a:gs>
                <a:gs pos="100000">
                  <a:srgbClr val="FFFFFF"/>
                </a:gs>
              </a:gsLst>
              <a:lin ang="19800000" scaled="1"/>
            </a:gradFill>
            <a:ln w="29942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4264" y="3150"/>
              <a:ext cx="74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defTabSz="381000" eaLnBrk="0" hangingPunct="0"/>
              <a:r>
                <a:rPr lang="pt-BR" sz="2000">
                  <a:solidFill>
                    <a:srgbClr val="000000"/>
                  </a:solidFill>
                  <a:latin typeface="Times New Roman Normal"/>
                </a:rPr>
                <a:t>Telefones</a:t>
              </a: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4183" y="1782"/>
              <a:ext cx="866" cy="567"/>
            </a:xfrm>
            <a:prstGeom prst="rect">
              <a:avLst/>
            </a:prstGeom>
            <a:gradFill rotWithShape="0">
              <a:gsLst>
                <a:gs pos="0">
                  <a:srgbClr val="FFFF90"/>
                </a:gs>
                <a:gs pos="100000">
                  <a:srgbClr val="FFFFFF"/>
                </a:gs>
              </a:gsLst>
              <a:lin ang="19800000" scaled="1"/>
            </a:gradFill>
            <a:ln w="29942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4294" y="1918"/>
              <a:ext cx="809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defTabSz="381000" eaLnBrk="0" hangingPunct="0"/>
              <a:r>
                <a:rPr lang="pt-BR" sz="3200">
                  <a:solidFill>
                    <a:srgbClr val="000000"/>
                  </a:solidFill>
                  <a:latin typeface="Times New Roman Normal"/>
                </a:rPr>
                <a:t>Aluno</a:t>
              </a:r>
            </a:p>
          </p:txBody>
        </p:sp>
        <p:sp>
          <p:nvSpPr>
            <p:cNvPr id="23" name="Oval 23"/>
            <p:cNvSpPr>
              <a:spLocks noChangeArrowheads="1"/>
            </p:cNvSpPr>
            <p:nvPr/>
          </p:nvSpPr>
          <p:spPr bwMode="auto">
            <a:xfrm>
              <a:off x="4162" y="2504"/>
              <a:ext cx="856" cy="306"/>
            </a:xfrm>
            <a:prstGeom prst="ellipse">
              <a:avLst/>
            </a:prstGeom>
            <a:gradFill rotWithShape="0">
              <a:gsLst>
                <a:gs pos="0">
                  <a:srgbClr val="A0D0FF"/>
                </a:gs>
                <a:gs pos="100000">
                  <a:srgbClr val="FFFFFF"/>
                </a:gs>
              </a:gsLst>
              <a:lin ang="19800000" scaled="1"/>
            </a:gradFill>
            <a:ln w="29942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4395" y="2542"/>
              <a:ext cx="52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defTabSz="381000" eaLnBrk="0" hangingPunct="0"/>
              <a:r>
                <a:rPr lang="pt-BR" sz="2000">
                  <a:solidFill>
                    <a:srgbClr val="000000"/>
                  </a:solidFill>
                  <a:latin typeface="Times New Roman Normal"/>
                </a:rPr>
                <a:t>Nome</a:t>
              </a:r>
            </a:p>
          </p:txBody>
        </p:sp>
        <p:sp>
          <p:nvSpPr>
            <p:cNvPr id="25" name="Freeform 27"/>
            <p:cNvSpPr>
              <a:spLocks noChangeArrowheads="1"/>
            </p:cNvSpPr>
            <p:nvPr/>
          </p:nvSpPr>
          <p:spPr bwMode="auto">
            <a:xfrm>
              <a:off x="4599" y="2329"/>
              <a:ext cx="0" cy="184"/>
            </a:xfrm>
            <a:custGeom>
              <a:avLst/>
              <a:gdLst>
                <a:gd name="T0" fmla="*/ 28779 h 139"/>
                <a:gd name="T1" fmla="*/ 0 h 139"/>
                <a:gd name="T2" fmla="*/ 0 60000 65536"/>
                <a:gd name="T3" fmla="*/ 0 60000 65536"/>
                <a:gd name="T4" fmla="*/ 0 h 139"/>
                <a:gd name="T5" fmla="*/ 139 h 139"/>
              </a:gdLst>
              <a:ahLst/>
              <a:cxnLst>
                <a:cxn ang="T2">
                  <a:pos x="0" y="T0"/>
                </a:cxn>
                <a:cxn ang="T3">
                  <a:pos x="0" y="T1"/>
                </a:cxn>
              </a:cxnLst>
              <a:rect l="0" t="T4" r="0" b="T5"/>
              <a:pathLst>
                <a:path h="139">
                  <a:moveTo>
                    <a:pt x="0" y="139"/>
                  </a:moveTo>
                  <a:lnTo>
                    <a:pt x="0" y="0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6" name="AutoShape 28"/>
            <p:cNvSpPr>
              <a:spLocks noChangeArrowheads="1"/>
            </p:cNvSpPr>
            <p:nvPr/>
          </p:nvSpPr>
          <p:spPr bwMode="auto">
            <a:xfrm>
              <a:off x="2945" y="3194"/>
              <a:ext cx="1055" cy="2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8 w 21600"/>
                <a:gd name="T13" fmla="*/ 5400 h 21600"/>
                <a:gd name="T14" fmla="*/ 18897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7" name="Text Box 29"/>
            <p:cNvSpPr txBox="1">
              <a:spLocks noChangeArrowheads="1"/>
            </p:cNvSpPr>
            <p:nvPr/>
          </p:nvSpPr>
          <p:spPr bwMode="auto">
            <a:xfrm>
              <a:off x="2945" y="2944"/>
              <a:ext cx="8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Notação</a:t>
              </a:r>
            </a:p>
          </p:txBody>
        </p:sp>
      </p:grpSp>
      <p:sp>
        <p:nvSpPr>
          <p:cNvPr id="28" name="Text Box 13"/>
          <p:cNvSpPr txBox="1">
            <a:spLocks noChangeArrowheads="1"/>
          </p:cNvSpPr>
          <p:nvPr/>
        </p:nvSpPr>
        <p:spPr bwMode="auto">
          <a:xfrm>
            <a:off x="1630948" y="4390540"/>
            <a:ext cx="2170343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defTabSz="381000" eaLnBrk="0" hangingPunct="0"/>
            <a:r>
              <a:rPr lang="pt-BR" sz="2800" dirty="0"/>
              <a:t>Monovalorado</a:t>
            </a:r>
          </a:p>
        </p:txBody>
      </p:sp>
      <p:sp>
        <p:nvSpPr>
          <p:cNvPr id="29" name="Line 16"/>
          <p:cNvSpPr>
            <a:spLocks noChangeShapeType="1"/>
          </p:cNvSpPr>
          <p:nvPr/>
        </p:nvSpPr>
        <p:spPr bwMode="auto">
          <a:xfrm>
            <a:off x="3553097" y="4794068"/>
            <a:ext cx="888274" cy="1084217"/>
          </a:xfrm>
          <a:prstGeom prst="line">
            <a:avLst/>
          </a:prstGeom>
          <a:noFill/>
          <a:ln w="57150">
            <a:solidFill>
              <a:schemeClr val="fol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pt-BR"/>
          </a:p>
        </p:txBody>
      </p:sp>
      <p:sp>
        <p:nvSpPr>
          <p:cNvPr id="30" name="Line 16"/>
          <p:cNvSpPr>
            <a:spLocks noChangeShapeType="1"/>
          </p:cNvSpPr>
          <p:nvPr/>
        </p:nvSpPr>
        <p:spPr bwMode="auto">
          <a:xfrm>
            <a:off x="3762103" y="4663439"/>
            <a:ext cx="703439" cy="818711"/>
          </a:xfrm>
          <a:prstGeom prst="line">
            <a:avLst/>
          </a:prstGeom>
          <a:noFill/>
          <a:ln w="57150">
            <a:solidFill>
              <a:schemeClr val="fol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526506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 txBox="1">
            <a:spLocks noGrp="1"/>
          </p:cNvSpPr>
          <p:nvPr>
            <p:ph type="ctrTitle"/>
          </p:nvPr>
        </p:nvSpPr>
        <p:spPr>
          <a:xfrm>
            <a:off x="614444" y="669620"/>
            <a:ext cx="8345554" cy="6186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pt-BR" sz="3800" b="1" spc="-15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Projeto de Banco de dados Relacional</a:t>
            </a:r>
            <a:endParaRPr lang="pt-BR" sz="3800" b="1" spc="-150" dirty="0">
              <a:solidFill>
                <a:schemeClr val="bg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14444" y="4543685"/>
            <a:ext cx="7554481" cy="1301801"/>
          </a:xfrm>
        </p:spPr>
        <p:txBody>
          <a:bodyPr>
            <a:normAutofit/>
          </a:bodyPr>
          <a:lstStyle/>
          <a:p>
            <a:pPr algn="l"/>
            <a:r>
              <a:rPr lang="pt-BR" sz="4400" b="1" spc="-15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Modelagem de Dados</a:t>
            </a:r>
            <a:endParaRPr lang="pt-BR" sz="4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2278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4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670360" y="746371"/>
            <a:ext cx="10514196" cy="587581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3800" b="1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Modelo Entidade-Relacionamento</a:t>
            </a:r>
            <a:endParaRPr lang="pt-BR" sz="3800" b="1" dirty="0">
              <a:solidFill>
                <a:srgbClr val="0070C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b="1" dirty="0" smtClean="0">
                <a:latin typeface="Arial" pitchFamily="34" charset="0"/>
                <a:cs typeface="Arial" pitchFamily="34" charset="0"/>
              </a:rPr>
              <a:t>Tipos de Atributos (cont.)</a:t>
            </a:r>
            <a:endParaRPr lang="pt-BR" b="1" dirty="0" smtClean="0">
              <a:latin typeface="Arial" pitchFamily="34" charset="0"/>
              <a:cs typeface="Arial" pitchFamily="34" charset="0"/>
            </a:endParaRPr>
          </a:p>
          <a:p>
            <a:pPr algn="just">
              <a:spcBef>
                <a:spcPct val="20000"/>
              </a:spcBef>
              <a:buClr>
                <a:schemeClr val="accent5"/>
              </a:buClr>
              <a:tabLst>
                <a:tab pos="571500" algn="l"/>
              </a:tabLst>
            </a:pPr>
            <a:r>
              <a:rPr lang="pt-BR" sz="2400" b="1" dirty="0" smtClean="0">
                <a:latin typeface="Arial" pitchFamily="34" charset="0"/>
                <a:cs typeface="Arial" pitchFamily="34" charset="0"/>
              </a:rPr>
              <a:t>Derivado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: </a:t>
            </a:r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 lvl="1" algn="just">
              <a:spcBef>
                <a:spcPct val="20000"/>
              </a:spcBef>
              <a:buClr>
                <a:schemeClr val="accent5"/>
              </a:buClr>
              <a:tabLst>
                <a:tab pos="571500" algn="l"/>
              </a:tabLst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valor 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pode ser obtido a partir dos valores de outros atributos da entidade ou de informação armazenada em seus 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relacionamentos.</a:t>
            </a:r>
          </a:p>
          <a:p>
            <a:pPr lvl="1" algn="just">
              <a:spcBef>
                <a:spcPct val="20000"/>
              </a:spcBef>
              <a:buClr>
                <a:schemeClr val="accent5"/>
              </a:buClr>
              <a:tabLst>
                <a:tab pos="571500" algn="l"/>
              </a:tabLst>
            </a:pPr>
            <a:r>
              <a:rPr lang="pt-BR" sz="2000" u="sng" dirty="0" smtClean="0">
                <a:latin typeface="Arial" pitchFamily="34" charset="0"/>
                <a:cs typeface="Arial" pitchFamily="34" charset="0"/>
              </a:rPr>
              <a:t>Exemplo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:</a:t>
            </a:r>
            <a:endParaRPr lang="pt-BR" sz="16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Oval 11"/>
          <p:cNvSpPr>
            <a:spLocks noChangeArrowheads="1"/>
          </p:cNvSpPr>
          <p:nvPr/>
        </p:nvSpPr>
        <p:spPr bwMode="auto">
          <a:xfrm>
            <a:off x="1955360" y="5321998"/>
            <a:ext cx="2192338" cy="561975"/>
          </a:xfrm>
          <a:prstGeom prst="ellipse">
            <a:avLst/>
          </a:prstGeom>
          <a:gradFill rotWithShape="0">
            <a:gsLst>
              <a:gs pos="0">
                <a:srgbClr val="A0D0FF"/>
              </a:gs>
              <a:gs pos="100000">
                <a:srgbClr val="FFFFFF"/>
              </a:gs>
            </a:gsLst>
            <a:lin ang="19800000" scaled="1"/>
          </a:gradFill>
          <a:ln w="29942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2" name="Text Box 12"/>
          <p:cNvSpPr txBox="1">
            <a:spLocks noChangeArrowheads="1"/>
          </p:cNvSpPr>
          <p:nvPr/>
        </p:nvSpPr>
        <p:spPr bwMode="auto">
          <a:xfrm>
            <a:off x="2125223" y="5434710"/>
            <a:ext cx="297973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381000" eaLnBrk="0" hangingPunct="0"/>
            <a:r>
              <a:rPr lang="pt-BR" sz="2000">
                <a:solidFill>
                  <a:srgbClr val="000000"/>
                </a:solidFill>
                <a:latin typeface="Times New Roman Normal"/>
              </a:rPr>
              <a:t>Data Nascimento</a:t>
            </a:r>
          </a:p>
        </p:txBody>
      </p:sp>
      <p:sp>
        <p:nvSpPr>
          <p:cNvPr id="33" name="Oval 14"/>
          <p:cNvSpPr>
            <a:spLocks noChangeArrowheads="1"/>
          </p:cNvSpPr>
          <p:nvPr/>
        </p:nvSpPr>
        <p:spPr bwMode="auto">
          <a:xfrm>
            <a:off x="1926785" y="5818885"/>
            <a:ext cx="1401763" cy="561975"/>
          </a:xfrm>
          <a:prstGeom prst="ellipse">
            <a:avLst/>
          </a:prstGeom>
          <a:gradFill rotWithShape="0">
            <a:gsLst>
              <a:gs pos="0">
                <a:srgbClr val="A0D0FF"/>
              </a:gs>
              <a:gs pos="100000">
                <a:srgbClr val="FFFFFF"/>
              </a:gs>
            </a:gsLst>
            <a:lin ang="19800000" scaled="1"/>
          </a:gradFill>
          <a:ln w="29942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4" name="Text Box 6"/>
          <p:cNvSpPr txBox="1">
            <a:spLocks noChangeArrowheads="1"/>
          </p:cNvSpPr>
          <p:nvPr/>
        </p:nvSpPr>
        <p:spPr bwMode="auto">
          <a:xfrm>
            <a:off x="2109348" y="5955410"/>
            <a:ext cx="10302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defTabSz="381000" eaLnBrk="0" hangingPunct="0"/>
            <a:r>
              <a:rPr lang="pt-BR" sz="2000">
                <a:solidFill>
                  <a:srgbClr val="000000"/>
                </a:solidFill>
                <a:latin typeface="Times New Roman Normal"/>
              </a:rPr>
              <a:t>Idade</a:t>
            </a:r>
          </a:p>
        </p:txBody>
      </p:sp>
      <p:sp>
        <p:nvSpPr>
          <p:cNvPr id="35" name="Rectangle 7"/>
          <p:cNvSpPr>
            <a:spLocks noChangeArrowheads="1"/>
          </p:cNvSpPr>
          <p:nvPr/>
        </p:nvSpPr>
        <p:spPr bwMode="auto">
          <a:xfrm>
            <a:off x="2010923" y="3701160"/>
            <a:ext cx="1374775" cy="900113"/>
          </a:xfrm>
          <a:prstGeom prst="rect">
            <a:avLst/>
          </a:prstGeom>
          <a:gradFill rotWithShape="0">
            <a:gsLst>
              <a:gs pos="0">
                <a:srgbClr val="FFFF90"/>
              </a:gs>
              <a:gs pos="100000">
                <a:srgbClr val="FFFFFF"/>
              </a:gs>
            </a:gsLst>
            <a:lin ang="19800000" scaled="1"/>
          </a:gradFill>
          <a:ln w="29942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6" name="Text Box 8"/>
          <p:cNvSpPr txBox="1">
            <a:spLocks noChangeArrowheads="1"/>
          </p:cNvSpPr>
          <p:nvPr/>
        </p:nvSpPr>
        <p:spPr bwMode="auto">
          <a:xfrm>
            <a:off x="2187135" y="3917060"/>
            <a:ext cx="15843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381000" eaLnBrk="0" hangingPunct="0"/>
            <a:r>
              <a:rPr lang="pt-BR" sz="3200">
                <a:solidFill>
                  <a:srgbClr val="000000"/>
                </a:solidFill>
                <a:latin typeface="Times New Roman Normal"/>
              </a:rPr>
              <a:t>Aluno</a:t>
            </a:r>
          </a:p>
        </p:txBody>
      </p:sp>
      <p:sp>
        <p:nvSpPr>
          <p:cNvPr id="37" name="Oval 9"/>
          <p:cNvSpPr>
            <a:spLocks noChangeArrowheads="1"/>
          </p:cNvSpPr>
          <p:nvPr/>
        </p:nvSpPr>
        <p:spPr bwMode="auto">
          <a:xfrm>
            <a:off x="1977585" y="4847335"/>
            <a:ext cx="1358900" cy="485775"/>
          </a:xfrm>
          <a:prstGeom prst="ellipse">
            <a:avLst/>
          </a:prstGeom>
          <a:gradFill rotWithShape="0">
            <a:gsLst>
              <a:gs pos="0">
                <a:srgbClr val="A0D0FF"/>
              </a:gs>
              <a:gs pos="100000">
                <a:srgbClr val="FFFFFF"/>
              </a:gs>
            </a:gsLst>
            <a:lin ang="19800000" scaled="1"/>
          </a:gradFill>
          <a:ln w="29942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8" name="Text Box 10"/>
          <p:cNvSpPr txBox="1">
            <a:spLocks noChangeArrowheads="1"/>
          </p:cNvSpPr>
          <p:nvPr/>
        </p:nvSpPr>
        <p:spPr bwMode="auto">
          <a:xfrm>
            <a:off x="2306198" y="4906073"/>
            <a:ext cx="8350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381000" eaLnBrk="0" hangingPunct="0"/>
            <a:r>
              <a:rPr lang="pt-BR" sz="2000" u="sng">
                <a:solidFill>
                  <a:srgbClr val="000000"/>
                </a:solidFill>
                <a:latin typeface="Times New Roman Normal"/>
              </a:rPr>
              <a:t>MATR</a:t>
            </a:r>
          </a:p>
        </p:txBody>
      </p:sp>
      <p:sp>
        <p:nvSpPr>
          <p:cNvPr id="39" name="Freeform 13"/>
          <p:cNvSpPr>
            <a:spLocks noChangeArrowheads="1"/>
          </p:cNvSpPr>
          <p:nvPr/>
        </p:nvSpPr>
        <p:spPr bwMode="auto">
          <a:xfrm>
            <a:off x="2671323" y="4569523"/>
            <a:ext cx="0" cy="292100"/>
          </a:xfrm>
          <a:custGeom>
            <a:avLst/>
            <a:gdLst>
              <a:gd name="T0" fmla="*/ 2147483647 h 139"/>
              <a:gd name="T1" fmla="*/ 0 h 139"/>
              <a:gd name="T2" fmla="*/ 0 60000 65536"/>
              <a:gd name="T3" fmla="*/ 0 60000 65536"/>
              <a:gd name="T4" fmla="*/ 0 h 139"/>
              <a:gd name="T5" fmla="*/ 139 h 139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39">
                <a:moveTo>
                  <a:pt x="0" y="139"/>
                </a:moveTo>
                <a:lnTo>
                  <a:pt x="0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0" name="Text Box 16"/>
          <p:cNvSpPr txBox="1">
            <a:spLocks noChangeArrowheads="1"/>
          </p:cNvSpPr>
          <p:nvPr/>
        </p:nvSpPr>
        <p:spPr bwMode="auto">
          <a:xfrm>
            <a:off x="4147698" y="3861498"/>
            <a:ext cx="269081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381000" eaLnBrk="0" hangingPunct="0"/>
            <a:r>
              <a:rPr lang="pt-BR" sz="3200"/>
              <a:t>Derivado</a:t>
            </a:r>
          </a:p>
        </p:txBody>
      </p:sp>
      <p:grpSp>
        <p:nvGrpSpPr>
          <p:cNvPr id="41" name="Grupo 39"/>
          <p:cNvGrpSpPr>
            <a:grpSpLocks/>
          </p:cNvGrpSpPr>
          <p:nvPr/>
        </p:nvGrpSpPr>
        <p:grpSpPr bwMode="auto">
          <a:xfrm>
            <a:off x="5893948" y="3710685"/>
            <a:ext cx="4151312" cy="2681288"/>
            <a:chOff x="4653554" y="2828925"/>
            <a:chExt cx="4150423" cy="2680867"/>
          </a:xfrm>
        </p:grpSpPr>
        <p:sp>
          <p:nvSpPr>
            <p:cNvPr id="42" name="Text Box 29"/>
            <p:cNvSpPr txBox="1">
              <a:spLocks noChangeArrowheads="1"/>
            </p:cNvSpPr>
            <p:nvPr/>
          </p:nvSpPr>
          <p:spPr bwMode="auto">
            <a:xfrm>
              <a:off x="4675188" y="4673600"/>
              <a:ext cx="12827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Notação</a:t>
              </a:r>
            </a:p>
          </p:txBody>
        </p:sp>
        <p:grpSp>
          <p:nvGrpSpPr>
            <p:cNvPr id="43" name="Grupo 38"/>
            <p:cNvGrpSpPr>
              <a:grpSpLocks/>
            </p:cNvGrpSpPr>
            <p:nvPr/>
          </p:nvGrpSpPr>
          <p:grpSpPr bwMode="auto">
            <a:xfrm>
              <a:off x="4653554" y="2828925"/>
              <a:ext cx="4150423" cy="2680867"/>
              <a:chOff x="4653554" y="2828925"/>
              <a:chExt cx="4150423" cy="2680867"/>
            </a:xfrm>
          </p:grpSpPr>
          <p:sp>
            <p:nvSpPr>
              <p:cNvPr id="44" name="AutoShape 28"/>
              <p:cNvSpPr>
                <a:spLocks noChangeArrowheads="1"/>
              </p:cNvSpPr>
              <p:nvPr/>
            </p:nvSpPr>
            <p:spPr bwMode="auto">
              <a:xfrm>
                <a:off x="4653554" y="5047350"/>
                <a:ext cx="1674815" cy="374650"/>
              </a:xfrm>
              <a:custGeom>
                <a:avLst/>
                <a:gdLst>
                  <a:gd name="T0" fmla="*/ 2147483647 w 21600"/>
                  <a:gd name="T1" fmla="*/ 0 h 21600"/>
                  <a:gd name="T2" fmla="*/ 0 w 21600"/>
                  <a:gd name="T3" fmla="*/ 2147483647 h 21600"/>
                  <a:gd name="T4" fmla="*/ 2147483647 w 21600"/>
                  <a:gd name="T5" fmla="*/ 2147483647 h 21600"/>
                  <a:gd name="T6" fmla="*/ 2147483647 w 21600"/>
                  <a:gd name="T7" fmla="*/ 2147483647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3375 w 21600"/>
                  <a:gd name="T13" fmla="*/ 5400 h 21600"/>
                  <a:gd name="T14" fmla="*/ 18900 w 21600"/>
                  <a:gd name="T15" fmla="*/ 162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6200" y="0"/>
                    </a:moveTo>
                    <a:lnTo>
                      <a:pt x="16200" y="5400"/>
                    </a:lnTo>
                    <a:lnTo>
                      <a:pt x="3375" y="5400"/>
                    </a:lnTo>
                    <a:lnTo>
                      <a:pt x="3375" y="16200"/>
                    </a:lnTo>
                    <a:lnTo>
                      <a:pt x="16200" y="16200"/>
                    </a:lnTo>
                    <a:lnTo>
                      <a:pt x="16200" y="21600"/>
                    </a:lnTo>
                    <a:lnTo>
                      <a:pt x="21600" y="10800"/>
                    </a:lnTo>
                    <a:close/>
                  </a:path>
                  <a:path w="21600" h="21600">
                    <a:moveTo>
                      <a:pt x="1350" y="5400"/>
                    </a:moveTo>
                    <a:lnTo>
                      <a:pt x="1350" y="16200"/>
                    </a:lnTo>
                    <a:lnTo>
                      <a:pt x="2700" y="16200"/>
                    </a:lnTo>
                    <a:lnTo>
                      <a:pt x="2700" y="5400"/>
                    </a:lnTo>
                    <a:close/>
                  </a:path>
                  <a:path w="21600" h="21600">
                    <a:moveTo>
                      <a:pt x="0" y="5400"/>
                    </a:moveTo>
                    <a:lnTo>
                      <a:pt x="0" y="16200"/>
                    </a:lnTo>
                    <a:lnTo>
                      <a:pt x="675" y="16200"/>
                    </a:lnTo>
                    <a:lnTo>
                      <a:pt x="675" y="5400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grpSp>
            <p:nvGrpSpPr>
              <p:cNvPr id="45" name="Grupo 37"/>
              <p:cNvGrpSpPr>
                <a:grpSpLocks/>
              </p:cNvGrpSpPr>
              <p:nvPr/>
            </p:nvGrpSpPr>
            <p:grpSpPr bwMode="auto">
              <a:xfrm>
                <a:off x="6582674" y="2828925"/>
                <a:ext cx="2221303" cy="2680867"/>
                <a:chOff x="6582674" y="2828925"/>
                <a:chExt cx="2221303" cy="2680867"/>
              </a:xfrm>
            </p:grpSpPr>
            <p:sp>
              <p:nvSpPr>
                <p:cNvPr id="46" name="Rectangle 21"/>
                <p:cNvSpPr>
                  <a:spLocks noChangeArrowheads="1"/>
                </p:cNvSpPr>
                <p:nvPr/>
              </p:nvSpPr>
              <p:spPr bwMode="auto">
                <a:xfrm>
                  <a:off x="6640513" y="2828925"/>
                  <a:ext cx="1374775" cy="900113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90"/>
                    </a:gs>
                    <a:gs pos="100000">
                      <a:srgbClr val="FFFFFF"/>
                    </a:gs>
                  </a:gsLst>
                  <a:lin ang="19800000" scaled="1"/>
                </a:gradFill>
                <a:ln w="29942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47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6816726" y="3044825"/>
                  <a:ext cx="1284288" cy="4873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pPr defTabSz="381000" eaLnBrk="0" hangingPunct="0"/>
                  <a:r>
                    <a:rPr lang="pt-BR" sz="3200">
                      <a:solidFill>
                        <a:srgbClr val="000000"/>
                      </a:solidFill>
                      <a:latin typeface="Times New Roman Normal"/>
                    </a:rPr>
                    <a:t>Aluno</a:t>
                  </a:r>
                </a:p>
              </p:txBody>
            </p:sp>
            <p:sp>
              <p:nvSpPr>
                <p:cNvPr id="48" name="Oval 23"/>
                <p:cNvSpPr>
                  <a:spLocks noChangeArrowheads="1"/>
                </p:cNvSpPr>
                <p:nvPr/>
              </p:nvSpPr>
              <p:spPr bwMode="auto">
                <a:xfrm>
                  <a:off x="6607176" y="3975100"/>
                  <a:ext cx="1358900" cy="485775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A0D0FF"/>
                    </a:gs>
                    <a:gs pos="100000">
                      <a:srgbClr val="FFFFFF"/>
                    </a:gs>
                  </a:gsLst>
                  <a:lin ang="19800000" scaled="1"/>
                </a:gradFill>
                <a:ln w="29942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49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6977063" y="4035425"/>
                  <a:ext cx="833438" cy="3048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pPr defTabSz="381000" eaLnBrk="0" hangingPunct="0"/>
                  <a:r>
                    <a:rPr lang="pt-BR" sz="2000" u="sng">
                      <a:solidFill>
                        <a:srgbClr val="000000"/>
                      </a:solidFill>
                      <a:latin typeface="Times New Roman Normal"/>
                    </a:rPr>
                    <a:t>MATR</a:t>
                  </a:r>
                </a:p>
              </p:txBody>
            </p:sp>
            <p:sp>
              <p:nvSpPr>
                <p:cNvPr id="50" name="Freeform 27"/>
                <p:cNvSpPr>
                  <a:spLocks noChangeArrowheads="1"/>
                </p:cNvSpPr>
                <p:nvPr/>
              </p:nvSpPr>
              <p:spPr bwMode="auto">
                <a:xfrm>
                  <a:off x="7300913" y="3697288"/>
                  <a:ext cx="0" cy="292100"/>
                </a:xfrm>
                <a:custGeom>
                  <a:avLst/>
                  <a:gdLst>
                    <a:gd name="T0" fmla="*/ 2147483647 h 139"/>
                    <a:gd name="T1" fmla="*/ 0 h 139"/>
                    <a:gd name="T2" fmla="*/ 0 60000 65536"/>
                    <a:gd name="T3" fmla="*/ 0 60000 65536"/>
                    <a:gd name="T4" fmla="*/ 0 h 139"/>
                    <a:gd name="T5" fmla="*/ 139 h 139"/>
                  </a:gdLst>
                  <a:ahLst/>
                  <a:cxnLst>
                    <a:cxn ang="T2">
                      <a:pos x="0" y="T0"/>
                    </a:cxn>
                    <a:cxn ang="T3">
                      <a:pos x="0" y="T1"/>
                    </a:cxn>
                  </a:cxnLst>
                  <a:rect l="0" t="T4" r="0" b="T5"/>
                  <a:pathLst>
                    <a:path h="139">
                      <a:moveTo>
                        <a:pt x="0" y="13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51" name="Oval 11"/>
                <p:cNvSpPr>
                  <a:spLocks noChangeArrowheads="1"/>
                </p:cNvSpPr>
                <p:nvPr/>
              </p:nvSpPr>
              <p:spPr bwMode="auto">
                <a:xfrm>
                  <a:off x="6611249" y="4451350"/>
                  <a:ext cx="2192728" cy="561975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A0D0FF"/>
                    </a:gs>
                    <a:gs pos="100000">
                      <a:srgbClr val="FFFFFF"/>
                    </a:gs>
                  </a:gsLst>
                  <a:lin ang="19800000" scaled="1"/>
                </a:gradFill>
                <a:ln w="29942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52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6781800" y="4563585"/>
                  <a:ext cx="2022177" cy="3077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pPr defTabSz="381000" eaLnBrk="0" hangingPunct="0"/>
                  <a:r>
                    <a:rPr lang="pt-BR" sz="2000">
                      <a:solidFill>
                        <a:srgbClr val="000000"/>
                      </a:solidFill>
                      <a:latin typeface="Times New Roman Normal"/>
                    </a:rPr>
                    <a:t>Data Nascimento</a:t>
                  </a:r>
                </a:p>
              </p:txBody>
            </p:sp>
            <p:sp>
              <p:nvSpPr>
                <p:cNvPr id="53" name="Oval 14"/>
                <p:cNvSpPr>
                  <a:spLocks noChangeArrowheads="1"/>
                </p:cNvSpPr>
                <p:nvPr/>
              </p:nvSpPr>
              <p:spPr bwMode="auto">
                <a:xfrm>
                  <a:off x="6582674" y="4947817"/>
                  <a:ext cx="1401763" cy="561975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A0D0FF"/>
                    </a:gs>
                    <a:gs pos="100000">
                      <a:srgbClr val="FFFFFF"/>
                    </a:gs>
                  </a:gsLst>
                  <a:lin ang="19800000" scaled="1"/>
                </a:gradFill>
                <a:ln w="29942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54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6765390" y="5084342"/>
                  <a:ext cx="1030288" cy="3048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pPr algn="ctr" defTabSz="381000" eaLnBrk="0" hangingPunct="0"/>
                  <a:r>
                    <a:rPr lang="pt-BR" sz="2000">
                      <a:solidFill>
                        <a:srgbClr val="000000"/>
                      </a:solidFill>
                      <a:latin typeface="Times New Roman Normal"/>
                    </a:rPr>
                    <a:t>Idade</a:t>
                  </a:r>
                </a:p>
              </p:txBody>
            </p:sp>
          </p:grpSp>
        </p:grpSp>
      </p:grpSp>
      <p:sp>
        <p:nvSpPr>
          <p:cNvPr id="55" name="Forma livre 40"/>
          <p:cNvSpPr>
            <a:spLocks noChangeArrowheads="1"/>
          </p:cNvSpPr>
          <p:nvPr/>
        </p:nvSpPr>
        <p:spPr bwMode="auto">
          <a:xfrm>
            <a:off x="3468248" y="4393310"/>
            <a:ext cx="1927225" cy="1701800"/>
          </a:xfrm>
          <a:custGeom>
            <a:avLst/>
            <a:gdLst>
              <a:gd name="T0" fmla="*/ 1298673 w 1926077"/>
              <a:gd name="T1" fmla="*/ 0 h 1702341"/>
              <a:gd name="T2" fmla="*/ 1731561 w 1926077"/>
              <a:gd name="T3" fmla="*/ 1227979 h 1702341"/>
              <a:gd name="T4" fmla="*/ 0 w 1926077"/>
              <a:gd name="T5" fmla="*/ 1692092 h 1702341"/>
              <a:gd name="T6" fmla="*/ 0 60000 65536"/>
              <a:gd name="T7" fmla="*/ 0 60000 65536"/>
              <a:gd name="T8" fmla="*/ 0 60000 65536"/>
              <a:gd name="T9" fmla="*/ 0 w 1926077"/>
              <a:gd name="T10" fmla="*/ 0 h 1702341"/>
              <a:gd name="T11" fmla="*/ 1926077 w 1926077"/>
              <a:gd name="T12" fmla="*/ 1702341 h 170234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6077" h="1702341">
                <a:moveTo>
                  <a:pt x="1284051" y="0"/>
                </a:moveTo>
                <a:cubicBezTo>
                  <a:pt x="1605064" y="475845"/>
                  <a:pt x="1926077" y="951690"/>
                  <a:pt x="1712068" y="1235413"/>
                </a:cubicBezTo>
                <a:cubicBezTo>
                  <a:pt x="1498060" y="1519137"/>
                  <a:pt x="749030" y="1610739"/>
                  <a:pt x="0" y="1702341"/>
                </a:cubicBezTo>
              </a:path>
            </a:pathLst>
          </a:custGeom>
          <a:noFill/>
          <a:ln w="57150" algn="ctr">
            <a:solidFill>
              <a:srgbClr val="0070C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526506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4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670360" y="746371"/>
            <a:ext cx="10514196" cy="587581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3800" b="1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Modelo Entidade-Relacionamento</a:t>
            </a:r>
            <a:endParaRPr lang="pt-BR" sz="3800" b="1" dirty="0">
              <a:solidFill>
                <a:srgbClr val="0070C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b="1" dirty="0" err="1" smtClean="0">
                <a:latin typeface="Arial" pitchFamily="34" charset="0"/>
                <a:cs typeface="Arial" pitchFamily="34" charset="0"/>
              </a:rPr>
              <a:t>Auto-Relacionamento</a:t>
            </a:r>
            <a:endParaRPr lang="pt-BR" b="1" dirty="0" smtClean="0">
              <a:latin typeface="Arial" pitchFamily="34" charset="0"/>
              <a:cs typeface="Arial" pitchFamily="34" charset="0"/>
            </a:endParaRPr>
          </a:p>
          <a:p>
            <a:pPr algn="just">
              <a:spcBef>
                <a:spcPct val="20000"/>
              </a:spcBef>
              <a:buClr>
                <a:schemeClr val="accent5"/>
              </a:buClr>
              <a:tabLst>
                <a:tab pos="571500" algn="l"/>
              </a:tabLst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um mesmo CE desempenha mais de um papel num mesmo CR</a:t>
            </a:r>
          </a:p>
          <a:p>
            <a:pPr algn="just">
              <a:spcBef>
                <a:spcPct val="20000"/>
              </a:spcBef>
              <a:buClr>
                <a:schemeClr val="accent5"/>
              </a:buClr>
              <a:tabLst>
                <a:tab pos="571500" algn="l"/>
              </a:tabLst>
            </a:pPr>
            <a:endParaRPr lang="pt-BR" sz="2400" b="1" dirty="0" smtClean="0">
              <a:latin typeface="Arial" pitchFamily="34" charset="0"/>
              <a:cs typeface="Arial" pitchFamily="34" charset="0"/>
            </a:endParaRPr>
          </a:p>
          <a:p>
            <a:pPr algn="just">
              <a:spcBef>
                <a:spcPct val="20000"/>
              </a:spcBef>
              <a:buClr>
                <a:schemeClr val="accent5"/>
              </a:buClr>
              <a:tabLst>
                <a:tab pos="571500" algn="l"/>
              </a:tabLst>
            </a:pPr>
            <a:r>
              <a:rPr lang="pt-BR" sz="2400" u="sng" dirty="0" smtClean="0">
                <a:latin typeface="Arial" pitchFamily="34" charset="0"/>
                <a:cs typeface="Arial" pitchFamily="34" charset="0"/>
              </a:rPr>
              <a:t>Exemplo:</a:t>
            </a:r>
            <a:endParaRPr lang="pt-BR" sz="1600" u="sng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Line 2"/>
          <p:cNvSpPr>
            <a:spLocks noChangeShapeType="1"/>
          </p:cNvSpPr>
          <p:nvPr/>
        </p:nvSpPr>
        <p:spPr bwMode="auto">
          <a:xfrm flipV="1">
            <a:off x="3153230" y="4408483"/>
            <a:ext cx="2667000" cy="455612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pt-BR"/>
          </a:p>
        </p:txBody>
      </p:sp>
      <p:sp>
        <p:nvSpPr>
          <p:cNvPr id="29" name="Line 3"/>
          <p:cNvSpPr>
            <a:spLocks noChangeShapeType="1"/>
          </p:cNvSpPr>
          <p:nvPr/>
        </p:nvSpPr>
        <p:spPr bwMode="auto">
          <a:xfrm flipH="1" flipV="1">
            <a:off x="3153230" y="3759195"/>
            <a:ext cx="2590800" cy="45720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pt-BR"/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5710693" y="3935408"/>
            <a:ext cx="1701800" cy="928687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66FF"/>
              </a:gs>
            </a:gsLst>
            <a:path path="shape">
              <a:fillToRect l="50000" t="50000" r="50000" b="50000"/>
            </a:path>
          </a:gra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1" name="Text Box 6"/>
          <p:cNvSpPr txBox="1">
            <a:spLocks noChangeArrowheads="1"/>
          </p:cNvSpPr>
          <p:nvPr/>
        </p:nvSpPr>
        <p:spPr bwMode="auto">
          <a:xfrm>
            <a:off x="5820230" y="4216395"/>
            <a:ext cx="161131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381000" eaLnBrk="0" hangingPunct="0"/>
            <a:r>
              <a:rPr lang="pt-BR" sz="2500" b="1">
                <a:solidFill>
                  <a:srgbClr val="000000"/>
                </a:solidFill>
                <a:latin typeface="Times New Roman Normal"/>
              </a:rPr>
              <a:t>Disciplina</a:t>
            </a:r>
          </a:p>
        </p:txBody>
      </p:sp>
      <p:sp>
        <p:nvSpPr>
          <p:cNvPr id="43" name="Freeform 7"/>
          <p:cNvSpPr>
            <a:spLocks noChangeArrowheads="1"/>
          </p:cNvSpPr>
          <p:nvPr/>
        </p:nvSpPr>
        <p:spPr bwMode="auto">
          <a:xfrm>
            <a:off x="2238830" y="3759195"/>
            <a:ext cx="1828800" cy="1109663"/>
          </a:xfrm>
          <a:custGeom>
            <a:avLst/>
            <a:gdLst>
              <a:gd name="T0" fmla="*/ 0 w 1277"/>
              <a:gd name="T1" fmla="*/ 2147483647 h 775"/>
              <a:gd name="T2" fmla="*/ 2147483647 w 1277"/>
              <a:gd name="T3" fmla="*/ 2147483647 h 775"/>
              <a:gd name="T4" fmla="*/ 2147483647 w 1277"/>
              <a:gd name="T5" fmla="*/ 2147483647 h 775"/>
              <a:gd name="T6" fmla="*/ 2147483647 w 1277"/>
              <a:gd name="T7" fmla="*/ 0 h 775"/>
              <a:gd name="T8" fmla="*/ 0 w 1277"/>
              <a:gd name="T9" fmla="*/ 2147483647 h 775"/>
              <a:gd name="T10" fmla="*/ 0 w 1277"/>
              <a:gd name="T11" fmla="*/ 2147483647 h 77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77"/>
              <a:gd name="T19" fmla="*/ 0 h 775"/>
              <a:gd name="T20" fmla="*/ 1277 w 1277"/>
              <a:gd name="T21" fmla="*/ 775 h 77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77" h="775">
                <a:moveTo>
                  <a:pt x="0" y="387"/>
                </a:moveTo>
                <a:lnTo>
                  <a:pt x="639" y="775"/>
                </a:lnTo>
                <a:lnTo>
                  <a:pt x="1277" y="387"/>
                </a:lnTo>
                <a:lnTo>
                  <a:pt x="639" y="0"/>
                </a:lnTo>
                <a:lnTo>
                  <a:pt x="0" y="387"/>
                </a:ln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FFA953"/>
              </a:gs>
            </a:gsLst>
            <a:path path="rect">
              <a:fillToRect l="50000" t="50000" r="50000" b="50000"/>
            </a:path>
          </a:gra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5" name="Text Box 8"/>
          <p:cNvSpPr txBox="1">
            <a:spLocks noChangeArrowheads="1"/>
          </p:cNvSpPr>
          <p:nvPr/>
        </p:nvSpPr>
        <p:spPr bwMode="auto">
          <a:xfrm>
            <a:off x="2656343" y="3994145"/>
            <a:ext cx="106838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defTabSz="381000" eaLnBrk="0" hangingPunct="0"/>
            <a:r>
              <a:rPr lang="pt-BR" sz="1800">
                <a:solidFill>
                  <a:srgbClr val="000000"/>
                </a:solidFill>
                <a:latin typeface="Times New Roman Normal"/>
              </a:rPr>
              <a:t>Pré - Requisito</a:t>
            </a:r>
          </a:p>
        </p:txBody>
      </p:sp>
      <p:sp>
        <p:nvSpPr>
          <p:cNvPr id="56" name="Text Box 11"/>
          <p:cNvSpPr txBox="1">
            <a:spLocks noChangeArrowheads="1"/>
          </p:cNvSpPr>
          <p:nvPr/>
        </p:nvSpPr>
        <p:spPr bwMode="auto">
          <a:xfrm>
            <a:off x="3724730" y="3328983"/>
            <a:ext cx="2865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b="1">
                <a:solidFill>
                  <a:srgbClr val="800000"/>
                </a:solidFill>
              </a:rPr>
              <a:t>tem pré-requisito</a:t>
            </a:r>
          </a:p>
        </p:txBody>
      </p:sp>
      <p:sp>
        <p:nvSpPr>
          <p:cNvPr id="57" name="Text Box 12"/>
          <p:cNvSpPr txBox="1">
            <a:spLocks noChangeArrowheads="1"/>
          </p:cNvSpPr>
          <p:nvPr/>
        </p:nvSpPr>
        <p:spPr bwMode="auto">
          <a:xfrm>
            <a:off x="3724730" y="4868858"/>
            <a:ext cx="2447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b="1">
                <a:solidFill>
                  <a:srgbClr val="800000"/>
                </a:solidFill>
              </a:rPr>
              <a:t>é pré-requisito</a:t>
            </a:r>
          </a:p>
        </p:txBody>
      </p:sp>
    </p:spTree>
    <p:extLst>
      <p:ext uri="{BB962C8B-B14F-4D97-AF65-F5344CB8AC3E}">
        <p14:creationId xmlns="" xmlns:p14="http://schemas.microsoft.com/office/powerpoint/2010/main" val="152650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4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670360" y="746371"/>
            <a:ext cx="10514196" cy="587581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3800" b="1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Modelo Entidade-Relacionamento</a:t>
            </a:r>
            <a:endParaRPr lang="pt-BR" sz="3800" b="1" dirty="0">
              <a:solidFill>
                <a:srgbClr val="0070C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b="1" dirty="0" smtClean="0">
                <a:latin typeface="Arial" pitchFamily="34" charset="0"/>
                <a:cs typeface="Arial" pitchFamily="34" charset="0"/>
              </a:rPr>
              <a:t>Chave</a:t>
            </a:r>
            <a:endParaRPr lang="pt-BR" b="1" dirty="0" smtClean="0">
              <a:latin typeface="Arial" pitchFamily="34" charset="0"/>
              <a:cs typeface="Arial" pitchFamily="34" charset="0"/>
            </a:endParaRPr>
          </a:p>
          <a:p>
            <a:pPr algn="just">
              <a:spcBef>
                <a:spcPct val="20000"/>
              </a:spcBef>
              <a:buClr>
                <a:schemeClr val="accent5"/>
              </a:buClr>
              <a:tabLst>
                <a:tab pos="571500" algn="l"/>
              </a:tabLst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Principal meio de acesso a uma entidade.</a:t>
            </a:r>
          </a:p>
          <a:p>
            <a:pPr algn="just">
              <a:spcBef>
                <a:spcPct val="20000"/>
              </a:spcBef>
              <a:buClr>
                <a:schemeClr val="accent5"/>
              </a:buClr>
              <a:tabLst>
                <a:tab pos="571500" algn="l"/>
              </a:tabLst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 Restrição de unicidade.</a:t>
            </a:r>
          </a:p>
          <a:p>
            <a:pPr algn="just">
              <a:spcBef>
                <a:spcPct val="20000"/>
              </a:spcBef>
              <a:buClr>
                <a:schemeClr val="accent5"/>
              </a:buClr>
              <a:tabLst>
                <a:tab pos="571500" algn="l"/>
              </a:tabLst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 É um ou mais atributos que permite(em) identificar unicamente uma entidade no conjunto de entidades. </a:t>
            </a:r>
          </a:p>
          <a:p>
            <a:pPr algn="just">
              <a:spcBef>
                <a:spcPct val="20000"/>
              </a:spcBef>
              <a:buClr>
                <a:schemeClr val="accent5"/>
              </a:buClr>
              <a:tabLst>
                <a:tab pos="571500" algn="l"/>
              </a:tabLst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 Podem ser classificados em </a:t>
            </a:r>
            <a:r>
              <a:rPr lang="pt-BR" sz="2400" b="1" dirty="0" smtClean="0">
                <a:latin typeface="Arial" pitchFamily="34" charset="0"/>
                <a:cs typeface="Arial" pitchFamily="34" charset="0"/>
              </a:rPr>
              <a:t>diferentes </a:t>
            </a:r>
            <a:r>
              <a:rPr lang="pt-BR" sz="2400" b="1" dirty="0" smtClean="0">
                <a:latin typeface="Arial" pitchFamily="34" charset="0"/>
                <a:cs typeface="Arial" pitchFamily="34" charset="0"/>
              </a:rPr>
              <a:t>tipos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1" algn="just">
              <a:spcBef>
                <a:spcPct val="20000"/>
              </a:spcBef>
              <a:buClr>
                <a:schemeClr val="accent5"/>
              </a:buClr>
              <a:tabLst>
                <a:tab pos="571500" algn="l"/>
              </a:tabLst>
            </a:pP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Candidata (</a:t>
            </a:r>
            <a:r>
              <a:rPr lang="pt-BR" sz="2000" b="1" dirty="0" err="1" smtClean="0">
                <a:latin typeface="Arial" pitchFamily="34" charset="0"/>
                <a:cs typeface="Arial" pitchFamily="34" charset="0"/>
              </a:rPr>
              <a:t>Unique</a:t>
            </a: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lvl="1" algn="just">
              <a:spcBef>
                <a:spcPct val="20000"/>
              </a:spcBef>
              <a:buClr>
                <a:schemeClr val="accent5"/>
              </a:buClr>
              <a:tabLst>
                <a:tab pos="571500" algn="l"/>
              </a:tabLst>
            </a:pP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Primária (</a:t>
            </a:r>
            <a:r>
              <a:rPr lang="pt-BR" sz="2000" b="1" dirty="0" err="1" smtClean="0">
                <a:latin typeface="Arial" pitchFamily="34" charset="0"/>
                <a:cs typeface="Arial" pitchFamily="34" charset="0"/>
              </a:rPr>
              <a:t>Primary</a:t>
            </a: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2000" b="1" dirty="0" err="1" smtClean="0">
                <a:latin typeface="Arial" pitchFamily="34" charset="0"/>
                <a:cs typeface="Arial" pitchFamily="34" charset="0"/>
              </a:rPr>
              <a:t>Key</a:t>
            </a: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 - PK)</a:t>
            </a:r>
          </a:p>
          <a:p>
            <a:pPr lvl="1" algn="just">
              <a:spcBef>
                <a:spcPct val="20000"/>
              </a:spcBef>
              <a:buClr>
                <a:schemeClr val="accent5"/>
              </a:buClr>
              <a:tabLst>
                <a:tab pos="571500" algn="l"/>
              </a:tabLst>
            </a:pP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Estrangeira (</a:t>
            </a:r>
            <a:r>
              <a:rPr lang="pt-BR" sz="2000" b="1" dirty="0" err="1" smtClean="0">
                <a:latin typeface="Arial" pitchFamily="34" charset="0"/>
                <a:cs typeface="Arial" pitchFamily="34" charset="0"/>
              </a:rPr>
              <a:t>Foreign</a:t>
            </a: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2000" b="1" dirty="0" err="1" smtClean="0">
                <a:latin typeface="Arial" pitchFamily="34" charset="0"/>
                <a:cs typeface="Arial" pitchFamily="34" charset="0"/>
              </a:rPr>
              <a:t>Key</a:t>
            </a: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 - FK)</a:t>
            </a:r>
          </a:p>
          <a:p>
            <a:pPr lvl="1" algn="just">
              <a:spcBef>
                <a:spcPct val="20000"/>
              </a:spcBef>
              <a:buClr>
                <a:schemeClr val="accent5"/>
              </a:buClr>
              <a:tabLst>
                <a:tab pos="571500" algn="l"/>
              </a:tabLst>
            </a:pPr>
            <a:endParaRPr lang="pt-BR" sz="2000" dirty="0" smtClean="0">
              <a:latin typeface="Arial" pitchFamily="34" charset="0"/>
              <a:cs typeface="Arial" pitchFamily="34" charset="0"/>
            </a:endParaRPr>
          </a:p>
          <a:p>
            <a:pPr lvl="1" algn="just">
              <a:spcBef>
                <a:spcPct val="20000"/>
              </a:spcBef>
              <a:buClr>
                <a:schemeClr val="accent5"/>
              </a:buClr>
              <a:tabLst>
                <a:tab pos="571500" algn="l"/>
              </a:tabLst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 E 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estas ainda 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podem ser classificadas em:</a:t>
            </a:r>
          </a:p>
          <a:p>
            <a:pPr lvl="2" algn="just">
              <a:spcBef>
                <a:spcPct val="20000"/>
              </a:spcBef>
              <a:buClr>
                <a:schemeClr val="accent5"/>
              </a:buClr>
              <a:tabLst>
                <a:tab pos="571500" algn="l"/>
              </a:tabLst>
            </a:pP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Simples </a:t>
            </a:r>
          </a:p>
          <a:p>
            <a:pPr lvl="2" algn="just">
              <a:spcBef>
                <a:spcPct val="20000"/>
              </a:spcBef>
              <a:buClr>
                <a:schemeClr val="accent5"/>
              </a:buClr>
              <a:tabLst>
                <a:tab pos="571500" algn="l"/>
              </a:tabLst>
            </a:pP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Composta</a:t>
            </a:r>
            <a:endParaRPr lang="pt-BR" sz="1600" b="1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650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4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670360" y="746371"/>
            <a:ext cx="10514196" cy="587581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3800" b="1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Modelo Entidade-Relacionamento</a:t>
            </a:r>
            <a:endParaRPr lang="pt-BR" sz="3800" b="1" dirty="0">
              <a:solidFill>
                <a:srgbClr val="0070C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b="1" dirty="0" smtClean="0">
                <a:latin typeface="Arial" pitchFamily="34" charset="0"/>
                <a:cs typeface="Arial" pitchFamily="34" charset="0"/>
              </a:rPr>
              <a:t>Chave Candidata</a:t>
            </a:r>
            <a:endParaRPr lang="pt-BR" b="1" dirty="0" smtClean="0">
              <a:latin typeface="Arial" pitchFamily="34" charset="0"/>
              <a:cs typeface="Arial" pitchFamily="34" charset="0"/>
            </a:endParaRPr>
          </a:p>
          <a:p>
            <a:pPr algn="just">
              <a:spcBef>
                <a:spcPct val="20000"/>
              </a:spcBef>
              <a:buClr>
                <a:schemeClr val="accent5"/>
              </a:buClr>
              <a:tabLst>
                <a:tab pos="571500" algn="l"/>
              </a:tabLst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É um atributo (ou mais) que possui identificador único que garante que nenhuma </a:t>
            </a:r>
            <a:r>
              <a:rPr lang="pt-BR" sz="2400" dirty="0" err="1" smtClean="0">
                <a:latin typeface="Arial" pitchFamily="34" charset="0"/>
                <a:cs typeface="Arial" pitchFamily="34" charset="0"/>
              </a:rPr>
              <a:t>tupla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 será duplicada.</a:t>
            </a:r>
          </a:p>
          <a:p>
            <a:pPr algn="just">
              <a:spcBef>
                <a:spcPct val="20000"/>
              </a:spcBef>
              <a:buClr>
                <a:schemeClr val="accent5"/>
              </a:buClr>
              <a:tabLst>
                <a:tab pos="571500" algn="l"/>
              </a:tabLst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Obs.: Toda chave candidata por “virar” chave primária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spcBef>
                <a:spcPct val="20000"/>
              </a:spcBef>
              <a:buClr>
                <a:schemeClr val="accent5"/>
              </a:buClr>
              <a:tabLst>
                <a:tab pos="571500" algn="l"/>
              </a:tabLst>
            </a:pPr>
            <a:r>
              <a:rPr lang="pt-BR" sz="2400" u="sng" dirty="0" smtClean="0">
                <a:latin typeface="Arial" pitchFamily="34" charset="0"/>
                <a:cs typeface="Arial" pitchFamily="34" charset="0"/>
              </a:rPr>
              <a:t>Exemplo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:</a:t>
            </a:r>
            <a:endParaRPr lang="pt-BR" sz="16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xfrm>
            <a:off x="6443663" y="5454190"/>
            <a:ext cx="51117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34706C0-416F-430C-83AC-CB0E26F03715}" type="slidenum">
              <a:rPr lang="pt-BR" smtClean="0"/>
              <a:pPr/>
              <a:t>23</a:t>
            </a:fld>
            <a:endParaRPr lang="pt-BR" smtClean="0"/>
          </a:p>
        </p:txBody>
      </p:sp>
      <p:pic>
        <p:nvPicPr>
          <p:cNvPr id="4" name="Imagem 4" descr="chaveprimária.jpg"/>
          <p:cNvPicPr>
            <a:picLocks noChangeAspect="1"/>
          </p:cNvPicPr>
          <p:nvPr/>
        </p:nvPicPr>
        <p:blipFill>
          <a:blip r:embed="rId3" cstate="print"/>
          <a:srcRect t="13382" r="11765" b="14352"/>
          <a:stretch>
            <a:fillRect/>
          </a:stretch>
        </p:blipFill>
        <p:spPr bwMode="auto">
          <a:xfrm>
            <a:off x="2411413" y="4065128"/>
            <a:ext cx="4608512" cy="207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aixaDeTexto 6"/>
          <p:cNvSpPr txBox="1">
            <a:spLocks noChangeArrowheads="1"/>
          </p:cNvSpPr>
          <p:nvPr/>
        </p:nvSpPr>
        <p:spPr bwMode="auto">
          <a:xfrm>
            <a:off x="7667625" y="4425490"/>
            <a:ext cx="14763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400"/>
              <a:t>Chave Candidata</a:t>
            </a:r>
          </a:p>
        </p:txBody>
      </p:sp>
      <p:cxnSp>
        <p:nvCxnSpPr>
          <p:cNvPr id="7" name="Conector em curva 6"/>
          <p:cNvCxnSpPr/>
          <p:nvPr/>
        </p:nvCxnSpPr>
        <p:spPr>
          <a:xfrm rot="10800000" flipV="1">
            <a:off x="6948488" y="4712828"/>
            <a:ext cx="1223962" cy="865187"/>
          </a:xfrm>
          <a:prstGeom prst="curved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>
          <a:xfrm>
            <a:off x="3059113" y="5362115"/>
            <a:ext cx="144462" cy="215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52650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4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670360" y="746371"/>
            <a:ext cx="10514196" cy="587581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3800" b="1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Modelo Entidade-Relacionamento</a:t>
            </a:r>
            <a:endParaRPr lang="pt-BR" sz="3800" b="1" dirty="0">
              <a:solidFill>
                <a:srgbClr val="0070C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b="1" dirty="0" smtClean="0">
                <a:latin typeface="Arial" pitchFamily="34" charset="0"/>
                <a:cs typeface="Arial" pitchFamily="34" charset="0"/>
              </a:rPr>
              <a:t>Chave Primária</a:t>
            </a:r>
            <a:endParaRPr lang="pt-BR" b="1" dirty="0" smtClean="0">
              <a:latin typeface="Arial" pitchFamily="34" charset="0"/>
              <a:cs typeface="Arial" pitchFamily="34" charset="0"/>
            </a:endParaRPr>
          </a:p>
          <a:p>
            <a:pPr algn="just">
              <a:spcBef>
                <a:spcPct val="20000"/>
              </a:spcBef>
              <a:buClr>
                <a:schemeClr val="accent5"/>
              </a:buClr>
              <a:tabLst>
                <a:tab pos="571500" algn="l"/>
              </a:tabLst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Assim como a chave candidata é também um atributo (ou mais) que possui um identificador único que garante que nenhuma </a:t>
            </a:r>
            <a:r>
              <a:rPr lang="pt-BR" sz="2400" dirty="0" err="1" smtClean="0">
                <a:latin typeface="Arial" pitchFamily="34" charset="0"/>
                <a:cs typeface="Arial" pitchFamily="34" charset="0"/>
              </a:rPr>
              <a:t>tupla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 da tabela  será duplicada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spcBef>
                <a:spcPct val="20000"/>
              </a:spcBef>
              <a:buClr>
                <a:schemeClr val="accent5"/>
              </a:buClr>
              <a:tabLst>
                <a:tab pos="571500" algn="l"/>
              </a:tabLst>
            </a:pPr>
            <a:r>
              <a:rPr lang="pt-BR" sz="2400" u="sng" dirty="0" smtClean="0">
                <a:latin typeface="Arial" pitchFamily="34" charset="0"/>
                <a:cs typeface="Arial" pitchFamily="34" charset="0"/>
              </a:rPr>
              <a:t>Exemplo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:</a:t>
            </a:r>
            <a:endParaRPr lang="pt-BR" sz="24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Imagem 4" descr="chaveprimária.jpg"/>
          <p:cNvPicPr>
            <a:picLocks noChangeAspect="1"/>
          </p:cNvPicPr>
          <p:nvPr/>
        </p:nvPicPr>
        <p:blipFill>
          <a:blip r:embed="rId3" cstate="print"/>
          <a:srcRect t="13382" r="11765" b="14352"/>
          <a:stretch>
            <a:fillRect/>
          </a:stretch>
        </p:blipFill>
        <p:spPr bwMode="auto">
          <a:xfrm>
            <a:off x="1382723" y="4032110"/>
            <a:ext cx="4608512" cy="207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aixaDeTexto 8"/>
          <p:cNvSpPr txBox="1">
            <a:spLocks noChangeArrowheads="1"/>
          </p:cNvSpPr>
          <p:nvPr/>
        </p:nvSpPr>
        <p:spPr bwMode="auto">
          <a:xfrm>
            <a:off x="6565910" y="5687872"/>
            <a:ext cx="13684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400"/>
              <a:t>Chave Primária</a:t>
            </a:r>
          </a:p>
        </p:txBody>
      </p:sp>
      <p:cxnSp>
        <p:nvCxnSpPr>
          <p:cNvPr id="11" name="Conector em curva 10"/>
          <p:cNvCxnSpPr>
            <a:stCxn id="10" idx="2"/>
          </p:cNvCxnSpPr>
          <p:nvPr/>
        </p:nvCxnSpPr>
        <p:spPr>
          <a:xfrm rot="5400000" flipH="1">
            <a:off x="6034892" y="4780615"/>
            <a:ext cx="19050" cy="2411413"/>
          </a:xfrm>
          <a:prstGeom prst="curvedConnector4">
            <a:avLst>
              <a:gd name="adj1" fmla="val -1157820"/>
              <a:gd name="adj2" fmla="val 64179"/>
            </a:avLst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tângulo 11"/>
          <p:cNvSpPr/>
          <p:nvPr/>
        </p:nvSpPr>
        <p:spPr>
          <a:xfrm>
            <a:off x="2082810" y="5400535"/>
            <a:ext cx="144463" cy="215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52650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4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670360" y="746371"/>
            <a:ext cx="10514196" cy="587581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3800" b="1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Modelo Entidade-Relacionamento</a:t>
            </a:r>
            <a:endParaRPr lang="pt-BR" sz="3800" b="1" dirty="0">
              <a:solidFill>
                <a:srgbClr val="0070C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b="1" dirty="0" smtClean="0">
                <a:latin typeface="Arial" pitchFamily="34" charset="0"/>
                <a:cs typeface="Arial" pitchFamily="34" charset="0"/>
              </a:rPr>
              <a:t>Chave Estrangeira</a:t>
            </a:r>
            <a:endParaRPr lang="pt-BR" b="1" dirty="0" smtClean="0">
              <a:latin typeface="Arial" pitchFamily="34" charset="0"/>
              <a:cs typeface="Arial" pitchFamily="34" charset="0"/>
            </a:endParaRPr>
          </a:p>
          <a:p>
            <a:pPr algn="just">
              <a:spcBef>
                <a:spcPct val="20000"/>
              </a:spcBef>
              <a:buClr>
                <a:schemeClr val="accent5"/>
              </a:buClr>
              <a:tabLst>
                <a:tab pos="571500" algn="l"/>
              </a:tabLst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É um atributo chave (identificador), que aponta para a chave primária de outra tabela ou da mesma tabela.</a:t>
            </a:r>
          </a:p>
          <a:p>
            <a:pPr algn="just">
              <a:spcBef>
                <a:spcPct val="20000"/>
              </a:spcBef>
              <a:buClr>
                <a:schemeClr val="accent5"/>
              </a:buClr>
              <a:tabLst>
                <a:tab pos="571500" algn="l"/>
              </a:tabLst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A finalidade da chave estrangeira é garantir a integridade dos dados referenciais. </a:t>
            </a:r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 algn="just">
              <a:spcBef>
                <a:spcPct val="20000"/>
              </a:spcBef>
              <a:buClr>
                <a:schemeClr val="accent5"/>
              </a:buClr>
              <a:tabLst>
                <a:tab pos="571500" algn="l"/>
              </a:tabLst>
            </a:pPr>
            <a:r>
              <a:rPr lang="pt-BR" sz="2400" u="sng" dirty="0" smtClean="0">
                <a:latin typeface="Arial" pitchFamily="34" charset="0"/>
                <a:cs typeface="Arial" pitchFamily="34" charset="0"/>
              </a:rPr>
              <a:t>Exemplo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:</a:t>
            </a:r>
            <a:endParaRPr lang="pt-BR" sz="2400" dirty="0" smtClean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" name="Grupo 35"/>
          <p:cNvGrpSpPr>
            <a:grpSpLocks/>
          </p:cNvGrpSpPr>
          <p:nvPr/>
        </p:nvGrpSpPr>
        <p:grpSpPr bwMode="auto">
          <a:xfrm>
            <a:off x="2362399" y="4049122"/>
            <a:ext cx="7127875" cy="2493963"/>
            <a:chOff x="9396536" y="3501008"/>
            <a:chExt cx="7127776" cy="2493973"/>
          </a:xfrm>
        </p:grpSpPr>
        <p:pic>
          <p:nvPicPr>
            <p:cNvPr id="8" name="Imagem 30" descr="chave estrangeira 4.pn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396536" y="3501008"/>
              <a:ext cx="7127776" cy="2149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3" name="Conector reto 12"/>
            <p:cNvCxnSpPr/>
            <p:nvPr/>
          </p:nvCxnSpPr>
          <p:spPr>
            <a:xfrm>
              <a:off x="14868573" y="5301240"/>
              <a:ext cx="0" cy="3095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ipse 13"/>
            <p:cNvSpPr/>
            <p:nvPr/>
          </p:nvSpPr>
          <p:spPr>
            <a:xfrm>
              <a:off x="14671726" y="5594929"/>
              <a:ext cx="360357" cy="3603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ln w="381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" name="CaixaDeTexto 34"/>
            <p:cNvSpPr txBox="1">
              <a:spLocks noChangeArrowheads="1"/>
            </p:cNvSpPr>
            <p:nvPr/>
          </p:nvSpPr>
          <p:spPr bwMode="auto">
            <a:xfrm>
              <a:off x="15047068" y="5610260"/>
              <a:ext cx="1476000" cy="38472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1900"/>
                <a:t>CPF_Cliente</a:t>
              </a:r>
            </a:p>
          </p:txBody>
        </p:sp>
      </p:grpSp>
      <p:sp>
        <p:nvSpPr>
          <p:cNvPr id="16" name="CaixaDeTexto 37"/>
          <p:cNvSpPr txBox="1">
            <a:spLocks noChangeArrowheads="1"/>
          </p:cNvSpPr>
          <p:nvPr/>
        </p:nvSpPr>
        <p:spPr bwMode="auto">
          <a:xfrm>
            <a:off x="5299274" y="6471647"/>
            <a:ext cx="15843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400"/>
              <a:t>Chave Estrangeira</a:t>
            </a:r>
          </a:p>
        </p:txBody>
      </p:sp>
      <p:cxnSp>
        <p:nvCxnSpPr>
          <p:cNvPr id="17" name="Conector em curva 16"/>
          <p:cNvCxnSpPr>
            <a:stCxn id="16" idx="3"/>
          </p:cNvCxnSpPr>
          <p:nvPr/>
        </p:nvCxnSpPr>
        <p:spPr>
          <a:xfrm flipV="1">
            <a:off x="6883599" y="6374810"/>
            <a:ext cx="720725" cy="250825"/>
          </a:xfrm>
          <a:prstGeom prst="curved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em curva 17"/>
          <p:cNvCxnSpPr>
            <a:stCxn id="16" idx="1"/>
          </p:cNvCxnSpPr>
          <p:nvPr/>
        </p:nvCxnSpPr>
        <p:spPr>
          <a:xfrm rot="10800000">
            <a:off x="2290962" y="4646022"/>
            <a:ext cx="3008312" cy="1979613"/>
          </a:xfrm>
          <a:prstGeom prst="curvedConnector3">
            <a:avLst>
              <a:gd name="adj1" fmla="val 119642"/>
            </a:avLst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2650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4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670360" y="746371"/>
            <a:ext cx="10514196" cy="587581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3800" b="1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Modelo Entidade-Relacionamento</a:t>
            </a:r>
            <a:endParaRPr lang="pt-BR" sz="3800" b="1" dirty="0">
              <a:solidFill>
                <a:srgbClr val="0070C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b="1" dirty="0" smtClean="0">
                <a:latin typeface="Arial" pitchFamily="34" charset="0"/>
                <a:cs typeface="Arial" pitchFamily="34" charset="0"/>
              </a:rPr>
              <a:t>Restrição de Unicidade - Chave</a:t>
            </a:r>
            <a:endParaRPr lang="pt-BR" b="1" dirty="0" smtClean="0">
              <a:latin typeface="Arial" pitchFamily="34" charset="0"/>
              <a:cs typeface="Arial" pitchFamily="34" charset="0"/>
            </a:endParaRPr>
          </a:p>
          <a:p>
            <a:pPr algn="just">
              <a:spcBef>
                <a:spcPct val="20000"/>
              </a:spcBef>
              <a:buClr>
                <a:schemeClr val="accent5"/>
              </a:buClr>
              <a:tabLst>
                <a:tab pos="571500" algn="l"/>
              </a:tabLst>
            </a:pPr>
            <a:r>
              <a:rPr lang="pt-BR" sz="2400" b="1" dirty="0" smtClean="0">
                <a:latin typeface="Arial" pitchFamily="34" charset="0"/>
                <a:cs typeface="Arial" pitchFamily="34" charset="0"/>
              </a:rPr>
              <a:t>Chave Simples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1" algn="just">
              <a:spcBef>
                <a:spcPct val="20000"/>
              </a:spcBef>
              <a:buClr>
                <a:schemeClr val="accent5"/>
              </a:buClr>
              <a:tabLst>
                <a:tab pos="571500" algn="l"/>
              </a:tabLst>
            </a:pPr>
            <a:r>
              <a:rPr lang="pt-BR" sz="2000" u="sng" dirty="0" smtClean="0">
                <a:latin typeface="Arial" pitchFamily="34" charset="0"/>
                <a:cs typeface="Arial" pitchFamily="34" charset="0"/>
              </a:rPr>
              <a:t>Notação DER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: grifar atributo chave </a:t>
            </a:r>
            <a:endParaRPr lang="pt-BR" sz="2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3165567" y="3015340"/>
            <a:ext cx="1905000" cy="104933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66FF"/>
              </a:gs>
            </a:gsLst>
            <a:path path="shape">
              <a:fillToRect l="50000" t="50000" r="50000" b="50000"/>
            </a:path>
          </a:gra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3371942" y="3274103"/>
            <a:ext cx="1527175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381000" eaLnBrk="0" hangingPunct="0"/>
            <a:r>
              <a:rPr lang="pt-BR" sz="3200">
                <a:solidFill>
                  <a:srgbClr val="000000"/>
                </a:solidFill>
                <a:latin typeface="Times New Roman Normal"/>
              </a:rPr>
              <a:t>Pessoa</a:t>
            </a:r>
          </a:p>
        </p:txBody>
      </p:sp>
      <p:sp>
        <p:nvSpPr>
          <p:cNvPr id="19" name="Oval 16"/>
          <p:cNvSpPr>
            <a:spLocks noChangeArrowheads="1"/>
          </p:cNvSpPr>
          <p:nvPr/>
        </p:nvSpPr>
        <p:spPr bwMode="auto">
          <a:xfrm>
            <a:off x="3138580" y="4359953"/>
            <a:ext cx="2193925" cy="811212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0066FF"/>
              </a:gs>
            </a:gsLst>
            <a:path path="shape">
              <a:fillToRect l="50000" t="50000" r="50000" b="50000"/>
            </a:path>
          </a:gra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0" name="Oval 17"/>
          <p:cNvSpPr>
            <a:spLocks noChangeArrowheads="1"/>
          </p:cNvSpPr>
          <p:nvPr/>
        </p:nvSpPr>
        <p:spPr bwMode="auto">
          <a:xfrm>
            <a:off x="3144930" y="4899703"/>
            <a:ext cx="2193925" cy="835025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0066FF"/>
              </a:gs>
            </a:gsLst>
            <a:path path="shape">
              <a:fillToRect l="50000" t="50000" r="50000" b="50000"/>
            </a:path>
          </a:gra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3749767" y="5050515"/>
            <a:ext cx="11493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381000" eaLnBrk="0" hangingPunct="0"/>
            <a:r>
              <a:rPr lang="pt-BR" sz="2500" b="1">
                <a:solidFill>
                  <a:srgbClr val="000000"/>
                </a:solidFill>
                <a:latin typeface="Times New Roman Normal"/>
              </a:rPr>
              <a:t>Nome</a:t>
            </a:r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3746592" y="4472665"/>
            <a:ext cx="10287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381000" eaLnBrk="0" hangingPunct="0"/>
            <a:r>
              <a:rPr lang="pt-BR" sz="2500" b="1" u="sng">
                <a:solidFill>
                  <a:srgbClr val="000000"/>
                </a:solidFill>
                <a:latin typeface="Times New Roman Normal"/>
              </a:rPr>
              <a:t>MATR</a:t>
            </a:r>
          </a:p>
        </p:txBody>
      </p:sp>
      <p:sp>
        <p:nvSpPr>
          <p:cNvPr id="23" name="Freeform 20"/>
          <p:cNvSpPr>
            <a:spLocks noChangeArrowheads="1"/>
          </p:cNvSpPr>
          <p:nvPr/>
        </p:nvSpPr>
        <p:spPr bwMode="auto">
          <a:xfrm>
            <a:off x="3905342" y="4061503"/>
            <a:ext cx="0" cy="393700"/>
          </a:xfrm>
          <a:custGeom>
            <a:avLst/>
            <a:gdLst>
              <a:gd name="T0" fmla="*/ 0 h 179"/>
              <a:gd name="T1" fmla="*/ 2147483647 h 179"/>
              <a:gd name="T2" fmla="*/ 0 60000 65536"/>
              <a:gd name="T3" fmla="*/ 0 60000 65536"/>
              <a:gd name="T4" fmla="*/ 0 h 179"/>
              <a:gd name="T5" fmla="*/ 179 h 179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79">
                <a:moveTo>
                  <a:pt x="0" y="0"/>
                </a:moveTo>
                <a:lnTo>
                  <a:pt x="0" y="179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4" name="Oval 16"/>
          <p:cNvSpPr>
            <a:spLocks noChangeArrowheads="1"/>
          </p:cNvSpPr>
          <p:nvPr/>
        </p:nvSpPr>
        <p:spPr bwMode="auto">
          <a:xfrm>
            <a:off x="3152867" y="5434690"/>
            <a:ext cx="2193925" cy="811213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0066FF"/>
              </a:gs>
            </a:gsLst>
            <a:path path="shape">
              <a:fillToRect l="50000" t="50000" r="50000" b="50000"/>
            </a:path>
          </a:gra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5" name="Text Box 18"/>
          <p:cNvSpPr txBox="1">
            <a:spLocks noChangeArrowheads="1"/>
          </p:cNvSpPr>
          <p:nvPr/>
        </p:nvSpPr>
        <p:spPr bwMode="auto">
          <a:xfrm>
            <a:off x="3927567" y="5653765"/>
            <a:ext cx="7191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381000" eaLnBrk="0" hangingPunct="0"/>
            <a:r>
              <a:rPr lang="pt-BR" sz="2500" b="1">
                <a:solidFill>
                  <a:srgbClr val="000000"/>
                </a:solidFill>
                <a:latin typeface="Times New Roman Normal"/>
              </a:rPr>
              <a:t>CPF</a:t>
            </a:r>
          </a:p>
        </p:txBody>
      </p:sp>
      <p:sp>
        <p:nvSpPr>
          <p:cNvPr id="26" name="Text Box 15"/>
          <p:cNvSpPr txBox="1">
            <a:spLocks noChangeArrowheads="1"/>
          </p:cNvSpPr>
          <p:nvPr/>
        </p:nvSpPr>
        <p:spPr bwMode="auto">
          <a:xfrm>
            <a:off x="6129430" y="4228190"/>
            <a:ext cx="3060700" cy="1108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defTabSz="381000" eaLnBrk="0" hangingPunct="0"/>
            <a:r>
              <a:rPr lang="pt-BR" b="1">
                <a:solidFill>
                  <a:srgbClr val="000000"/>
                </a:solidFill>
                <a:latin typeface="Times New Roman Normal"/>
              </a:rPr>
              <a:t>Anotação</a:t>
            </a:r>
            <a:r>
              <a:rPr lang="pt-BR">
                <a:solidFill>
                  <a:srgbClr val="000000"/>
                </a:solidFill>
                <a:latin typeface="Times New Roman Normal"/>
              </a:rPr>
              <a:t>: </a:t>
            </a:r>
          </a:p>
          <a:p>
            <a:pPr algn="ctr" defTabSz="381000" eaLnBrk="0" hangingPunct="0"/>
            <a:r>
              <a:rPr lang="pt-BR">
                <a:solidFill>
                  <a:srgbClr val="000000"/>
                </a:solidFill>
                <a:latin typeface="Times New Roman Normal"/>
              </a:rPr>
              <a:t>CPF é identificador (ou chave candidata)</a:t>
            </a:r>
          </a:p>
        </p:txBody>
      </p:sp>
    </p:spTree>
    <p:extLst>
      <p:ext uri="{BB962C8B-B14F-4D97-AF65-F5344CB8AC3E}">
        <p14:creationId xmlns="" xmlns:p14="http://schemas.microsoft.com/office/powerpoint/2010/main" val="152650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4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670360" y="746371"/>
            <a:ext cx="10514196" cy="587581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3800" b="1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Modelo Entidade-Relacionamento</a:t>
            </a:r>
            <a:endParaRPr lang="pt-BR" sz="3800" b="1" dirty="0">
              <a:solidFill>
                <a:srgbClr val="0070C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b="1" dirty="0" smtClean="0">
                <a:latin typeface="Arial" pitchFamily="34" charset="0"/>
                <a:cs typeface="Arial" pitchFamily="34" charset="0"/>
              </a:rPr>
              <a:t>Restrição de Unicidade - Chave</a:t>
            </a:r>
            <a:endParaRPr lang="pt-BR" b="1" dirty="0" smtClean="0">
              <a:latin typeface="Arial" pitchFamily="34" charset="0"/>
              <a:cs typeface="Arial" pitchFamily="34" charset="0"/>
            </a:endParaRPr>
          </a:p>
          <a:p>
            <a:pPr algn="just">
              <a:spcBef>
                <a:spcPct val="20000"/>
              </a:spcBef>
              <a:buClr>
                <a:schemeClr val="accent5"/>
              </a:buClr>
              <a:tabLst>
                <a:tab pos="571500" algn="l"/>
              </a:tabLst>
            </a:pPr>
            <a:r>
              <a:rPr lang="pt-BR" sz="2400" b="1" dirty="0" smtClean="0">
                <a:latin typeface="Arial" pitchFamily="34" charset="0"/>
                <a:cs typeface="Arial" pitchFamily="34" charset="0"/>
              </a:rPr>
              <a:t>Chave </a:t>
            </a:r>
            <a:r>
              <a:rPr lang="pt-BR" sz="2400" b="1" dirty="0" smtClean="0">
                <a:latin typeface="Arial" pitchFamily="34" charset="0"/>
                <a:cs typeface="Arial" pitchFamily="34" charset="0"/>
              </a:rPr>
              <a:t>Composta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:</a:t>
            </a:r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 lvl="1" algn="just">
              <a:spcBef>
                <a:spcPct val="20000"/>
              </a:spcBef>
              <a:buClr>
                <a:schemeClr val="accent5"/>
              </a:buClr>
              <a:tabLst>
                <a:tab pos="571500" algn="l"/>
              </a:tabLst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pt-BR" sz="2000" u="sng" dirty="0" smtClean="0">
                <a:latin typeface="Arial" pitchFamily="34" charset="0"/>
                <a:cs typeface="Arial" pitchFamily="34" charset="0"/>
              </a:rPr>
              <a:t>concatenação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 de todos estes atributos indica a </a:t>
            </a: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chave única (Campus+Prédio+Número)</a:t>
            </a:r>
          </a:p>
          <a:p>
            <a:pPr lvl="1" algn="just">
              <a:spcBef>
                <a:spcPct val="20000"/>
              </a:spcBef>
              <a:buClr>
                <a:schemeClr val="accent5"/>
              </a:buClr>
              <a:tabLst>
                <a:tab pos="571500" algn="l"/>
              </a:tabLst>
            </a:pPr>
            <a:endParaRPr lang="pt-BR" sz="2000" dirty="0" smtClean="0">
              <a:latin typeface="Arial" pitchFamily="34" charset="0"/>
              <a:cs typeface="Arial" pitchFamily="34" charset="0"/>
            </a:endParaRPr>
          </a:p>
          <a:p>
            <a:pPr lvl="1" algn="just">
              <a:spcBef>
                <a:spcPct val="20000"/>
              </a:spcBef>
              <a:buClr>
                <a:schemeClr val="accent5"/>
              </a:buClr>
              <a:tabLst>
                <a:tab pos="571500" algn="l"/>
              </a:tabLst>
            </a:pPr>
            <a:endParaRPr lang="pt-BR" sz="2000" dirty="0" smtClean="0">
              <a:latin typeface="Arial" pitchFamily="34" charset="0"/>
              <a:cs typeface="Arial" pitchFamily="34" charset="0"/>
            </a:endParaRPr>
          </a:p>
          <a:p>
            <a:pPr lvl="1" algn="just">
              <a:spcBef>
                <a:spcPct val="20000"/>
              </a:spcBef>
              <a:buClr>
                <a:schemeClr val="accent5"/>
              </a:buClr>
              <a:tabLst>
                <a:tab pos="571500" algn="l"/>
              </a:tabLst>
            </a:pPr>
            <a:endParaRPr lang="pt-BR" sz="2000" dirty="0" smtClean="0">
              <a:latin typeface="Arial" pitchFamily="34" charset="0"/>
              <a:cs typeface="Arial" pitchFamily="34" charset="0"/>
            </a:endParaRPr>
          </a:p>
          <a:p>
            <a:pPr lvl="1" algn="just">
              <a:spcBef>
                <a:spcPct val="20000"/>
              </a:spcBef>
              <a:buClr>
                <a:schemeClr val="accent5"/>
              </a:buClr>
              <a:tabLst>
                <a:tab pos="571500" algn="l"/>
              </a:tabLst>
            </a:pPr>
            <a:endParaRPr lang="pt-BR" sz="2000" dirty="0" smtClean="0">
              <a:latin typeface="Arial" pitchFamily="34" charset="0"/>
              <a:cs typeface="Arial" pitchFamily="34" charset="0"/>
            </a:endParaRPr>
          </a:p>
          <a:p>
            <a:pPr lvl="1" algn="just">
              <a:spcBef>
                <a:spcPct val="20000"/>
              </a:spcBef>
              <a:buClr>
                <a:schemeClr val="accent5"/>
              </a:buClr>
              <a:tabLst>
                <a:tab pos="571500" algn="l"/>
              </a:tabLst>
            </a:pPr>
            <a:endParaRPr lang="pt-BR" sz="2000" dirty="0" smtClean="0">
              <a:latin typeface="Arial" pitchFamily="34" charset="0"/>
              <a:cs typeface="Arial" pitchFamily="34" charset="0"/>
            </a:endParaRPr>
          </a:p>
          <a:p>
            <a:pPr lvl="1" algn="just">
              <a:spcBef>
                <a:spcPct val="20000"/>
              </a:spcBef>
              <a:buClr>
                <a:schemeClr val="accent5"/>
              </a:buClr>
              <a:tabLst>
                <a:tab pos="571500" algn="l"/>
              </a:tabLst>
            </a:pPr>
            <a:endParaRPr lang="pt-BR" sz="2000" dirty="0" smtClean="0">
              <a:latin typeface="Arial" pitchFamily="34" charset="0"/>
              <a:cs typeface="Arial" pitchFamily="34" charset="0"/>
            </a:endParaRPr>
          </a:p>
          <a:p>
            <a:pPr lvl="1" algn="just">
              <a:spcBef>
                <a:spcPct val="20000"/>
              </a:spcBef>
              <a:buClr>
                <a:schemeClr val="accent5"/>
              </a:buClr>
              <a:tabLst>
                <a:tab pos="571500" algn="l"/>
              </a:tabLst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pt-BR" sz="2000" u="sng" dirty="0" smtClean="0">
                <a:latin typeface="Arial" pitchFamily="34" charset="0"/>
                <a:cs typeface="Arial" pitchFamily="34" charset="0"/>
              </a:rPr>
              <a:t>Notação DER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: todos 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os 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atributos da chave 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grifados </a:t>
            </a:r>
            <a:endParaRPr lang="pt-BR" sz="2000" dirty="0" smtClean="0">
              <a:latin typeface="Arial" pitchFamily="34" charset="0"/>
              <a:cs typeface="Arial" pitchFamily="34" charset="0"/>
            </a:endParaRPr>
          </a:p>
          <a:p>
            <a:pPr lvl="1" algn="just">
              <a:spcBef>
                <a:spcPct val="20000"/>
              </a:spcBef>
              <a:buClr>
                <a:schemeClr val="accent5"/>
              </a:buClr>
              <a:tabLst>
                <a:tab pos="571500" algn="l"/>
              </a:tabLst>
            </a:pPr>
            <a:endParaRPr lang="pt-BR" sz="2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Oval 29"/>
          <p:cNvSpPr>
            <a:spLocks noChangeArrowheads="1"/>
          </p:cNvSpPr>
          <p:nvPr/>
        </p:nvSpPr>
        <p:spPr bwMode="auto">
          <a:xfrm>
            <a:off x="8326913" y="5653901"/>
            <a:ext cx="1774825" cy="461962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0066FF"/>
              </a:gs>
            </a:gsLst>
            <a:path path="shape">
              <a:fillToRect l="50000" t="50000" r="50000" b="50000"/>
            </a:path>
          </a:gra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4" name="Oval 23"/>
          <p:cNvSpPr>
            <a:spLocks noChangeArrowheads="1"/>
          </p:cNvSpPr>
          <p:nvPr/>
        </p:nvSpPr>
        <p:spPr bwMode="auto">
          <a:xfrm>
            <a:off x="8326913" y="5272901"/>
            <a:ext cx="1774825" cy="461962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0066FF"/>
              </a:gs>
            </a:gsLst>
            <a:path path="shape">
              <a:fillToRect l="50000" t="50000" r="50000" b="50000"/>
            </a:path>
          </a:gra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5" name="Text Box 24"/>
          <p:cNvSpPr txBox="1">
            <a:spLocks noChangeArrowheads="1"/>
          </p:cNvSpPr>
          <p:nvPr/>
        </p:nvSpPr>
        <p:spPr bwMode="auto">
          <a:xfrm>
            <a:off x="8790463" y="5349101"/>
            <a:ext cx="11969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381000" eaLnBrk="0" hangingPunct="0"/>
            <a:r>
              <a:rPr lang="pt-BR" sz="2000" b="1" u="sng">
                <a:solidFill>
                  <a:srgbClr val="000000"/>
                </a:solidFill>
                <a:latin typeface="Times New Roman Normal"/>
              </a:rPr>
              <a:t>Número</a:t>
            </a:r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8188800" y="3259951"/>
            <a:ext cx="1860550" cy="915987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66FF"/>
              </a:gs>
            </a:gsLst>
            <a:path path="shape">
              <a:fillToRect l="50000" t="50000" r="50000" b="50000"/>
            </a:path>
          </a:gra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8204675" y="3504426"/>
            <a:ext cx="17986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defTabSz="381000" eaLnBrk="0" hangingPunct="0"/>
            <a:r>
              <a:rPr lang="pt-BR" sz="2600">
                <a:solidFill>
                  <a:srgbClr val="000000"/>
                </a:solidFill>
                <a:latin typeface="Times New Roman Normal"/>
              </a:rPr>
              <a:t>Sala Aula</a:t>
            </a:r>
          </a:p>
        </p:txBody>
      </p:sp>
      <p:sp>
        <p:nvSpPr>
          <p:cNvPr id="18" name="Oval 20"/>
          <p:cNvSpPr>
            <a:spLocks noChangeArrowheads="1"/>
          </p:cNvSpPr>
          <p:nvPr/>
        </p:nvSpPr>
        <p:spPr bwMode="auto">
          <a:xfrm>
            <a:off x="8338025" y="4772838"/>
            <a:ext cx="1774825" cy="500063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0066FF"/>
              </a:gs>
            </a:gsLst>
            <a:path path="shape">
              <a:fillToRect l="50000" t="50000" r="50000" b="50000"/>
            </a:path>
          </a:gra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8790463" y="4906188"/>
            <a:ext cx="987425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381000" eaLnBrk="0" hangingPunct="0"/>
            <a:r>
              <a:rPr lang="pt-BR" sz="1900" b="1" u="sng">
                <a:solidFill>
                  <a:srgbClr val="000000"/>
                </a:solidFill>
                <a:latin typeface="Times New Roman Normal"/>
              </a:rPr>
              <a:t>Prédio</a:t>
            </a:r>
          </a:p>
        </p:txBody>
      </p:sp>
      <p:sp>
        <p:nvSpPr>
          <p:cNvPr id="28" name="Freeform 25"/>
          <p:cNvSpPr>
            <a:spLocks noChangeArrowheads="1"/>
          </p:cNvSpPr>
          <p:nvPr/>
        </p:nvSpPr>
        <p:spPr bwMode="auto">
          <a:xfrm>
            <a:off x="9117488" y="4175938"/>
            <a:ext cx="0" cy="344488"/>
          </a:xfrm>
          <a:custGeom>
            <a:avLst/>
            <a:gdLst>
              <a:gd name="T0" fmla="*/ 0 h 179"/>
              <a:gd name="T1" fmla="*/ 2147483647 h 179"/>
              <a:gd name="T2" fmla="*/ 0 60000 65536"/>
              <a:gd name="T3" fmla="*/ 0 60000 65536"/>
              <a:gd name="T4" fmla="*/ 0 h 179"/>
              <a:gd name="T5" fmla="*/ 179 h 179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79">
                <a:moveTo>
                  <a:pt x="0" y="0"/>
                </a:moveTo>
                <a:lnTo>
                  <a:pt x="0" y="179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9" name="Oval 19"/>
          <p:cNvSpPr>
            <a:spLocks noChangeArrowheads="1"/>
          </p:cNvSpPr>
          <p:nvPr/>
        </p:nvSpPr>
        <p:spPr bwMode="auto">
          <a:xfrm>
            <a:off x="8331675" y="4383901"/>
            <a:ext cx="1655763" cy="471487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0066FF"/>
              </a:gs>
            </a:gsLst>
            <a:path path="shape">
              <a:fillToRect l="50000" t="50000" r="50000" b="50000"/>
            </a:path>
          </a:gra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0" name="Text Box 22"/>
          <p:cNvSpPr txBox="1">
            <a:spLocks noChangeArrowheads="1"/>
          </p:cNvSpPr>
          <p:nvPr/>
        </p:nvSpPr>
        <p:spPr bwMode="auto">
          <a:xfrm>
            <a:off x="8611075" y="4445813"/>
            <a:ext cx="1166813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381000" eaLnBrk="0" hangingPunct="0"/>
            <a:r>
              <a:rPr lang="pt-BR" sz="1900" b="1" u="sng">
                <a:solidFill>
                  <a:srgbClr val="000000"/>
                </a:solidFill>
                <a:latin typeface="Times New Roman Normal"/>
              </a:rPr>
              <a:t>Campus</a:t>
            </a:r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8549163" y="5734863"/>
            <a:ext cx="147796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381000" eaLnBrk="0" hangingPunct="0"/>
            <a:r>
              <a:rPr lang="pt-BR" sz="1900" b="1">
                <a:solidFill>
                  <a:srgbClr val="000000"/>
                </a:solidFill>
                <a:latin typeface="Times New Roman Normal"/>
              </a:rPr>
              <a:t>Capacidade</a:t>
            </a:r>
          </a:p>
        </p:txBody>
      </p:sp>
    </p:spTree>
    <p:extLst>
      <p:ext uri="{BB962C8B-B14F-4D97-AF65-F5344CB8AC3E}">
        <p14:creationId xmlns="" xmlns:p14="http://schemas.microsoft.com/office/powerpoint/2010/main" val="152650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4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670360" y="746371"/>
            <a:ext cx="10514196" cy="587581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3800" b="1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Programas para Modelagem</a:t>
            </a:r>
            <a:endParaRPr lang="pt-BR" sz="3800" b="1" dirty="0">
              <a:solidFill>
                <a:srgbClr val="0070C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b="1" dirty="0" smtClean="0">
                <a:latin typeface="Arial" pitchFamily="34" charset="0"/>
                <a:cs typeface="Arial" pitchFamily="34" charset="0"/>
              </a:rPr>
              <a:t>Principais ferramentas</a:t>
            </a:r>
            <a:endParaRPr lang="pt-BR" b="1" dirty="0" smtClean="0">
              <a:latin typeface="Arial" pitchFamily="34" charset="0"/>
              <a:cs typeface="Arial" pitchFamily="34" charset="0"/>
            </a:endParaRPr>
          </a:p>
          <a:p>
            <a:pPr algn="just">
              <a:spcBef>
                <a:spcPct val="20000"/>
              </a:spcBef>
              <a:buClr>
                <a:schemeClr val="accent5"/>
              </a:buClr>
              <a:tabLst>
                <a:tab pos="571500" algn="l"/>
              </a:tabLst>
            </a:pPr>
            <a:r>
              <a:rPr lang="pt-BR" sz="2400" b="1" dirty="0" smtClean="0">
                <a:latin typeface="Arial" pitchFamily="34" charset="0"/>
                <a:cs typeface="Arial" pitchFamily="34" charset="0"/>
              </a:rPr>
              <a:t>5 principais </a:t>
            </a:r>
            <a:r>
              <a:rPr lang="pt-BR" sz="2400" b="1" dirty="0" smtClean="0">
                <a:latin typeface="Arial" pitchFamily="34" charset="0"/>
                <a:cs typeface="Arial" pitchFamily="34" charset="0"/>
              </a:rPr>
              <a:t>ferramentas (software)* </a:t>
            </a:r>
            <a:r>
              <a:rPr lang="pt-BR" sz="2400" b="1" dirty="0" smtClean="0">
                <a:latin typeface="Arial" pitchFamily="34" charset="0"/>
                <a:cs typeface="Arial" pitchFamily="34" charset="0"/>
              </a:rPr>
              <a:t>gratuitas que você pode utilizar para construir diagramas E-R e Relacionais</a:t>
            </a:r>
            <a:r>
              <a:rPr lang="pt-BR" sz="2400" b="1" dirty="0" smtClean="0">
                <a:latin typeface="Arial" pitchFamily="34" charset="0"/>
                <a:cs typeface="Arial" pitchFamily="34" charset="0"/>
              </a:rPr>
              <a:t>:</a:t>
            </a:r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 marL="914400" lvl="1" indent="-457200" algn="just">
              <a:spcBef>
                <a:spcPct val="20000"/>
              </a:spcBef>
              <a:buClr>
                <a:schemeClr val="accent5"/>
              </a:buClr>
              <a:buFont typeface="+mj-lt"/>
              <a:buAutoNum type="arabicParenR"/>
              <a:tabLst>
                <a:tab pos="571500" algn="l"/>
              </a:tabLst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MySQL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Workbench;</a:t>
            </a:r>
          </a:p>
          <a:p>
            <a:pPr marL="914400" lvl="1" indent="-457200" algn="just">
              <a:spcBef>
                <a:spcPct val="20000"/>
              </a:spcBef>
              <a:buClr>
                <a:schemeClr val="accent5"/>
              </a:buClr>
              <a:buFont typeface="+mj-lt"/>
              <a:buAutoNum type="arabicParenR"/>
              <a:tabLst>
                <a:tab pos="571500" algn="l"/>
              </a:tabLst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Astah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Community;</a:t>
            </a:r>
          </a:p>
          <a:p>
            <a:pPr marL="914400" lvl="1" indent="-457200" algn="just">
              <a:spcBef>
                <a:spcPct val="20000"/>
              </a:spcBef>
              <a:buClr>
                <a:schemeClr val="accent5"/>
              </a:buClr>
              <a:buFont typeface="+mj-lt"/>
              <a:buAutoNum type="arabicParenR"/>
              <a:tabLst>
                <a:tab pos="571500" algn="l"/>
              </a:tabLst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DBDesigner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4; </a:t>
            </a:r>
          </a:p>
          <a:p>
            <a:pPr marL="914400" lvl="1" indent="-457200" algn="just">
              <a:spcBef>
                <a:spcPct val="20000"/>
              </a:spcBef>
              <a:buClr>
                <a:schemeClr val="accent5"/>
              </a:buClr>
              <a:buFont typeface="+mj-lt"/>
              <a:buAutoNum type="arabicParenR"/>
              <a:tabLst>
                <a:tab pos="571500" algn="l"/>
              </a:tabLst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SQL Power Architect;</a:t>
            </a:r>
          </a:p>
          <a:p>
            <a:pPr marL="914400" lvl="1" indent="-457200" algn="just">
              <a:spcBef>
                <a:spcPct val="20000"/>
              </a:spcBef>
              <a:buClr>
                <a:schemeClr val="accent5"/>
              </a:buClr>
              <a:buFont typeface="+mj-lt"/>
              <a:buAutoNum type="arabicParenR"/>
              <a:tabLst>
                <a:tab pos="571500" algn="l"/>
              </a:tabLst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Draw.io.</a:t>
            </a:r>
          </a:p>
          <a:p>
            <a:pPr marL="457200" indent="-457200" algn="just">
              <a:spcBef>
                <a:spcPct val="20000"/>
              </a:spcBef>
              <a:buClr>
                <a:schemeClr val="accent5"/>
              </a:buClr>
              <a:tabLst>
                <a:tab pos="571500" algn="l"/>
              </a:tabLst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457200" indent="-457200" algn="just">
              <a:spcBef>
                <a:spcPct val="20000"/>
              </a:spcBef>
              <a:buClr>
                <a:schemeClr val="accent5"/>
              </a:buClr>
              <a:tabLst>
                <a:tab pos="571500" algn="l"/>
              </a:tabLst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457200" indent="-457200" algn="just">
              <a:spcBef>
                <a:spcPct val="20000"/>
              </a:spcBef>
              <a:buClr>
                <a:schemeClr val="accent5"/>
              </a:buClr>
              <a:tabLst>
                <a:tab pos="571500" algn="l"/>
              </a:tabLst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*Obs.: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Existem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diversos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links 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materiais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disponíveis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web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que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explicam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como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cada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um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funciona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como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instalar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como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usar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etc).</a:t>
            </a:r>
            <a:endParaRPr lang="pt-BR" sz="2000" b="1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650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4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641483" y="746371"/>
            <a:ext cx="10629700" cy="423951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3800" b="1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Referências</a:t>
            </a:r>
            <a:endParaRPr lang="pt-BR" sz="3800" b="1" dirty="0">
              <a:solidFill>
                <a:srgbClr val="0070C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endParaRPr lang="pt-BR" sz="3600" b="1" baseline="30000" dirty="0"/>
          </a:p>
          <a:p>
            <a:pPr>
              <a:lnSpc>
                <a:spcPct val="100000"/>
              </a:lnSpc>
              <a:buClr>
                <a:schemeClr val="accent5"/>
              </a:buClr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ELMASRI, </a:t>
            </a: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Ramez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; NAVATHE, </a:t>
            </a: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Shamkant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B..  Sistemas de banco de dados: fundamentos e aplicações. 4ª Ed., Rio de Janeiro: LTC, 2005.</a:t>
            </a:r>
          </a:p>
          <a:p>
            <a:pPr>
              <a:lnSpc>
                <a:spcPct val="100000"/>
              </a:lnSpc>
              <a:buClr>
                <a:schemeClr val="accent5"/>
              </a:buClr>
            </a:pPr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KORTH, H. F.; SILBERSCHARTZ, A.; SUDARSHAN, S. Sistemas de Banco de Dados. 3ª Edição : São Paulo, 1999.</a:t>
            </a:r>
            <a:endParaRPr lang="pt-BR" baseline="30000" dirty="0"/>
          </a:p>
          <a:p>
            <a:pPr lvl="1"/>
            <a:endParaRPr lang="pt-BR" baseline="30000" dirty="0"/>
          </a:p>
        </p:txBody>
      </p:sp>
    </p:spTree>
    <p:extLst>
      <p:ext uri="{BB962C8B-B14F-4D97-AF65-F5344CB8AC3E}">
        <p14:creationId xmlns="" xmlns:p14="http://schemas.microsoft.com/office/powerpoint/2010/main" val="305635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4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593357" y="765622"/>
            <a:ext cx="10552698" cy="344061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3800" b="1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Sumário</a:t>
            </a:r>
            <a:endParaRPr lang="pt-BR" sz="3800" b="1" dirty="0">
              <a:solidFill>
                <a:srgbClr val="0070C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Principais conceitos;</a:t>
            </a:r>
          </a:p>
          <a:p>
            <a:pPr>
              <a:lnSpc>
                <a:spcPct val="100000"/>
              </a:lnSpc>
              <a:buClr>
                <a:schemeClr val="accent5"/>
              </a:buClr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Modelagem de Dados;</a:t>
            </a:r>
          </a:p>
          <a:p>
            <a:pPr>
              <a:lnSpc>
                <a:spcPct val="100000"/>
              </a:lnSpc>
              <a:buClr>
                <a:schemeClr val="accent5"/>
              </a:buClr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Tipos de Modelos de Dados;</a:t>
            </a:r>
          </a:p>
          <a:p>
            <a:pPr>
              <a:lnSpc>
                <a:spcPct val="100000"/>
              </a:lnSpc>
              <a:buClr>
                <a:schemeClr val="accent5"/>
              </a:buClr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Entidade – Relacionamento – Atributo;</a:t>
            </a:r>
          </a:p>
          <a:p>
            <a:pPr>
              <a:lnSpc>
                <a:spcPct val="100000"/>
              </a:lnSpc>
              <a:buClr>
                <a:schemeClr val="accent5"/>
              </a:buClr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Chaves e tipos de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Chaves</a:t>
            </a:r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5598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4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7"/>
          <p:cNvPicPr>
            <a:picLocks noChangeAspect="1" noChangeArrowheads="1"/>
          </p:cNvPicPr>
          <p:nvPr/>
        </p:nvPicPr>
        <p:blipFill>
          <a:blip r:embed="rId3" cstate="print"/>
          <a:srcRect l="13641" t="23297" r="28081" b="6348"/>
          <a:stretch>
            <a:fillRect/>
          </a:stretch>
        </p:blipFill>
        <p:spPr bwMode="auto">
          <a:xfrm>
            <a:off x="4956175" y="801688"/>
            <a:ext cx="7235825" cy="6056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670360" y="746371"/>
            <a:ext cx="10514196" cy="587581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3800" b="1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Projeto de Banco de </a:t>
            </a:r>
            <a:r>
              <a:rPr lang="pt-BR" sz="3800" b="1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Dados</a:t>
            </a:r>
          </a:p>
          <a:p>
            <a:pPr marL="0" indent="0">
              <a:lnSpc>
                <a:spcPct val="100000"/>
              </a:lnSpc>
              <a:buNone/>
            </a:pPr>
            <a:endParaRPr lang="pt-B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Clr>
                <a:schemeClr val="accent5"/>
              </a:buClr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Fases da construção de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Projeto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Banco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 Dados</a:t>
            </a:r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ct val="20000"/>
              </a:spcBef>
              <a:buNone/>
              <a:tabLst>
                <a:tab pos="485775" algn="l"/>
              </a:tabLst>
            </a:pPr>
            <a:endParaRPr lang="pt-BR" sz="800" dirty="0" smtClean="0"/>
          </a:p>
        </p:txBody>
      </p:sp>
    </p:spTree>
    <p:extLst>
      <p:ext uri="{BB962C8B-B14F-4D97-AF65-F5344CB8AC3E}">
        <p14:creationId xmlns="" xmlns:p14="http://schemas.microsoft.com/office/powerpoint/2010/main" val="152650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4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670360" y="746371"/>
            <a:ext cx="10514196" cy="587581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3800" b="1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Modelagem de </a:t>
            </a:r>
            <a:r>
              <a:rPr lang="pt-BR" sz="3800" b="1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Dados</a:t>
            </a:r>
            <a:endParaRPr lang="pt-BR" sz="3800" b="1" dirty="0">
              <a:solidFill>
                <a:srgbClr val="0070C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Modelagem de Dados?</a:t>
            </a:r>
            <a:endParaRPr lang="pt-B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ct val="20000"/>
              </a:spcBef>
              <a:buNone/>
              <a:tabLst>
                <a:tab pos="485775" algn="l"/>
              </a:tabLst>
            </a:pPr>
            <a:endParaRPr lang="pt-BR" sz="800" dirty="0" smtClean="0"/>
          </a:p>
          <a:p>
            <a:pPr algn="just">
              <a:buClr>
                <a:schemeClr val="accent5"/>
              </a:buClr>
              <a:buFont typeface="Arial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Modelar</a:t>
            </a:r>
            <a:r>
              <a:rPr lang="pt-BR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significa criar um modelo que represente as características de funcionamento e comportamento de um objeto qualquer.</a:t>
            </a:r>
          </a:p>
          <a:p>
            <a:pPr algn="just">
              <a:buClr>
                <a:schemeClr val="accent5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pt-BR" sz="2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buClr>
                <a:schemeClr val="accent5"/>
              </a:buClr>
              <a:buFont typeface="Arial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Tendo em vista que um sistema de banco de dados deve prover recursos para armazenar dados de um domínio real em unidades de armazenamento secundário a modelagem de dados deve fornecer um modelo de dados de alto nível(???).</a:t>
            </a:r>
          </a:p>
          <a:p>
            <a:pPr algn="just">
              <a:buClr>
                <a:schemeClr val="accent5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2400" b="1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Uma modelagem leva à um modelo</a:t>
            </a:r>
            <a:r>
              <a:rPr lang="pt-BR" sz="2400" b="1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!!!</a:t>
            </a:r>
            <a:endParaRPr lang="pt-BR" sz="2400" b="1" dirty="0">
              <a:solidFill>
                <a:srgbClr val="8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650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4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670360" y="746371"/>
            <a:ext cx="10514196" cy="587581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3800" b="1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Modelo </a:t>
            </a:r>
            <a:r>
              <a:rPr lang="pt-BR" sz="3800" b="1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de </a:t>
            </a:r>
            <a:r>
              <a:rPr lang="pt-BR" sz="3800" b="1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Dados</a:t>
            </a:r>
            <a:endParaRPr lang="pt-BR" sz="3800" b="1" dirty="0">
              <a:solidFill>
                <a:srgbClr val="0070C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pt-B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ct val="20000"/>
              </a:spcBef>
              <a:buNone/>
              <a:tabLst>
                <a:tab pos="485775" algn="l"/>
              </a:tabLst>
            </a:pPr>
            <a:endParaRPr lang="pt-BR" sz="800" dirty="0" smtClean="0"/>
          </a:p>
          <a:p>
            <a:pPr algn="just">
              <a:buClr>
                <a:schemeClr val="accent5"/>
              </a:buClr>
              <a:buFont typeface="Arial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Consiste de um </a:t>
            </a:r>
            <a:r>
              <a:rPr lang="pt-BR" sz="2400" u="sng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conjunto de conceitos </a:t>
            </a:r>
            <a:r>
              <a:rPr lang="pt-BR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utilizados para descrever a estrutura de um BD, ou seja, os tipos de dados, relacionamentos e restrições sobre estes dados.</a:t>
            </a:r>
          </a:p>
          <a:p>
            <a:pPr algn="just">
              <a:buClr>
                <a:schemeClr val="accent5"/>
              </a:buClr>
              <a:buFont typeface="Arial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pt-BR" sz="2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buClr>
                <a:schemeClr val="accent5"/>
              </a:buClr>
              <a:buFont typeface="Arial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 modelo de dados é a </a:t>
            </a:r>
            <a:r>
              <a:rPr lang="pt-BR" sz="2400" u="sng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principal ferramenta </a:t>
            </a:r>
            <a:r>
              <a:rPr lang="pt-BR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no fornecimento de informações sobre a abstração realizada na parte de interesse específico no mundo real.</a:t>
            </a:r>
            <a:endParaRPr lang="pt-BR" sz="2400" b="1" dirty="0">
              <a:solidFill>
                <a:srgbClr val="8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650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4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670360" y="746371"/>
            <a:ext cx="10514196" cy="587581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3800" b="1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Modelo </a:t>
            </a:r>
            <a:r>
              <a:rPr lang="pt-BR" sz="3800" b="1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de </a:t>
            </a:r>
            <a:r>
              <a:rPr lang="pt-BR" sz="3800" b="1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Dados</a:t>
            </a:r>
            <a:endParaRPr lang="pt-BR" sz="3800" b="1" dirty="0">
              <a:solidFill>
                <a:srgbClr val="0070C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Existem basicamente 3 tipos de Modelos de Dados 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principais:</a:t>
            </a:r>
            <a:endParaRPr lang="pt-B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ct val="20000"/>
              </a:spcBef>
              <a:buNone/>
              <a:tabLst>
                <a:tab pos="485775" algn="l"/>
              </a:tabLst>
            </a:pPr>
            <a:endParaRPr lang="pt-BR" sz="800" dirty="0" smtClean="0"/>
          </a:p>
          <a:p>
            <a:pPr algn="just">
              <a:buClr>
                <a:schemeClr val="accent5"/>
              </a:buClr>
              <a:buFont typeface="Arial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Modelo de dados Conceitual (ou de </a:t>
            </a:r>
            <a:r>
              <a:rPr lang="pt-BR" sz="24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Auto-nível</a:t>
            </a:r>
            <a:r>
              <a:rPr lang="pt-BR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lvl="1" algn="just">
              <a:buClr>
                <a:schemeClr val="accent5"/>
              </a:buClr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Fornece </a:t>
            </a:r>
            <a:r>
              <a:rPr lang="pt-BR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conceitos que são próximos da percepção dos usuários a respeito dos dados (logicamente</a:t>
            </a:r>
            <a:r>
              <a:rPr lang="pt-BR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).</a:t>
            </a:r>
            <a:endParaRPr lang="pt-BR" sz="20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lvl="1" algn="just">
              <a:buClr>
                <a:schemeClr val="accent5"/>
              </a:buClr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2000" u="sng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Exemplo</a:t>
            </a:r>
            <a:r>
              <a:rPr lang="pt-BR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: Modelo </a:t>
            </a:r>
            <a:r>
              <a:rPr lang="pt-BR" sz="20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Entitade-Relacionamento</a:t>
            </a:r>
            <a:endParaRPr lang="pt-BR" sz="20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buClr>
                <a:schemeClr val="accent5"/>
              </a:buClr>
              <a:buFont typeface="Arial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pt-BR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buClr>
                <a:schemeClr val="accent5"/>
              </a:buClr>
              <a:buFont typeface="Arial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Modelo de dados Lógico (ou de Implementação)</a:t>
            </a:r>
          </a:p>
          <a:p>
            <a:pPr lvl="1" algn="just">
              <a:buClr>
                <a:schemeClr val="accent5"/>
              </a:buClr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Utilizado em </a:t>
            </a:r>
            <a:r>
              <a:rPr lang="pt-BR" sz="20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SGBDs</a:t>
            </a:r>
            <a:r>
              <a:rPr lang="pt-BR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comerciais, sendo o mais popular denominado Modelo Relacional (MR</a:t>
            </a:r>
            <a:r>
              <a:rPr lang="pt-BR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).</a:t>
            </a:r>
            <a:endParaRPr lang="pt-BR" sz="20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buClr>
                <a:schemeClr val="accent5"/>
              </a:buClr>
              <a:buFont typeface="Arial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pt-BR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buClr>
                <a:schemeClr val="accent5"/>
              </a:buClr>
              <a:buFont typeface="Arial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Modelo de dados Físico</a:t>
            </a:r>
          </a:p>
          <a:p>
            <a:pPr lvl="1" algn="just">
              <a:buClr>
                <a:schemeClr val="accent5"/>
              </a:buClr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Descreve </a:t>
            </a:r>
            <a:r>
              <a:rPr lang="pt-BR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como os dados são armazenados (fisicamente</a:t>
            </a:r>
            <a:r>
              <a:rPr lang="pt-BR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).</a:t>
            </a:r>
            <a:endParaRPr lang="pt-BR" sz="2000" b="1" dirty="0">
              <a:solidFill>
                <a:srgbClr val="8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650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4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670360" y="746371"/>
            <a:ext cx="10514196" cy="587581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3800" b="1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Exemplo de Modelo Conceitual</a:t>
            </a:r>
            <a:endParaRPr lang="pt-BR" sz="3800" b="1" dirty="0">
              <a:solidFill>
                <a:srgbClr val="0070C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00000"/>
              </a:lnSpc>
              <a:buClr>
                <a:schemeClr val="accent5"/>
              </a:buClr>
            </a:pPr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ct val="20000"/>
              </a:spcBef>
              <a:buNone/>
              <a:tabLst>
                <a:tab pos="485775" algn="l"/>
              </a:tabLst>
            </a:pPr>
            <a:endParaRPr lang="pt-BR" sz="800" dirty="0" smtClean="0"/>
          </a:p>
        </p:txBody>
      </p:sp>
      <p:pic>
        <p:nvPicPr>
          <p:cNvPr id="3" name="Espaço Reservado para Conteúdo 7" descr="DER-pedidos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2161089" y="1773238"/>
            <a:ext cx="7604125" cy="508476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2650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4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670360" y="746371"/>
            <a:ext cx="10514196" cy="587581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3800" b="1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Exemplo de Modelo </a:t>
            </a:r>
            <a:r>
              <a:rPr lang="pt-BR" sz="3800" b="1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Lógico</a:t>
            </a:r>
            <a:endParaRPr lang="pt-BR" sz="3800" b="1" dirty="0">
              <a:solidFill>
                <a:srgbClr val="0070C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00000"/>
              </a:lnSpc>
              <a:buClr>
                <a:schemeClr val="accent5"/>
              </a:buClr>
            </a:pPr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ct val="20000"/>
              </a:spcBef>
              <a:buNone/>
              <a:tabLst>
                <a:tab pos="485775" algn="l"/>
              </a:tabLst>
            </a:pPr>
            <a:endParaRPr lang="pt-BR" sz="800" dirty="0" smtClean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5633" y="2007644"/>
            <a:ext cx="8802688" cy="4562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52650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_CEAD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ema_CEAD" id="{024A9D01-DBFF-4766-B18E-79401AAE1E06}" vid="{ECE5D989-8AF2-4E33-8661-2A6DFAF185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Tema_CEAD</Template>
  <TotalTime>1161</TotalTime>
  <Words>1249</Words>
  <Application>Microsoft Office PowerPoint</Application>
  <PresentationFormat>Personalizar</PresentationFormat>
  <Paragraphs>254</Paragraphs>
  <Slides>29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0" baseType="lpstr">
      <vt:lpstr>Tema_CEAD</vt:lpstr>
      <vt:lpstr>Tec. em Sistemas para Internet</vt:lpstr>
      <vt:lpstr>Projeto de Banco de dados Relacional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Jesus Ricardo de Faria Almeida</dc:creator>
  <cp:lastModifiedBy>Admin</cp:lastModifiedBy>
  <cp:revision>86</cp:revision>
  <dcterms:created xsi:type="dcterms:W3CDTF">2016-04-06T19:51:04Z</dcterms:created>
  <dcterms:modified xsi:type="dcterms:W3CDTF">2018-12-30T14:05:53Z</dcterms:modified>
</cp:coreProperties>
</file>