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8" r:id="rId3"/>
    <p:sldId id="260" r:id="rId4"/>
    <p:sldId id="257" r:id="rId5"/>
    <p:sldId id="271" r:id="rId6"/>
    <p:sldId id="272" r:id="rId7"/>
    <p:sldId id="273" r:id="rId8"/>
    <p:sldId id="274" r:id="rId9"/>
    <p:sldId id="270" r:id="rId10"/>
    <p:sldId id="276" r:id="rId11"/>
    <p:sldId id="275" r:id="rId12"/>
    <p:sldId id="279" r:id="rId13"/>
    <p:sldId id="280" r:id="rId14"/>
    <p:sldId id="277" r:id="rId15"/>
    <p:sldId id="278" r:id="rId16"/>
    <p:sldId id="281" r:id="rId17"/>
    <p:sldId id="282" r:id="rId18"/>
    <p:sldId id="283" r:id="rId19"/>
    <p:sldId id="284" r:id="rId20"/>
    <p:sldId id="285" r:id="rId21"/>
    <p:sldId id="287" r:id="rId22"/>
    <p:sldId id="288" r:id="rId23"/>
    <p:sldId id="289" r:id="rId24"/>
    <p:sldId id="290" r:id="rId25"/>
    <p:sldId id="291" r:id="rId26"/>
    <p:sldId id="292" r:id="rId27"/>
    <p:sldId id="267" r:id="rId2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E4EEF8"/>
    <a:srgbClr val="FF3300"/>
    <a:srgbClr val="FF66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73" d="100"/>
          <a:sy n="73" d="100"/>
        </p:scale>
        <p:origin x="-498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5C2BC-BB12-4356-B418-8CA165DF246F}" type="datetimeFigureOut">
              <a:rPr lang="pt-BR" smtClean="0"/>
              <a:pPr/>
              <a:t>19/12/2018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4E629-B061-454B-B712-0605ED3AB3A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127985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5C2BC-BB12-4356-B418-8CA165DF246F}" type="datetimeFigureOut">
              <a:rPr lang="pt-BR" smtClean="0"/>
              <a:pPr/>
              <a:t>19/12/2018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4E629-B061-454B-B712-0605ED3AB3A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988000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5C2BC-BB12-4356-B418-8CA165DF246F}" type="datetimeFigureOut">
              <a:rPr lang="pt-BR" smtClean="0"/>
              <a:pPr/>
              <a:t>19/12/2018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4E629-B061-454B-B712-0605ED3AB3A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017744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5C2BC-BB12-4356-B418-8CA165DF246F}" type="datetimeFigureOut">
              <a:rPr lang="pt-BR" smtClean="0"/>
              <a:pPr/>
              <a:t>19/12/2018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4E629-B061-454B-B712-0605ED3AB3A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320635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5C2BC-BB12-4356-B418-8CA165DF246F}" type="datetimeFigureOut">
              <a:rPr lang="pt-BR" smtClean="0"/>
              <a:pPr/>
              <a:t>19/12/2018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4E629-B061-454B-B712-0605ED3AB3A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571155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5C2BC-BB12-4356-B418-8CA165DF246F}" type="datetimeFigureOut">
              <a:rPr lang="pt-BR" smtClean="0"/>
              <a:pPr/>
              <a:t>19/12/2018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4E629-B061-454B-B712-0605ED3AB3A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945648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5C2BC-BB12-4356-B418-8CA165DF246F}" type="datetimeFigureOut">
              <a:rPr lang="pt-BR" smtClean="0"/>
              <a:pPr/>
              <a:t>19/12/2018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4E629-B061-454B-B712-0605ED3AB3A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138583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5C2BC-BB12-4356-B418-8CA165DF246F}" type="datetimeFigureOut">
              <a:rPr lang="pt-BR" smtClean="0"/>
              <a:pPr/>
              <a:t>19/12/2018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4E629-B061-454B-B712-0605ED3AB3A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255505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5C2BC-BB12-4356-B418-8CA165DF246F}" type="datetimeFigureOut">
              <a:rPr lang="pt-BR" smtClean="0"/>
              <a:pPr/>
              <a:t>19/12/2018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4E629-B061-454B-B712-0605ED3AB3A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143718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5C2BC-BB12-4356-B418-8CA165DF246F}" type="datetimeFigureOut">
              <a:rPr lang="pt-BR" smtClean="0"/>
              <a:pPr/>
              <a:t>19/12/2018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4E629-B061-454B-B712-0605ED3AB3A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725908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5C2BC-BB12-4356-B418-8CA165DF246F}" type="datetimeFigureOut">
              <a:rPr lang="pt-BR" smtClean="0"/>
              <a:pPr/>
              <a:t>19/12/2018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4E629-B061-454B-B712-0605ED3AB3A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35722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15C2BC-BB12-4356-B418-8CA165DF246F}" type="datetimeFigureOut">
              <a:rPr lang="pt-BR" smtClean="0"/>
              <a:pPr/>
              <a:t>19/12/2018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94E629-B061-454B-B712-0605ED3AB3A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19155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 txBox="1">
            <a:spLocks noGrp="1"/>
          </p:cNvSpPr>
          <p:nvPr>
            <p:ph type="ctrTitle"/>
          </p:nvPr>
        </p:nvSpPr>
        <p:spPr>
          <a:xfrm>
            <a:off x="614444" y="669620"/>
            <a:ext cx="6741654" cy="618631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pt-BR" sz="3800" b="1" spc="-150" dirty="0" smtClean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Tec. em Sistemas para Internet</a:t>
            </a:r>
            <a:endParaRPr lang="pt-BR" sz="3800" b="1" spc="-150" dirty="0">
              <a:solidFill>
                <a:schemeClr val="bg1"/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14444" y="4543685"/>
            <a:ext cx="7554481" cy="1301801"/>
          </a:xfrm>
        </p:spPr>
        <p:txBody>
          <a:bodyPr>
            <a:normAutofit/>
          </a:bodyPr>
          <a:lstStyle/>
          <a:p>
            <a:pPr algn="l"/>
            <a:r>
              <a:rPr lang="pt-BR" sz="4400" b="1" spc="-15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Projeto de Banco de Dados Relacional</a:t>
            </a:r>
            <a:endParaRPr lang="pt-BR" sz="4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614444" y="5755209"/>
            <a:ext cx="6858000" cy="6931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2800" b="1" spc="-150" dirty="0" smtClean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Leandro Clementino de Almeida</a:t>
            </a:r>
            <a:endParaRPr lang="pt-BR" sz="2800" b="1" dirty="0"/>
          </a:p>
        </p:txBody>
      </p:sp>
    </p:spTree>
    <p:extLst>
      <p:ext uri="{BB962C8B-B14F-4D97-AF65-F5344CB8AC3E}">
        <p14:creationId xmlns="" xmlns:p14="http://schemas.microsoft.com/office/powerpoint/2010/main" val="3622786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47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670360" y="746371"/>
            <a:ext cx="10514196" cy="587581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pt-BR" sz="3800" b="1" dirty="0" smtClean="0">
                <a:solidFill>
                  <a:srgbClr val="0070C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Notação Utilizada no DE-R</a:t>
            </a:r>
            <a:endParaRPr lang="pt-BR" sz="3800" b="1" dirty="0">
              <a:solidFill>
                <a:srgbClr val="0070C0"/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Os atributos possuem algumas características que podem ser representadas corretamente com o diagrama (DER).</a:t>
            </a:r>
          </a:p>
        </p:txBody>
      </p:sp>
      <p:grpSp>
        <p:nvGrpSpPr>
          <p:cNvPr id="17" name="Group 31"/>
          <p:cNvGrpSpPr>
            <a:grpSpLocks/>
          </p:cNvGrpSpPr>
          <p:nvPr/>
        </p:nvGrpSpPr>
        <p:grpSpPr bwMode="auto">
          <a:xfrm>
            <a:off x="1203969" y="2619109"/>
            <a:ext cx="1152525" cy="558800"/>
            <a:chOff x="336" y="1623"/>
            <a:chExt cx="726" cy="352"/>
          </a:xfrm>
        </p:grpSpPr>
        <p:sp>
          <p:nvSpPr>
            <p:cNvPr id="18" name="Oval 4"/>
            <p:cNvSpPr>
              <a:spLocks noChangeArrowheads="1"/>
            </p:cNvSpPr>
            <p:nvPr/>
          </p:nvSpPr>
          <p:spPr bwMode="auto">
            <a:xfrm>
              <a:off x="648" y="1623"/>
              <a:ext cx="414" cy="352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9" name="Line 5"/>
            <p:cNvSpPr>
              <a:spLocks noChangeShapeType="1"/>
            </p:cNvSpPr>
            <p:nvPr/>
          </p:nvSpPr>
          <p:spPr bwMode="auto">
            <a:xfrm flipH="1">
              <a:off x="336" y="1798"/>
              <a:ext cx="3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20" name="Group 30"/>
          <p:cNvGrpSpPr>
            <a:grpSpLocks/>
          </p:cNvGrpSpPr>
          <p:nvPr/>
        </p:nvGrpSpPr>
        <p:grpSpPr bwMode="auto">
          <a:xfrm>
            <a:off x="1203969" y="3457309"/>
            <a:ext cx="1152525" cy="560388"/>
            <a:chOff x="336" y="2257"/>
            <a:chExt cx="726" cy="353"/>
          </a:xfrm>
        </p:grpSpPr>
        <p:sp>
          <p:nvSpPr>
            <p:cNvPr id="21" name="Oval 6"/>
            <p:cNvSpPr>
              <a:spLocks noChangeArrowheads="1"/>
            </p:cNvSpPr>
            <p:nvPr/>
          </p:nvSpPr>
          <p:spPr bwMode="auto">
            <a:xfrm>
              <a:off x="648" y="2257"/>
              <a:ext cx="414" cy="353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2" name="Line 7"/>
            <p:cNvSpPr>
              <a:spLocks noChangeShapeType="1"/>
            </p:cNvSpPr>
            <p:nvPr/>
          </p:nvSpPr>
          <p:spPr bwMode="auto">
            <a:xfrm flipH="1">
              <a:off x="336" y="2432"/>
              <a:ext cx="3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3" name="Line 8"/>
            <p:cNvSpPr>
              <a:spLocks noChangeShapeType="1"/>
            </p:cNvSpPr>
            <p:nvPr/>
          </p:nvSpPr>
          <p:spPr bwMode="auto">
            <a:xfrm>
              <a:off x="709" y="2515"/>
              <a:ext cx="28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24" name="Group 29"/>
          <p:cNvGrpSpPr>
            <a:grpSpLocks/>
          </p:cNvGrpSpPr>
          <p:nvPr/>
        </p:nvGrpSpPr>
        <p:grpSpPr bwMode="auto">
          <a:xfrm>
            <a:off x="1203969" y="5209909"/>
            <a:ext cx="1152525" cy="558800"/>
            <a:chOff x="336" y="2858"/>
            <a:chExt cx="726" cy="352"/>
          </a:xfrm>
        </p:grpSpPr>
        <p:sp>
          <p:nvSpPr>
            <p:cNvPr id="25" name="Oval 9"/>
            <p:cNvSpPr>
              <a:spLocks noChangeArrowheads="1"/>
            </p:cNvSpPr>
            <p:nvPr/>
          </p:nvSpPr>
          <p:spPr bwMode="auto">
            <a:xfrm>
              <a:off x="648" y="2858"/>
              <a:ext cx="414" cy="352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6" name="Line 10"/>
            <p:cNvSpPr>
              <a:spLocks noChangeShapeType="1"/>
            </p:cNvSpPr>
            <p:nvPr/>
          </p:nvSpPr>
          <p:spPr bwMode="auto">
            <a:xfrm flipH="1">
              <a:off x="336" y="3035"/>
              <a:ext cx="3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7" name="Oval 11"/>
            <p:cNvSpPr>
              <a:spLocks noChangeArrowheads="1"/>
            </p:cNvSpPr>
            <p:nvPr/>
          </p:nvSpPr>
          <p:spPr bwMode="auto">
            <a:xfrm>
              <a:off x="684" y="2919"/>
              <a:ext cx="335" cy="218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28" name="Group 28"/>
          <p:cNvGrpSpPr>
            <a:grpSpLocks/>
          </p:cNvGrpSpPr>
          <p:nvPr/>
        </p:nvGrpSpPr>
        <p:grpSpPr bwMode="auto">
          <a:xfrm>
            <a:off x="1203969" y="6048109"/>
            <a:ext cx="1152525" cy="558800"/>
            <a:chOff x="336" y="3440"/>
            <a:chExt cx="726" cy="352"/>
          </a:xfrm>
        </p:grpSpPr>
        <p:sp>
          <p:nvSpPr>
            <p:cNvPr id="29" name="Oval 12"/>
            <p:cNvSpPr>
              <a:spLocks noChangeArrowheads="1"/>
            </p:cNvSpPr>
            <p:nvPr/>
          </p:nvSpPr>
          <p:spPr bwMode="auto">
            <a:xfrm>
              <a:off x="648" y="3440"/>
              <a:ext cx="414" cy="352"/>
            </a:xfrm>
            <a:prstGeom prst="ellipse">
              <a:avLst/>
            </a:prstGeom>
            <a:solidFill>
              <a:srgbClr val="FFFFFF"/>
            </a:solidFill>
            <a:ln w="12700" cap="rnd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0" name="Line 13"/>
            <p:cNvSpPr>
              <a:spLocks noChangeShapeType="1"/>
            </p:cNvSpPr>
            <p:nvPr/>
          </p:nvSpPr>
          <p:spPr bwMode="auto">
            <a:xfrm flipH="1">
              <a:off x="336" y="3614"/>
              <a:ext cx="3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31" name="Group 14"/>
          <p:cNvGrpSpPr>
            <a:grpSpLocks/>
          </p:cNvGrpSpPr>
          <p:nvPr/>
        </p:nvGrpSpPr>
        <p:grpSpPr bwMode="auto">
          <a:xfrm>
            <a:off x="7311319" y="3381109"/>
            <a:ext cx="3254375" cy="1676400"/>
            <a:chOff x="720" y="1824"/>
            <a:chExt cx="2050" cy="1056"/>
          </a:xfrm>
        </p:grpSpPr>
        <p:sp>
          <p:nvSpPr>
            <p:cNvPr id="32" name="Oval 15"/>
            <p:cNvSpPr>
              <a:spLocks noChangeArrowheads="1"/>
            </p:cNvSpPr>
            <p:nvPr/>
          </p:nvSpPr>
          <p:spPr bwMode="auto">
            <a:xfrm>
              <a:off x="720" y="1824"/>
              <a:ext cx="514" cy="35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3" name="Oval 16"/>
            <p:cNvSpPr>
              <a:spLocks noChangeArrowheads="1"/>
            </p:cNvSpPr>
            <p:nvPr/>
          </p:nvSpPr>
          <p:spPr bwMode="auto">
            <a:xfrm>
              <a:off x="1360" y="1824"/>
              <a:ext cx="514" cy="35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4" name="Oval 17"/>
            <p:cNvSpPr>
              <a:spLocks noChangeArrowheads="1"/>
            </p:cNvSpPr>
            <p:nvPr/>
          </p:nvSpPr>
          <p:spPr bwMode="auto">
            <a:xfrm>
              <a:off x="2256" y="1824"/>
              <a:ext cx="514" cy="35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5" name="Oval 18"/>
            <p:cNvSpPr>
              <a:spLocks noChangeArrowheads="1"/>
            </p:cNvSpPr>
            <p:nvPr/>
          </p:nvSpPr>
          <p:spPr bwMode="auto">
            <a:xfrm>
              <a:off x="1105" y="2522"/>
              <a:ext cx="511" cy="35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6" name="Line 19"/>
            <p:cNvSpPr>
              <a:spLocks noChangeShapeType="1"/>
            </p:cNvSpPr>
            <p:nvPr/>
          </p:nvSpPr>
          <p:spPr bwMode="auto">
            <a:xfrm flipH="1">
              <a:off x="720" y="2681"/>
              <a:ext cx="38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7" name="Line 20"/>
            <p:cNvSpPr>
              <a:spLocks noChangeShapeType="1"/>
            </p:cNvSpPr>
            <p:nvPr/>
          </p:nvSpPr>
          <p:spPr bwMode="auto">
            <a:xfrm>
              <a:off x="976" y="2182"/>
              <a:ext cx="258" cy="36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8" name="Line 21"/>
            <p:cNvSpPr>
              <a:spLocks noChangeShapeType="1"/>
            </p:cNvSpPr>
            <p:nvPr/>
          </p:nvSpPr>
          <p:spPr bwMode="auto">
            <a:xfrm flipH="1">
              <a:off x="1360" y="2182"/>
              <a:ext cx="256" cy="36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9" name="Line 22"/>
            <p:cNvSpPr>
              <a:spLocks noChangeShapeType="1"/>
            </p:cNvSpPr>
            <p:nvPr/>
          </p:nvSpPr>
          <p:spPr bwMode="auto">
            <a:xfrm flipH="1">
              <a:off x="1489" y="2182"/>
              <a:ext cx="1025" cy="36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40" name="Rectangle 27"/>
          <p:cNvSpPr>
            <a:spLocks noChangeArrowheads="1"/>
          </p:cNvSpPr>
          <p:nvPr/>
        </p:nvSpPr>
        <p:spPr bwMode="auto">
          <a:xfrm>
            <a:off x="2503720" y="2695309"/>
            <a:ext cx="354438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spcBef>
                <a:spcPct val="20000"/>
              </a:spcBef>
            </a:pPr>
            <a:r>
              <a:rPr lang="pt-BR" dirty="0"/>
              <a:t>- atributo</a:t>
            </a:r>
          </a:p>
          <a:p>
            <a:pPr algn="just">
              <a:spcBef>
                <a:spcPct val="20000"/>
              </a:spcBef>
            </a:pPr>
            <a:endParaRPr lang="pt-BR" sz="2000" dirty="0"/>
          </a:p>
          <a:p>
            <a:pPr algn="just">
              <a:spcBef>
                <a:spcPct val="20000"/>
              </a:spcBef>
            </a:pPr>
            <a:endParaRPr lang="pt-BR" sz="700" dirty="0" smtClean="0"/>
          </a:p>
          <a:p>
            <a:pPr algn="just">
              <a:spcBef>
                <a:spcPct val="20000"/>
              </a:spcBef>
            </a:pPr>
            <a:r>
              <a:rPr lang="pt-BR" dirty="0" smtClean="0"/>
              <a:t>- </a:t>
            </a:r>
            <a:r>
              <a:rPr lang="pt-BR" dirty="0"/>
              <a:t>atributo </a:t>
            </a:r>
            <a:r>
              <a:rPr lang="pt-BR" dirty="0" smtClean="0"/>
              <a:t>chave primária</a:t>
            </a:r>
            <a:endParaRPr lang="pt-BR" dirty="0"/>
          </a:p>
          <a:p>
            <a:pPr algn="just">
              <a:spcBef>
                <a:spcPct val="20000"/>
              </a:spcBef>
            </a:pPr>
            <a:endParaRPr lang="pt-BR" dirty="0" smtClean="0"/>
          </a:p>
          <a:p>
            <a:pPr algn="just">
              <a:spcBef>
                <a:spcPct val="20000"/>
              </a:spcBef>
            </a:pPr>
            <a:endParaRPr lang="pt-BR" sz="1100" dirty="0"/>
          </a:p>
          <a:p>
            <a:pPr algn="just">
              <a:spcBef>
                <a:spcPct val="20000"/>
              </a:spcBef>
            </a:pPr>
            <a:r>
              <a:rPr lang="pt-BR" dirty="0"/>
              <a:t>-atributo chave de entidade fraca</a:t>
            </a:r>
          </a:p>
          <a:p>
            <a:pPr algn="just">
              <a:spcBef>
                <a:spcPct val="20000"/>
              </a:spcBef>
            </a:pPr>
            <a:endParaRPr lang="pt-BR" sz="800" dirty="0" smtClean="0"/>
          </a:p>
          <a:p>
            <a:pPr algn="just">
              <a:spcBef>
                <a:spcPct val="20000"/>
              </a:spcBef>
            </a:pPr>
            <a:endParaRPr lang="pt-BR" sz="800" dirty="0" smtClean="0"/>
          </a:p>
          <a:p>
            <a:pPr algn="just">
              <a:spcBef>
                <a:spcPct val="20000"/>
              </a:spcBef>
            </a:pPr>
            <a:endParaRPr lang="pt-BR" sz="800" dirty="0" smtClean="0"/>
          </a:p>
          <a:p>
            <a:pPr algn="just">
              <a:spcBef>
                <a:spcPct val="20000"/>
              </a:spcBef>
            </a:pPr>
            <a:endParaRPr lang="pt-BR" sz="800" dirty="0"/>
          </a:p>
          <a:p>
            <a:pPr algn="just">
              <a:spcBef>
                <a:spcPct val="20000"/>
              </a:spcBef>
            </a:pPr>
            <a:r>
              <a:rPr lang="pt-BR" dirty="0"/>
              <a:t>- atributo multivalorado</a:t>
            </a:r>
          </a:p>
          <a:p>
            <a:pPr algn="just">
              <a:spcBef>
                <a:spcPct val="20000"/>
              </a:spcBef>
            </a:pPr>
            <a:endParaRPr lang="pt-BR" dirty="0" smtClean="0"/>
          </a:p>
          <a:p>
            <a:pPr algn="just">
              <a:spcBef>
                <a:spcPct val="20000"/>
              </a:spcBef>
            </a:pPr>
            <a:endParaRPr lang="pt-BR" sz="1200" baseline="-25000" dirty="0"/>
          </a:p>
          <a:p>
            <a:pPr algn="just">
              <a:spcBef>
                <a:spcPct val="20000"/>
              </a:spcBef>
            </a:pPr>
            <a:r>
              <a:rPr lang="pt-BR" dirty="0"/>
              <a:t>- atributo derivado</a:t>
            </a:r>
          </a:p>
        </p:txBody>
      </p:sp>
      <p:grpSp>
        <p:nvGrpSpPr>
          <p:cNvPr id="41" name="Group 37"/>
          <p:cNvGrpSpPr>
            <a:grpSpLocks/>
          </p:cNvGrpSpPr>
          <p:nvPr/>
        </p:nvGrpSpPr>
        <p:grpSpPr bwMode="auto">
          <a:xfrm>
            <a:off x="1203969" y="4295509"/>
            <a:ext cx="1152525" cy="560388"/>
            <a:chOff x="336" y="2352"/>
            <a:chExt cx="726" cy="353"/>
          </a:xfrm>
        </p:grpSpPr>
        <p:sp>
          <p:nvSpPr>
            <p:cNvPr id="42" name="Oval 33"/>
            <p:cNvSpPr>
              <a:spLocks noChangeArrowheads="1"/>
            </p:cNvSpPr>
            <p:nvPr/>
          </p:nvSpPr>
          <p:spPr bwMode="auto">
            <a:xfrm>
              <a:off x="648" y="2352"/>
              <a:ext cx="414" cy="353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3" name="Line 34"/>
            <p:cNvSpPr>
              <a:spLocks noChangeShapeType="1"/>
            </p:cNvSpPr>
            <p:nvPr/>
          </p:nvSpPr>
          <p:spPr bwMode="auto">
            <a:xfrm flipH="1">
              <a:off x="336" y="2527"/>
              <a:ext cx="3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4" name="Line 35"/>
            <p:cNvSpPr>
              <a:spLocks noChangeShapeType="1"/>
            </p:cNvSpPr>
            <p:nvPr/>
          </p:nvSpPr>
          <p:spPr bwMode="auto">
            <a:xfrm>
              <a:off x="709" y="2610"/>
              <a:ext cx="28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dashDot"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45" name="Line 36"/>
          <p:cNvSpPr>
            <a:spLocks noChangeShapeType="1"/>
          </p:cNvSpPr>
          <p:nvPr/>
        </p:nvSpPr>
        <p:spPr bwMode="auto">
          <a:xfrm>
            <a:off x="6984294" y="2847709"/>
            <a:ext cx="0" cy="3581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46" name="Text Box 38"/>
          <p:cNvSpPr txBox="1">
            <a:spLocks noChangeArrowheads="1"/>
          </p:cNvSpPr>
          <p:nvPr/>
        </p:nvSpPr>
        <p:spPr bwMode="auto">
          <a:xfrm>
            <a:off x="7479594" y="5057509"/>
            <a:ext cx="2476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/>
              <a:t>Atributo composto</a:t>
            </a:r>
          </a:p>
        </p:txBody>
      </p:sp>
    </p:spTree>
    <p:extLst>
      <p:ext uri="{BB962C8B-B14F-4D97-AF65-F5344CB8AC3E}">
        <p14:creationId xmlns="" xmlns:p14="http://schemas.microsoft.com/office/powerpoint/2010/main" val="1526506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47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670360" y="746371"/>
            <a:ext cx="10514196" cy="587581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pt-BR" sz="3800" b="1" dirty="0" err="1" smtClean="0">
                <a:solidFill>
                  <a:srgbClr val="0070C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Cardinalidades</a:t>
            </a:r>
            <a:endParaRPr lang="pt-BR" sz="3800" b="1" dirty="0">
              <a:solidFill>
                <a:srgbClr val="0070C0"/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Exemplos:</a:t>
            </a:r>
          </a:p>
        </p:txBody>
      </p:sp>
      <p:grpSp>
        <p:nvGrpSpPr>
          <p:cNvPr id="63" name="Grupo 41"/>
          <p:cNvGrpSpPr>
            <a:grpSpLocks/>
          </p:cNvGrpSpPr>
          <p:nvPr/>
        </p:nvGrpSpPr>
        <p:grpSpPr bwMode="auto">
          <a:xfrm>
            <a:off x="3083579" y="2032000"/>
            <a:ext cx="6569075" cy="1260475"/>
            <a:chOff x="1346200" y="2032000"/>
            <a:chExt cx="6569075" cy="1260475"/>
          </a:xfrm>
        </p:grpSpPr>
        <p:sp>
          <p:nvSpPr>
            <p:cNvPr id="64" name="Text Box 36"/>
            <p:cNvSpPr txBox="1">
              <a:spLocks noChangeArrowheads="1"/>
            </p:cNvSpPr>
            <p:nvPr/>
          </p:nvSpPr>
          <p:spPr bwMode="auto">
            <a:xfrm>
              <a:off x="2662238" y="2032000"/>
              <a:ext cx="415925" cy="427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defTabSz="381000" eaLnBrk="0" hangingPunct="0"/>
              <a:r>
                <a:rPr lang="pt-BR" sz="2800" b="1">
                  <a:solidFill>
                    <a:srgbClr val="800000"/>
                  </a:solidFill>
                  <a:latin typeface="Times New Roman Normal"/>
                </a:rPr>
                <a:t>1</a:t>
              </a:r>
            </a:p>
          </p:txBody>
        </p:sp>
        <p:sp>
          <p:nvSpPr>
            <p:cNvPr id="65" name="Text Box 37"/>
            <p:cNvSpPr txBox="1">
              <a:spLocks noChangeArrowheads="1"/>
            </p:cNvSpPr>
            <p:nvPr/>
          </p:nvSpPr>
          <p:spPr bwMode="auto">
            <a:xfrm>
              <a:off x="3411538" y="2927350"/>
              <a:ext cx="1898650" cy="365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defTabSz="381000" eaLnBrk="0" hangingPunct="0"/>
              <a:r>
                <a:rPr lang="pt-BR" b="1" u="sng">
                  <a:latin typeface="Times New Roman Normal"/>
                </a:rPr>
                <a:t>Um para Um</a:t>
              </a:r>
            </a:p>
          </p:txBody>
        </p:sp>
        <p:sp>
          <p:nvSpPr>
            <p:cNvPr id="66" name="Text Box 38"/>
            <p:cNvSpPr txBox="1">
              <a:spLocks noChangeArrowheads="1"/>
            </p:cNvSpPr>
            <p:nvPr/>
          </p:nvSpPr>
          <p:spPr bwMode="auto">
            <a:xfrm>
              <a:off x="5984875" y="2060575"/>
              <a:ext cx="415925" cy="427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defTabSz="381000" eaLnBrk="0" hangingPunct="0"/>
              <a:r>
                <a:rPr lang="pt-BR" sz="2800" b="1">
                  <a:solidFill>
                    <a:srgbClr val="800000"/>
                  </a:solidFill>
                  <a:latin typeface="Times New Roman Normal"/>
                </a:rPr>
                <a:t>1</a:t>
              </a:r>
            </a:p>
          </p:txBody>
        </p:sp>
        <p:grpSp>
          <p:nvGrpSpPr>
            <p:cNvPr id="67" name="Group 74"/>
            <p:cNvGrpSpPr>
              <a:grpSpLocks/>
            </p:cNvGrpSpPr>
            <p:nvPr/>
          </p:nvGrpSpPr>
          <p:grpSpPr bwMode="auto">
            <a:xfrm>
              <a:off x="1346200" y="2060575"/>
              <a:ext cx="6569075" cy="771525"/>
              <a:chOff x="848" y="1298"/>
              <a:chExt cx="4138" cy="486"/>
            </a:xfrm>
          </p:grpSpPr>
          <p:sp>
            <p:nvSpPr>
              <p:cNvPr id="68" name="Freeform 39"/>
              <p:cNvSpPr>
                <a:spLocks noChangeArrowheads="1"/>
              </p:cNvSpPr>
              <p:nvPr/>
            </p:nvSpPr>
            <p:spPr bwMode="auto">
              <a:xfrm>
                <a:off x="2251" y="1298"/>
                <a:ext cx="932" cy="486"/>
              </a:xfrm>
              <a:custGeom>
                <a:avLst/>
                <a:gdLst>
                  <a:gd name="T0" fmla="*/ 0 w 1276"/>
                  <a:gd name="T1" fmla="*/ 1 h 775"/>
                  <a:gd name="T2" fmla="*/ 1 w 1276"/>
                  <a:gd name="T3" fmla="*/ 1 h 775"/>
                  <a:gd name="T4" fmla="*/ 4 w 1276"/>
                  <a:gd name="T5" fmla="*/ 1 h 775"/>
                  <a:gd name="T6" fmla="*/ 1 w 1276"/>
                  <a:gd name="T7" fmla="*/ 0 h 775"/>
                  <a:gd name="T8" fmla="*/ 0 w 1276"/>
                  <a:gd name="T9" fmla="*/ 1 h 775"/>
                  <a:gd name="T10" fmla="*/ 0 w 1276"/>
                  <a:gd name="T11" fmla="*/ 1 h 77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276"/>
                  <a:gd name="T19" fmla="*/ 0 h 775"/>
                  <a:gd name="T20" fmla="*/ 1276 w 1276"/>
                  <a:gd name="T21" fmla="*/ 775 h 77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276" h="775">
                    <a:moveTo>
                      <a:pt x="0" y="387"/>
                    </a:moveTo>
                    <a:lnTo>
                      <a:pt x="638" y="775"/>
                    </a:lnTo>
                    <a:lnTo>
                      <a:pt x="1276" y="387"/>
                    </a:lnTo>
                    <a:lnTo>
                      <a:pt x="638" y="0"/>
                    </a:lnTo>
                    <a:lnTo>
                      <a:pt x="0" y="387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rgbClr val="FFA64D"/>
                  </a:gs>
                </a:gsLst>
                <a:path path="rect">
                  <a:fillToRect l="50000" t="50000" r="50000" b="50000"/>
                </a:path>
              </a:gra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69" name="Rectangle 40"/>
              <p:cNvSpPr>
                <a:spLocks noChangeArrowheads="1"/>
              </p:cNvSpPr>
              <p:nvPr/>
            </p:nvSpPr>
            <p:spPr bwMode="auto">
              <a:xfrm>
                <a:off x="848" y="1385"/>
                <a:ext cx="770" cy="385"/>
              </a:xfrm>
              <a:prstGeom prst="rect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rgbClr val="0066FF"/>
                  </a:gs>
                </a:gsLst>
                <a:path path="shape">
                  <a:fillToRect l="50000" t="50000" r="50000" b="50000"/>
                </a:path>
              </a:gradFill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70" name="Text Box 41"/>
              <p:cNvSpPr txBox="1">
                <a:spLocks noChangeArrowheads="1"/>
              </p:cNvSpPr>
              <p:nvPr/>
            </p:nvSpPr>
            <p:spPr bwMode="auto">
              <a:xfrm>
                <a:off x="955" y="1480"/>
                <a:ext cx="722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pPr defTabSz="381000" eaLnBrk="0" hangingPunct="0"/>
                <a:r>
                  <a:rPr lang="pt-BR" sz="1900" b="1">
                    <a:solidFill>
                      <a:srgbClr val="000000"/>
                    </a:solidFill>
                    <a:latin typeface="Times New Roman Normal"/>
                  </a:rPr>
                  <a:t>Ementa</a:t>
                </a:r>
              </a:p>
            </p:txBody>
          </p:sp>
          <p:sp>
            <p:nvSpPr>
              <p:cNvPr id="71" name="Text Box 42"/>
              <p:cNvSpPr txBox="1">
                <a:spLocks noChangeArrowheads="1"/>
              </p:cNvSpPr>
              <p:nvPr/>
            </p:nvSpPr>
            <p:spPr bwMode="auto">
              <a:xfrm>
                <a:off x="2429" y="1451"/>
                <a:ext cx="828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pPr defTabSz="381000" eaLnBrk="0" hangingPunct="0"/>
                <a:r>
                  <a:rPr lang="pt-BR" sz="1800">
                    <a:solidFill>
                      <a:srgbClr val="000000"/>
                    </a:solidFill>
                    <a:latin typeface="Times New Roman Normal"/>
                  </a:rPr>
                  <a:t>Descreve</a:t>
                </a:r>
              </a:p>
            </p:txBody>
          </p:sp>
          <p:sp>
            <p:nvSpPr>
              <p:cNvPr id="72" name="Rectangle 43"/>
              <p:cNvSpPr>
                <a:spLocks noChangeArrowheads="1"/>
              </p:cNvSpPr>
              <p:nvPr/>
            </p:nvSpPr>
            <p:spPr bwMode="auto">
              <a:xfrm>
                <a:off x="4025" y="1353"/>
                <a:ext cx="823" cy="385"/>
              </a:xfrm>
              <a:prstGeom prst="rect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rgbClr val="0066FF"/>
                  </a:gs>
                </a:gsLst>
                <a:path path="shape">
                  <a:fillToRect l="50000" t="50000" r="50000" b="50000"/>
                </a:path>
              </a:gradFill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73" name="Text Box 44"/>
              <p:cNvSpPr txBox="1">
                <a:spLocks noChangeArrowheads="1"/>
              </p:cNvSpPr>
              <p:nvPr/>
            </p:nvSpPr>
            <p:spPr bwMode="auto">
              <a:xfrm>
                <a:off x="4082" y="1452"/>
                <a:ext cx="904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pPr defTabSz="381000" eaLnBrk="0" hangingPunct="0"/>
                <a:r>
                  <a:rPr lang="pt-BR" sz="1900" b="1">
                    <a:solidFill>
                      <a:srgbClr val="000000"/>
                    </a:solidFill>
                    <a:latin typeface="Times New Roman Normal"/>
                  </a:rPr>
                  <a:t>Disciplina</a:t>
                </a:r>
              </a:p>
            </p:txBody>
          </p:sp>
          <p:sp>
            <p:nvSpPr>
              <p:cNvPr id="74" name="Freeform 45"/>
              <p:cNvSpPr>
                <a:spLocks noChangeArrowheads="1"/>
              </p:cNvSpPr>
              <p:nvPr/>
            </p:nvSpPr>
            <p:spPr bwMode="auto">
              <a:xfrm>
                <a:off x="1624" y="1549"/>
                <a:ext cx="660" cy="0"/>
              </a:xfrm>
              <a:custGeom>
                <a:avLst/>
                <a:gdLst>
                  <a:gd name="T0" fmla="*/ 0 w 706"/>
                  <a:gd name="T1" fmla="*/ 195 w 706"/>
                  <a:gd name="T2" fmla="*/ 0 60000 65536"/>
                  <a:gd name="T3" fmla="*/ 0 60000 65536"/>
                  <a:gd name="T4" fmla="*/ 0 w 706"/>
                  <a:gd name="T5" fmla="*/ 706 w 706"/>
                </a:gdLst>
                <a:ahLst/>
                <a:cxnLst>
                  <a:cxn ang="T2">
                    <a:pos x="T0" y="0"/>
                  </a:cxn>
                  <a:cxn ang="T3">
                    <a:pos x="T1" y="0"/>
                  </a:cxn>
                </a:cxnLst>
                <a:rect l="T4" t="0" r="T5" b="0"/>
                <a:pathLst>
                  <a:path w="706">
                    <a:moveTo>
                      <a:pt x="0" y="0"/>
                    </a:moveTo>
                    <a:lnTo>
                      <a:pt x="706" y="0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75" name="Freeform 46"/>
              <p:cNvSpPr>
                <a:spLocks noChangeArrowheads="1"/>
              </p:cNvSpPr>
              <p:nvPr/>
            </p:nvSpPr>
            <p:spPr bwMode="auto">
              <a:xfrm>
                <a:off x="3164" y="1557"/>
                <a:ext cx="868" cy="0"/>
              </a:xfrm>
              <a:custGeom>
                <a:avLst/>
                <a:gdLst>
                  <a:gd name="T0" fmla="*/ 43 w 1026"/>
                  <a:gd name="T1" fmla="*/ 0 w 1026"/>
                  <a:gd name="T2" fmla="*/ 0 60000 65536"/>
                  <a:gd name="T3" fmla="*/ 0 60000 65536"/>
                  <a:gd name="T4" fmla="*/ 0 w 1026"/>
                  <a:gd name="T5" fmla="*/ 1026 w 1026"/>
                </a:gdLst>
                <a:ahLst/>
                <a:cxnLst>
                  <a:cxn ang="T2">
                    <a:pos x="T0" y="0"/>
                  </a:cxn>
                  <a:cxn ang="T3">
                    <a:pos x="T1" y="0"/>
                  </a:cxn>
                </a:cxnLst>
                <a:rect l="T4" t="0" r="T5" b="0"/>
                <a:pathLst>
                  <a:path w="1026">
                    <a:moveTo>
                      <a:pt x="1026" y="0"/>
                    </a:moveTo>
                    <a:lnTo>
                      <a:pt x="0" y="0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</p:grpSp>
      </p:grpSp>
      <p:grpSp>
        <p:nvGrpSpPr>
          <p:cNvPr id="76" name="Grupo 44"/>
          <p:cNvGrpSpPr>
            <a:grpSpLocks/>
          </p:cNvGrpSpPr>
          <p:nvPr/>
        </p:nvGrpSpPr>
        <p:grpSpPr bwMode="auto">
          <a:xfrm>
            <a:off x="2916892" y="3619500"/>
            <a:ext cx="6516687" cy="1300163"/>
            <a:chOff x="1179513" y="3619500"/>
            <a:chExt cx="6516687" cy="1300163"/>
          </a:xfrm>
        </p:grpSpPr>
        <p:sp>
          <p:nvSpPr>
            <p:cNvPr id="77" name="Text Box 49"/>
            <p:cNvSpPr txBox="1">
              <a:spLocks noChangeArrowheads="1"/>
            </p:cNvSpPr>
            <p:nvPr/>
          </p:nvSpPr>
          <p:spPr bwMode="auto">
            <a:xfrm>
              <a:off x="2667000" y="3619500"/>
              <a:ext cx="415925" cy="427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defTabSz="381000" eaLnBrk="0" hangingPunct="0"/>
              <a:r>
                <a:rPr lang="pt-BR" sz="2800" b="1">
                  <a:solidFill>
                    <a:srgbClr val="800000"/>
                  </a:solidFill>
                  <a:latin typeface="Times New Roman Normal"/>
                </a:rPr>
                <a:t>1</a:t>
              </a:r>
            </a:p>
          </p:txBody>
        </p:sp>
        <p:grpSp>
          <p:nvGrpSpPr>
            <p:cNvPr id="78" name="Grupo 42"/>
            <p:cNvGrpSpPr>
              <a:grpSpLocks/>
            </p:cNvGrpSpPr>
            <p:nvPr/>
          </p:nvGrpSpPr>
          <p:grpSpPr bwMode="auto">
            <a:xfrm>
              <a:off x="1179513" y="3644900"/>
              <a:ext cx="6516687" cy="1274763"/>
              <a:chOff x="1179513" y="3644900"/>
              <a:chExt cx="6516687" cy="1274763"/>
            </a:xfrm>
          </p:grpSpPr>
          <p:sp>
            <p:nvSpPr>
              <p:cNvPr id="79" name="Text Box 47"/>
              <p:cNvSpPr txBox="1">
                <a:spLocks noChangeArrowheads="1"/>
              </p:cNvSpPr>
              <p:nvPr/>
            </p:nvSpPr>
            <p:spPr bwMode="auto">
              <a:xfrm>
                <a:off x="5972175" y="3648075"/>
                <a:ext cx="414338" cy="4270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pPr defTabSz="381000" eaLnBrk="0" hangingPunct="0"/>
                <a:r>
                  <a:rPr lang="pt-BR" sz="2800" b="1">
                    <a:solidFill>
                      <a:srgbClr val="800000"/>
                    </a:solidFill>
                    <a:latin typeface="Times New Roman Normal"/>
                  </a:rPr>
                  <a:t>N</a:t>
                </a:r>
              </a:p>
            </p:txBody>
          </p:sp>
          <p:sp>
            <p:nvSpPr>
              <p:cNvPr id="80" name="Text Box 48"/>
              <p:cNvSpPr txBox="1">
                <a:spLocks noChangeArrowheads="1"/>
              </p:cNvSpPr>
              <p:nvPr/>
            </p:nvSpPr>
            <p:spPr bwMode="auto">
              <a:xfrm>
                <a:off x="3079750" y="4554538"/>
                <a:ext cx="2349500" cy="3651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pPr defTabSz="381000" eaLnBrk="0" hangingPunct="0"/>
                <a:r>
                  <a:rPr lang="pt-BR" b="1" u="sng">
                    <a:latin typeface="Times New Roman Normal"/>
                  </a:rPr>
                  <a:t>Um para Muitos</a:t>
                </a:r>
              </a:p>
            </p:txBody>
          </p:sp>
          <p:grpSp>
            <p:nvGrpSpPr>
              <p:cNvPr id="81" name="Group 75"/>
              <p:cNvGrpSpPr>
                <a:grpSpLocks/>
              </p:cNvGrpSpPr>
              <p:nvPr/>
            </p:nvGrpSpPr>
            <p:grpSpPr bwMode="auto">
              <a:xfrm>
                <a:off x="1179513" y="3644900"/>
                <a:ext cx="6516687" cy="771525"/>
                <a:chOff x="743" y="2296"/>
                <a:chExt cx="4105" cy="486"/>
              </a:xfrm>
            </p:grpSpPr>
            <p:sp>
              <p:nvSpPr>
                <p:cNvPr id="82" name="Rectangle 54"/>
                <p:cNvSpPr>
                  <a:spLocks noChangeArrowheads="1"/>
                </p:cNvSpPr>
                <p:nvPr/>
              </p:nvSpPr>
              <p:spPr bwMode="auto">
                <a:xfrm>
                  <a:off x="4002" y="2361"/>
                  <a:ext cx="846" cy="385"/>
                </a:xfrm>
                <a:prstGeom prst="rect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rgbClr val="0066FF"/>
                    </a:gs>
                  </a:gsLst>
                  <a:path path="shape">
                    <a:fillToRect l="50000" t="50000" r="50000" b="50000"/>
                  </a:path>
                </a:gradFill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83" name="Freeform 50"/>
                <p:cNvSpPr>
                  <a:spLocks noChangeArrowheads="1"/>
                </p:cNvSpPr>
                <p:nvPr/>
              </p:nvSpPr>
              <p:spPr bwMode="auto">
                <a:xfrm>
                  <a:off x="2230" y="2296"/>
                  <a:ext cx="932" cy="486"/>
                </a:xfrm>
                <a:custGeom>
                  <a:avLst/>
                  <a:gdLst>
                    <a:gd name="T0" fmla="*/ 0 w 1276"/>
                    <a:gd name="T1" fmla="*/ 1 h 775"/>
                    <a:gd name="T2" fmla="*/ 1 w 1276"/>
                    <a:gd name="T3" fmla="*/ 1 h 775"/>
                    <a:gd name="T4" fmla="*/ 4 w 1276"/>
                    <a:gd name="T5" fmla="*/ 1 h 775"/>
                    <a:gd name="T6" fmla="*/ 1 w 1276"/>
                    <a:gd name="T7" fmla="*/ 0 h 775"/>
                    <a:gd name="T8" fmla="*/ 0 w 1276"/>
                    <a:gd name="T9" fmla="*/ 1 h 775"/>
                    <a:gd name="T10" fmla="*/ 0 w 1276"/>
                    <a:gd name="T11" fmla="*/ 1 h 77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276"/>
                    <a:gd name="T19" fmla="*/ 0 h 775"/>
                    <a:gd name="T20" fmla="*/ 1276 w 1276"/>
                    <a:gd name="T21" fmla="*/ 775 h 775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276" h="775">
                      <a:moveTo>
                        <a:pt x="0" y="387"/>
                      </a:moveTo>
                      <a:lnTo>
                        <a:pt x="638" y="775"/>
                      </a:lnTo>
                      <a:lnTo>
                        <a:pt x="1276" y="387"/>
                      </a:lnTo>
                      <a:lnTo>
                        <a:pt x="638" y="0"/>
                      </a:lnTo>
                      <a:lnTo>
                        <a:pt x="0" y="387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FFFFFF"/>
                    </a:gs>
                    <a:gs pos="100000">
                      <a:srgbClr val="FFA64D"/>
                    </a:gs>
                  </a:gsLst>
                  <a:path path="rect">
                    <a:fillToRect l="50000" t="50000" r="50000" b="50000"/>
                  </a:path>
                </a:gra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84" name="Rectangle 51"/>
                <p:cNvSpPr>
                  <a:spLocks noChangeArrowheads="1"/>
                </p:cNvSpPr>
                <p:nvPr/>
              </p:nvSpPr>
              <p:spPr bwMode="auto">
                <a:xfrm>
                  <a:off x="743" y="2393"/>
                  <a:ext cx="852" cy="385"/>
                </a:xfrm>
                <a:prstGeom prst="rect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rgbClr val="0066FF"/>
                    </a:gs>
                  </a:gsLst>
                  <a:path path="shape">
                    <a:fillToRect l="50000" t="50000" r="50000" b="50000"/>
                  </a:path>
                </a:gradFill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85" name="Text Box 52"/>
                <p:cNvSpPr txBox="1">
                  <a:spLocks noChangeArrowheads="1"/>
                </p:cNvSpPr>
                <p:nvPr/>
              </p:nvSpPr>
              <p:spPr bwMode="auto">
                <a:xfrm>
                  <a:off x="4156" y="2456"/>
                  <a:ext cx="692" cy="18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0" tIns="0" rIns="0" bIns="0">
                  <a:spAutoFit/>
                </a:bodyPr>
                <a:lstStyle/>
                <a:p>
                  <a:pPr defTabSz="381000" eaLnBrk="0" hangingPunct="0"/>
                  <a:r>
                    <a:rPr lang="pt-BR" sz="1900" b="1">
                      <a:solidFill>
                        <a:srgbClr val="000000"/>
                      </a:solidFill>
                      <a:latin typeface="Times New Roman Normal"/>
                    </a:rPr>
                    <a:t>Turma</a:t>
                  </a:r>
                </a:p>
              </p:txBody>
            </p:sp>
            <p:sp>
              <p:nvSpPr>
                <p:cNvPr id="86" name="Text Box 53"/>
                <p:cNvSpPr txBox="1">
                  <a:spLocks noChangeArrowheads="1"/>
                </p:cNvSpPr>
                <p:nvPr/>
              </p:nvSpPr>
              <p:spPr bwMode="auto">
                <a:xfrm>
                  <a:off x="2250" y="2400"/>
                  <a:ext cx="898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0" tIns="0" rIns="0" bIns="0">
                  <a:spAutoFit/>
                </a:bodyPr>
                <a:lstStyle/>
                <a:p>
                  <a:pPr algn="ctr" defTabSz="381000" eaLnBrk="0" hangingPunct="0"/>
                  <a:endParaRPr lang="pt-BR" sz="800">
                    <a:solidFill>
                      <a:srgbClr val="000000"/>
                    </a:solidFill>
                    <a:latin typeface="Times New Roman Normal"/>
                  </a:endParaRPr>
                </a:p>
                <a:p>
                  <a:pPr algn="ctr" defTabSz="381000" eaLnBrk="0" hangingPunct="0"/>
                  <a:r>
                    <a:rPr lang="pt-BR" sz="1800">
                      <a:solidFill>
                        <a:srgbClr val="000000"/>
                      </a:solidFill>
                      <a:latin typeface="Times New Roman Normal"/>
                    </a:rPr>
                    <a:t>Tutora</a:t>
                  </a:r>
                </a:p>
              </p:txBody>
            </p:sp>
            <p:sp>
              <p:nvSpPr>
                <p:cNvPr id="87" name="Text Box 55"/>
                <p:cNvSpPr txBox="1">
                  <a:spLocks noChangeArrowheads="1"/>
                </p:cNvSpPr>
                <p:nvPr/>
              </p:nvSpPr>
              <p:spPr bwMode="auto">
                <a:xfrm>
                  <a:off x="743" y="2488"/>
                  <a:ext cx="875" cy="18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0" tIns="0" rIns="0" bIns="0">
                  <a:spAutoFit/>
                </a:bodyPr>
                <a:lstStyle/>
                <a:p>
                  <a:pPr defTabSz="381000" eaLnBrk="0" hangingPunct="0"/>
                  <a:r>
                    <a:rPr lang="pt-BR" sz="1900" b="1">
                      <a:solidFill>
                        <a:srgbClr val="000000"/>
                      </a:solidFill>
                      <a:latin typeface="Times New Roman Normal"/>
                    </a:rPr>
                    <a:t> Professor</a:t>
                  </a:r>
                </a:p>
              </p:txBody>
            </p:sp>
            <p:sp>
              <p:nvSpPr>
                <p:cNvPr id="88" name="Freeform 56"/>
                <p:cNvSpPr>
                  <a:spLocks noChangeArrowheads="1"/>
                </p:cNvSpPr>
                <p:nvPr/>
              </p:nvSpPr>
              <p:spPr bwMode="auto">
                <a:xfrm>
                  <a:off x="1595" y="2547"/>
                  <a:ext cx="660" cy="0"/>
                </a:xfrm>
                <a:custGeom>
                  <a:avLst/>
                  <a:gdLst>
                    <a:gd name="T0" fmla="*/ 0 w 706"/>
                    <a:gd name="T1" fmla="*/ 195 w 706"/>
                    <a:gd name="T2" fmla="*/ 0 60000 65536"/>
                    <a:gd name="T3" fmla="*/ 0 60000 65536"/>
                    <a:gd name="T4" fmla="*/ 0 w 706"/>
                    <a:gd name="T5" fmla="*/ 706 w 706"/>
                  </a:gdLst>
                  <a:ahLst/>
                  <a:cxnLst>
                    <a:cxn ang="T2">
                      <a:pos x="T0" y="0"/>
                    </a:cxn>
                    <a:cxn ang="T3">
                      <a:pos x="T1" y="0"/>
                    </a:cxn>
                  </a:cxnLst>
                  <a:rect l="T4" t="0" r="T5" b="0"/>
                  <a:pathLst>
                    <a:path w="706">
                      <a:moveTo>
                        <a:pt x="0" y="0"/>
                      </a:moveTo>
                      <a:lnTo>
                        <a:pt x="706" y="0"/>
                      </a:lnTo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89" name="Freeform 57"/>
                <p:cNvSpPr>
                  <a:spLocks noChangeArrowheads="1"/>
                </p:cNvSpPr>
                <p:nvPr/>
              </p:nvSpPr>
              <p:spPr bwMode="auto">
                <a:xfrm>
                  <a:off x="3135" y="2555"/>
                  <a:ext cx="868" cy="0"/>
                </a:xfrm>
                <a:custGeom>
                  <a:avLst/>
                  <a:gdLst>
                    <a:gd name="T0" fmla="*/ 43 w 1026"/>
                    <a:gd name="T1" fmla="*/ 0 w 1026"/>
                    <a:gd name="T2" fmla="*/ 0 60000 65536"/>
                    <a:gd name="T3" fmla="*/ 0 60000 65536"/>
                    <a:gd name="T4" fmla="*/ 0 w 1026"/>
                    <a:gd name="T5" fmla="*/ 1026 w 1026"/>
                  </a:gdLst>
                  <a:ahLst/>
                  <a:cxnLst>
                    <a:cxn ang="T2">
                      <a:pos x="T0" y="0"/>
                    </a:cxn>
                    <a:cxn ang="T3">
                      <a:pos x="T1" y="0"/>
                    </a:cxn>
                  </a:cxnLst>
                  <a:rect l="T4" t="0" r="T5" b="0"/>
                  <a:pathLst>
                    <a:path w="1026">
                      <a:moveTo>
                        <a:pt x="1026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</p:grpSp>
        </p:grpSp>
      </p:grpSp>
      <p:grpSp>
        <p:nvGrpSpPr>
          <p:cNvPr id="90" name="Grupo 45"/>
          <p:cNvGrpSpPr>
            <a:grpSpLocks/>
          </p:cNvGrpSpPr>
          <p:nvPr/>
        </p:nvGrpSpPr>
        <p:grpSpPr bwMode="auto">
          <a:xfrm>
            <a:off x="3001029" y="5227638"/>
            <a:ext cx="6492875" cy="1209675"/>
            <a:chOff x="1263650" y="5227638"/>
            <a:chExt cx="6492875" cy="1209675"/>
          </a:xfrm>
        </p:grpSpPr>
        <p:sp>
          <p:nvSpPr>
            <p:cNvPr id="91" name="Text Box 67"/>
            <p:cNvSpPr txBox="1">
              <a:spLocks noChangeArrowheads="1"/>
            </p:cNvSpPr>
            <p:nvPr/>
          </p:nvSpPr>
          <p:spPr bwMode="auto">
            <a:xfrm>
              <a:off x="5775325" y="5237163"/>
              <a:ext cx="414338" cy="4270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defTabSz="381000" eaLnBrk="0" hangingPunct="0"/>
              <a:r>
                <a:rPr lang="pt-BR" sz="2800" b="1" dirty="0" smtClean="0">
                  <a:solidFill>
                    <a:srgbClr val="800000"/>
                  </a:solidFill>
                  <a:latin typeface="Times New Roman Normal"/>
                </a:rPr>
                <a:t>N</a:t>
              </a:r>
              <a:endParaRPr lang="pt-BR" sz="2800" b="1" dirty="0">
                <a:solidFill>
                  <a:srgbClr val="800000"/>
                </a:solidFill>
                <a:latin typeface="Times New Roman Normal"/>
              </a:endParaRPr>
            </a:p>
          </p:txBody>
        </p:sp>
        <p:sp>
          <p:nvSpPr>
            <p:cNvPr id="92" name="Text Box 68"/>
            <p:cNvSpPr txBox="1">
              <a:spLocks noChangeArrowheads="1"/>
            </p:cNvSpPr>
            <p:nvPr/>
          </p:nvSpPr>
          <p:spPr bwMode="auto">
            <a:xfrm>
              <a:off x="2679700" y="5227638"/>
              <a:ext cx="414338" cy="4270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defTabSz="381000" eaLnBrk="0" hangingPunct="0"/>
              <a:r>
                <a:rPr lang="pt-BR" sz="2800" b="1" dirty="0" smtClean="0">
                  <a:solidFill>
                    <a:srgbClr val="800000"/>
                  </a:solidFill>
                  <a:latin typeface="Times New Roman Normal"/>
                </a:rPr>
                <a:t>M</a:t>
              </a:r>
              <a:endParaRPr lang="pt-BR" sz="2800" b="1" dirty="0">
                <a:solidFill>
                  <a:srgbClr val="800000"/>
                </a:solidFill>
                <a:latin typeface="Times New Roman Normal"/>
              </a:endParaRPr>
            </a:p>
          </p:txBody>
        </p:sp>
        <p:grpSp>
          <p:nvGrpSpPr>
            <p:cNvPr id="93" name="Grupo 43"/>
            <p:cNvGrpSpPr>
              <a:grpSpLocks/>
            </p:cNvGrpSpPr>
            <p:nvPr/>
          </p:nvGrpSpPr>
          <p:grpSpPr bwMode="auto">
            <a:xfrm>
              <a:off x="1263650" y="5300663"/>
              <a:ext cx="6492875" cy="1136650"/>
              <a:chOff x="1263650" y="5300663"/>
              <a:chExt cx="6492875" cy="1136650"/>
            </a:xfrm>
          </p:grpSpPr>
          <p:grpSp>
            <p:nvGrpSpPr>
              <p:cNvPr id="94" name="Group 70"/>
              <p:cNvGrpSpPr>
                <a:grpSpLocks/>
              </p:cNvGrpSpPr>
              <p:nvPr/>
            </p:nvGrpSpPr>
            <p:grpSpPr bwMode="auto">
              <a:xfrm>
                <a:off x="1263650" y="5300663"/>
                <a:ext cx="6492875" cy="771525"/>
                <a:chOff x="772" y="3419"/>
                <a:chExt cx="4090" cy="486"/>
              </a:xfrm>
            </p:grpSpPr>
            <p:sp>
              <p:nvSpPr>
                <p:cNvPr id="96" name="Freeform 59"/>
                <p:cNvSpPr>
                  <a:spLocks noChangeArrowheads="1"/>
                </p:cNvSpPr>
                <p:nvPr/>
              </p:nvSpPr>
              <p:spPr bwMode="auto">
                <a:xfrm>
                  <a:off x="2180" y="3419"/>
                  <a:ext cx="932" cy="486"/>
                </a:xfrm>
                <a:custGeom>
                  <a:avLst/>
                  <a:gdLst>
                    <a:gd name="T0" fmla="*/ 0 w 1276"/>
                    <a:gd name="T1" fmla="*/ 1 h 775"/>
                    <a:gd name="T2" fmla="*/ 1 w 1276"/>
                    <a:gd name="T3" fmla="*/ 1 h 775"/>
                    <a:gd name="T4" fmla="*/ 4 w 1276"/>
                    <a:gd name="T5" fmla="*/ 1 h 775"/>
                    <a:gd name="T6" fmla="*/ 1 w 1276"/>
                    <a:gd name="T7" fmla="*/ 0 h 775"/>
                    <a:gd name="T8" fmla="*/ 0 w 1276"/>
                    <a:gd name="T9" fmla="*/ 1 h 775"/>
                    <a:gd name="T10" fmla="*/ 0 w 1276"/>
                    <a:gd name="T11" fmla="*/ 1 h 77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276"/>
                    <a:gd name="T19" fmla="*/ 0 h 775"/>
                    <a:gd name="T20" fmla="*/ 1276 w 1276"/>
                    <a:gd name="T21" fmla="*/ 775 h 775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276" h="775">
                      <a:moveTo>
                        <a:pt x="0" y="387"/>
                      </a:moveTo>
                      <a:lnTo>
                        <a:pt x="638" y="775"/>
                      </a:lnTo>
                      <a:lnTo>
                        <a:pt x="1276" y="387"/>
                      </a:lnTo>
                      <a:lnTo>
                        <a:pt x="638" y="0"/>
                      </a:lnTo>
                      <a:lnTo>
                        <a:pt x="0" y="387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FFFFFF"/>
                    </a:gs>
                    <a:gs pos="100000">
                      <a:srgbClr val="FFA64D"/>
                    </a:gs>
                  </a:gsLst>
                  <a:path path="rect">
                    <a:fillToRect l="50000" t="50000" r="50000" b="50000"/>
                  </a:path>
                </a:gra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97" name="Rectangle 60"/>
                <p:cNvSpPr>
                  <a:spLocks noChangeArrowheads="1"/>
                </p:cNvSpPr>
                <p:nvPr/>
              </p:nvSpPr>
              <p:spPr bwMode="auto">
                <a:xfrm>
                  <a:off x="772" y="3494"/>
                  <a:ext cx="770" cy="385"/>
                </a:xfrm>
                <a:prstGeom prst="rect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rgbClr val="0066FF"/>
                    </a:gs>
                  </a:gsLst>
                  <a:path path="shape">
                    <a:fillToRect l="50000" t="50000" r="50000" b="50000"/>
                  </a:path>
                </a:gradFill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98" name="Text Box 61"/>
                <p:cNvSpPr txBox="1">
                  <a:spLocks noChangeArrowheads="1"/>
                </p:cNvSpPr>
                <p:nvPr/>
              </p:nvSpPr>
              <p:spPr bwMode="auto">
                <a:xfrm>
                  <a:off x="901" y="3589"/>
                  <a:ext cx="693" cy="18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0" tIns="0" rIns="0" bIns="0">
                  <a:spAutoFit/>
                </a:bodyPr>
                <a:lstStyle/>
                <a:p>
                  <a:pPr defTabSz="381000" eaLnBrk="0" hangingPunct="0"/>
                  <a:r>
                    <a:rPr lang="pt-BR" sz="1900" b="1">
                      <a:solidFill>
                        <a:srgbClr val="000000"/>
                      </a:solidFill>
                      <a:latin typeface="Times New Roman Normal"/>
                    </a:rPr>
                    <a:t>Pessoa</a:t>
                  </a:r>
                </a:p>
              </p:txBody>
            </p:sp>
            <p:sp>
              <p:nvSpPr>
                <p:cNvPr id="99" name="Text Box 62"/>
                <p:cNvSpPr txBox="1">
                  <a:spLocks noChangeArrowheads="1"/>
                </p:cNvSpPr>
                <p:nvPr/>
              </p:nvSpPr>
              <p:spPr bwMode="auto">
                <a:xfrm>
                  <a:off x="2379" y="3585"/>
                  <a:ext cx="586" cy="1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0" tIns="0" rIns="0" bIns="0">
                  <a:spAutoFit/>
                </a:bodyPr>
                <a:lstStyle/>
                <a:p>
                  <a:pPr defTabSz="381000" eaLnBrk="0" hangingPunct="0"/>
                  <a:r>
                    <a:rPr lang="pt-BR" sz="1800">
                      <a:solidFill>
                        <a:srgbClr val="000000"/>
                      </a:solidFill>
                      <a:latin typeface="Times New Roman Normal"/>
                    </a:rPr>
                    <a:t>Matricula</a:t>
                  </a:r>
                </a:p>
              </p:txBody>
            </p:sp>
            <p:sp>
              <p:nvSpPr>
                <p:cNvPr id="100" name="Freeform 63"/>
                <p:cNvSpPr>
                  <a:spLocks noChangeArrowheads="1"/>
                </p:cNvSpPr>
                <p:nvPr/>
              </p:nvSpPr>
              <p:spPr bwMode="auto">
                <a:xfrm>
                  <a:off x="1543" y="3662"/>
                  <a:ext cx="660" cy="0"/>
                </a:xfrm>
                <a:custGeom>
                  <a:avLst/>
                  <a:gdLst>
                    <a:gd name="T0" fmla="*/ 0 w 706"/>
                    <a:gd name="T1" fmla="*/ 195 w 706"/>
                    <a:gd name="T2" fmla="*/ 0 60000 65536"/>
                    <a:gd name="T3" fmla="*/ 0 60000 65536"/>
                    <a:gd name="T4" fmla="*/ 0 w 706"/>
                    <a:gd name="T5" fmla="*/ 706 w 706"/>
                  </a:gdLst>
                  <a:ahLst/>
                  <a:cxnLst>
                    <a:cxn ang="T2">
                      <a:pos x="T0" y="0"/>
                    </a:cxn>
                    <a:cxn ang="T3">
                      <a:pos x="T1" y="0"/>
                    </a:cxn>
                  </a:cxnLst>
                  <a:rect l="T4" t="0" r="T5" b="0"/>
                  <a:pathLst>
                    <a:path w="706">
                      <a:moveTo>
                        <a:pt x="0" y="0"/>
                      </a:moveTo>
                      <a:lnTo>
                        <a:pt x="706" y="0"/>
                      </a:lnTo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01" name="Freeform 64"/>
                <p:cNvSpPr>
                  <a:spLocks noChangeArrowheads="1"/>
                </p:cNvSpPr>
                <p:nvPr/>
              </p:nvSpPr>
              <p:spPr bwMode="auto">
                <a:xfrm>
                  <a:off x="3083" y="3670"/>
                  <a:ext cx="868" cy="0"/>
                </a:xfrm>
                <a:custGeom>
                  <a:avLst/>
                  <a:gdLst>
                    <a:gd name="T0" fmla="*/ 43 w 1026"/>
                    <a:gd name="T1" fmla="*/ 0 w 1026"/>
                    <a:gd name="T2" fmla="*/ 0 60000 65536"/>
                    <a:gd name="T3" fmla="*/ 0 60000 65536"/>
                    <a:gd name="T4" fmla="*/ 0 w 1026"/>
                    <a:gd name="T5" fmla="*/ 1026 w 1026"/>
                  </a:gdLst>
                  <a:ahLst/>
                  <a:cxnLst>
                    <a:cxn ang="T2">
                      <a:pos x="T0" y="0"/>
                    </a:cxn>
                    <a:cxn ang="T3">
                      <a:pos x="T1" y="0"/>
                    </a:cxn>
                  </a:cxnLst>
                  <a:rect l="T4" t="0" r="T5" b="0"/>
                  <a:pathLst>
                    <a:path w="1026">
                      <a:moveTo>
                        <a:pt x="1026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02" name="Rectangle 65"/>
                <p:cNvSpPr>
                  <a:spLocks noChangeArrowheads="1"/>
                </p:cNvSpPr>
                <p:nvPr/>
              </p:nvSpPr>
              <p:spPr bwMode="auto">
                <a:xfrm>
                  <a:off x="3950" y="3462"/>
                  <a:ext cx="770" cy="385"/>
                </a:xfrm>
                <a:prstGeom prst="rect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rgbClr val="0066FF"/>
                    </a:gs>
                  </a:gsLst>
                  <a:path path="shape">
                    <a:fillToRect l="50000" t="50000" r="50000" b="50000"/>
                  </a:path>
                </a:gradFill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03" name="Text Box 66"/>
                <p:cNvSpPr txBox="1">
                  <a:spLocks noChangeArrowheads="1"/>
                </p:cNvSpPr>
                <p:nvPr/>
              </p:nvSpPr>
              <p:spPr bwMode="auto">
                <a:xfrm>
                  <a:off x="3998" y="3558"/>
                  <a:ext cx="864" cy="18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0" tIns="0" rIns="0" bIns="0">
                  <a:spAutoFit/>
                </a:bodyPr>
                <a:lstStyle/>
                <a:p>
                  <a:pPr defTabSz="381000" eaLnBrk="0" hangingPunct="0"/>
                  <a:r>
                    <a:rPr lang="pt-BR" sz="1900" b="1">
                      <a:solidFill>
                        <a:srgbClr val="000000"/>
                      </a:solidFill>
                      <a:latin typeface="Times New Roman Normal"/>
                    </a:rPr>
                    <a:t>Disciplina</a:t>
                  </a:r>
                </a:p>
              </p:txBody>
            </p:sp>
          </p:grpSp>
          <p:sp>
            <p:nvSpPr>
              <p:cNvPr id="95" name="Text Box 69"/>
              <p:cNvSpPr txBox="1">
                <a:spLocks noChangeArrowheads="1"/>
              </p:cNvSpPr>
              <p:nvPr/>
            </p:nvSpPr>
            <p:spPr bwMode="auto">
              <a:xfrm>
                <a:off x="2968625" y="6072188"/>
                <a:ext cx="2806700" cy="3651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pPr defTabSz="381000" eaLnBrk="0" hangingPunct="0"/>
                <a:r>
                  <a:rPr lang="pt-BR" b="1" u="sng">
                    <a:latin typeface="Times New Roman Normal"/>
                  </a:rPr>
                  <a:t>Muitos para Muitos</a:t>
                </a:r>
              </a:p>
            </p:txBody>
          </p:sp>
        </p:grpSp>
      </p:grpSp>
    </p:spTree>
    <p:extLst>
      <p:ext uri="{BB962C8B-B14F-4D97-AF65-F5344CB8AC3E}">
        <p14:creationId xmlns="" xmlns:p14="http://schemas.microsoft.com/office/powerpoint/2010/main" val="1526506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47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670360" y="746371"/>
            <a:ext cx="10514196" cy="587581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pt-BR" sz="3800" b="1" dirty="0" smtClean="0">
                <a:solidFill>
                  <a:srgbClr val="0070C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Diagrama Entidade-Relacionamento</a:t>
            </a:r>
            <a:endParaRPr lang="pt-BR" sz="3800" b="1" dirty="0">
              <a:solidFill>
                <a:srgbClr val="0070C0"/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Representação em Tabelas</a:t>
            </a:r>
          </a:p>
          <a:p>
            <a:pPr algn="just">
              <a:spcBef>
                <a:spcPct val="20000"/>
              </a:spcBef>
              <a:buClr>
                <a:schemeClr val="accent5"/>
              </a:buClr>
            </a:pPr>
            <a:r>
              <a:rPr lang="pt-BR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dirty="0" smtClean="0"/>
              <a:t>Um banco de dados que esteja de acordo com o DE-R pode ser representado por uma coleção de tabelas.  </a:t>
            </a:r>
          </a:p>
          <a:p>
            <a:pPr algn="just">
              <a:spcBef>
                <a:spcPct val="20000"/>
              </a:spcBef>
              <a:buClr>
                <a:schemeClr val="accent5"/>
              </a:buClr>
            </a:pPr>
            <a:r>
              <a:rPr lang="pt-BR" sz="2400" dirty="0" smtClean="0"/>
              <a:t>Para cada conjunto de entidades e relacionamentos, no banco de dados, pode existir uma tabela que possui, normalmente, o mesmo nome dos seus objetos correspondentes.</a:t>
            </a:r>
            <a:endParaRPr lang="pt-BR" sz="1200" dirty="0" smtClean="0"/>
          </a:p>
          <a:p>
            <a:pPr algn="just">
              <a:spcBef>
                <a:spcPct val="20000"/>
              </a:spcBef>
              <a:buClr>
                <a:schemeClr val="accent5"/>
              </a:buClr>
            </a:pPr>
            <a:r>
              <a:rPr lang="pt-BR" sz="2400" dirty="0" smtClean="0"/>
              <a:t>O processo de representação em tabelas envolvendo entidades fracas acontece da seguinte forma:</a:t>
            </a:r>
          </a:p>
          <a:p>
            <a:pPr marL="457200" lvl="1" indent="0">
              <a:lnSpc>
                <a:spcPct val="100000"/>
              </a:lnSpc>
              <a:buClr>
                <a:schemeClr val="accent5"/>
              </a:buClr>
            </a:pPr>
            <a:r>
              <a:rPr lang="pt-B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Entidade forte </a:t>
            </a:r>
            <a:r>
              <a:rPr lang="pt-B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– uma tabela específica</a:t>
            </a:r>
          </a:p>
          <a:p>
            <a:pPr marL="457200" lvl="1" indent="0">
              <a:lnSpc>
                <a:spcPct val="100000"/>
              </a:lnSpc>
              <a:buClr>
                <a:schemeClr val="accent5"/>
              </a:buClr>
            </a:pPr>
            <a:r>
              <a:rPr lang="pt-BR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Entidade fraca </a:t>
            </a:r>
            <a:r>
              <a:rPr lang="pt-B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– uma tabela com o atributo chave da forte</a:t>
            </a:r>
          </a:p>
          <a:p>
            <a:pPr marL="457200" lvl="1" indent="0">
              <a:lnSpc>
                <a:spcPct val="100000"/>
              </a:lnSpc>
              <a:buClr>
                <a:schemeClr val="accent5"/>
              </a:buClr>
            </a:pPr>
            <a:r>
              <a:rPr lang="pt-B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Relacionamentos</a:t>
            </a:r>
            <a:r>
              <a:rPr lang="pt-B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(fraca x forte) </a:t>
            </a:r>
            <a:r>
              <a:rPr lang="pt-B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– um atributo será redundante</a:t>
            </a:r>
            <a:endParaRPr lang="pt-BR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pt-BR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26506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47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670360" y="746371"/>
            <a:ext cx="10514196" cy="587581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pt-BR" sz="3800" b="1" dirty="0" smtClean="0">
                <a:solidFill>
                  <a:srgbClr val="0070C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Diagrama Entidade-Relacionamento</a:t>
            </a:r>
            <a:endParaRPr lang="pt-BR" sz="3800" b="1" dirty="0">
              <a:solidFill>
                <a:srgbClr val="0070C0"/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Representação em Tabelas</a:t>
            </a:r>
          </a:p>
          <a:p>
            <a:pPr algn="just">
              <a:spcBef>
                <a:spcPct val="20000"/>
              </a:spcBef>
              <a:buClr>
                <a:schemeClr val="accent5"/>
              </a:buClr>
            </a:pPr>
            <a:r>
              <a:rPr lang="pt-BR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O diagrama de ocorrência pode ser usado para representar as entidades e seus atributos, facilitando com isso o processo de identificação das entidades por suas respectivas tabelas.</a:t>
            </a:r>
          </a:p>
          <a:p>
            <a:pPr marL="0" indent="0">
              <a:lnSpc>
                <a:spcPct val="100000"/>
              </a:lnSpc>
              <a:buNone/>
            </a:pPr>
            <a:endParaRPr lang="pt-BR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6" name="Group 18"/>
          <p:cNvGrpSpPr>
            <a:grpSpLocks/>
          </p:cNvGrpSpPr>
          <p:nvPr/>
        </p:nvGrpSpPr>
        <p:grpSpPr bwMode="auto">
          <a:xfrm>
            <a:off x="931781" y="3272249"/>
            <a:ext cx="4114800" cy="914400"/>
            <a:chOff x="288" y="1968"/>
            <a:chExt cx="2592" cy="576"/>
          </a:xfrm>
        </p:grpSpPr>
        <p:sp>
          <p:nvSpPr>
            <p:cNvPr id="27" name="Rectangle 3"/>
            <p:cNvSpPr>
              <a:spLocks noChangeArrowheads="1"/>
            </p:cNvSpPr>
            <p:nvPr/>
          </p:nvSpPr>
          <p:spPr bwMode="auto">
            <a:xfrm>
              <a:off x="336" y="2256"/>
              <a:ext cx="2544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pt-BR" dirty="0"/>
                <a:t>matrícula  </a:t>
              </a:r>
              <a:r>
                <a:rPr lang="pt-BR" dirty="0" smtClean="0"/>
                <a:t>       nome      RG        telefone</a:t>
              </a:r>
              <a:endParaRPr lang="pt-BR" dirty="0"/>
            </a:p>
          </p:txBody>
        </p:sp>
        <p:sp>
          <p:nvSpPr>
            <p:cNvPr id="28" name="Line 4"/>
            <p:cNvSpPr>
              <a:spLocks noChangeShapeType="1"/>
            </p:cNvSpPr>
            <p:nvPr/>
          </p:nvSpPr>
          <p:spPr bwMode="auto">
            <a:xfrm>
              <a:off x="1152" y="225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9" name="Line 5"/>
            <p:cNvSpPr>
              <a:spLocks noChangeShapeType="1"/>
            </p:cNvSpPr>
            <p:nvPr/>
          </p:nvSpPr>
          <p:spPr bwMode="auto">
            <a:xfrm>
              <a:off x="1680" y="225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0" name="Line 6"/>
            <p:cNvSpPr>
              <a:spLocks noChangeShapeType="1"/>
            </p:cNvSpPr>
            <p:nvPr/>
          </p:nvSpPr>
          <p:spPr bwMode="auto">
            <a:xfrm>
              <a:off x="2112" y="225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1" name="Text Box 15"/>
            <p:cNvSpPr txBox="1">
              <a:spLocks noChangeArrowheads="1"/>
            </p:cNvSpPr>
            <p:nvPr/>
          </p:nvSpPr>
          <p:spPr bwMode="auto">
            <a:xfrm>
              <a:off x="288" y="1968"/>
              <a:ext cx="78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/>
                <a:t>ALUNO</a:t>
              </a:r>
            </a:p>
          </p:txBody>
        </p:sp>
      </p:grpSp>
      <p:grpSp>
        <p:nvGrpSpPr>
          <p:cNvPr id="32" name="Group 20"/>
          <p:cNvGrpSpPr>
            <a:grpSpLocks/>
          </p:cNvGrpSpPr>
          <p:nvPr/>
        </p:nvGrpSpPr>
        <p:grpSpPr bwMode="auto">
          <a:xfrm>
            <a:off x="931781" y="5482049"/>
            <a:ext cx="2590800" cy="914400"/>
            <a:chOff x="288" y="3360"/>
            <a:chExt cx="1632" cy="576"/>
          </a:xfrm>
        </p:grpSpPr>
        <p:sp>
          <p:nvSpPr>
            <p:cNvPr id="33" name="Rectangle 11"/>
            <p:cNvSpPr>
              <a:spLocks noChangeArrowheads="1"/>
            </p:cNvSpPr>
            <p:nvPr/>
          </p:nvSpPr>
          <p:spPr bwMode="auto">
            <a:xfrm>
              <a:off x="336" y="3648"/>
              <a:ext cx="1584" cy="2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pt-BR" dirty="0" err="1"/>
                <a:t>id_disciplina</a:t>
              </a:r>
              <a:r>
                <a:rPr lang="pt-BR" dirty="0"/>
                <a:t>  </a:t>
              </a:r>
              <a:r>
                <a:rPr lang="pt-BR" dirty="0" smtClean="0"/>
                <a:t>          nome</a:t>
              </a:r>
              <a:endParaRPr lang="pt-BR" dirty="0"/>
            </a:p>
          </p:txBody>
        </p:sp>
        <p:sp>
          <p:nvSpPr>
            <p:cNvPr id="34" name="Line 12"/>
            <p:cNvSpPr>
              <a:spLocks noChangeShapeType="1"/>
            </p:cNvSpPr>
            <p:nvPr/>
          </p:nvSpPr>
          <p:spPr bwMode="auto">
            <a:xfrm>
              <a:off x="1440" y="364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5" name="Text Box 16"/>
            <p:cNvSpPr txBox="1">
              <a:spLocks noChangeArrowheads="1"/>
            </p:cNvSpPr>
            <p:nvPr/>
          </p:nvSpPr>
          <p:spPr bwMode="auto">
            <a:xfrm>
              <a:off x="288" y="3360"/>
              <a:ext cx="11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/>
                <a:t>DISCIPLINA</a:t>
              </a:r>
            </a:p>
          </p:txBody>
        </p:sp>
      </p:grpSp>
      <p:grpSp>
        <p:nvGrpSpPr>
          <p:cNvPr id="36" name="Group 19"/>
          <p:cNvGrpSpPr>
            <a:grpSpLocks/>
          </p:cNvGrpSpPr>
          <p:nvPr/>
        </p:nvGrpSpPr>
        <p:grpSpPr bwMode="auto">
          <a:xfrm>
            <a:off x="873043" y="4339049"/>
            <a:ext cx="1963738" cy="914400"/>
            <a:chOff x="251" y="2640"/>
            <a:chExt cx="1237" cy="576"/>
          </a:xfrm>
        </p:grpSpPr>
        <p:sp>
          <p:nvSpPr>
            <p:cNvPr id="37" name="Rectangle 8"/>
            <p:cNvSpPr>
              <a:spLocks noChangeArrowheads="1"/>
            </p:cNvSpPr>
            <p:nvPr/>
          </p:nvSpPr>
          <p:spPr bwMode="auto">
            <a:xfrm>
              <a:off x="336" y="2928"/>
              <a:ext cx="1152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pt-BR" dirty="0"/>
                <a:t>código  </a:t>
              </a:r>
              <a:r>
                <a:rPr lang="pt-BR" dirty="0" smtClean="0"/>
                <a:t>      nome</a:t>
              </a:r>
              <a:endParaRPr lang="pt-BR" dirty="0"/>
            </a:p>
          </p:txBody>
        </p:sp>
        <p:sp>
          <p:nvSpPr>
            <p:cNvPr id="38" name="Line 9"/>
            <p:cNvSpPr>
              <a:spLocks noChangeShapeType="1"/>
            </p:cNvSpPr>
            <p:nvPr/>
          </p:nvSpPr>
          <p:spPr bwMode="auto">
            <a:xfrm>
              <a:off x="960" y="292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9" name="Text Box 17"/>
            <p:cNvSpPr txBox="1">
              <a:spLocks noChangeArrowheads="1"/>
            </p:cNvSpPr>
            <p:nvPr/>
          </p:nvSpPr>
          <p:spPr bwMode="auto">
            <a:xfrm>
              <a:off x="251" y="2640"/>
              <a:ext cx="75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/>
                <a:t>CURSO</a:t>
              </a:r>
            </a:p>
          </p:txBody>
        </p:sp>
      </p:grpSp>
      <p:grpSp>
        <p:nvGrpSpPr>
          <p:cNvPr id="40" name="Group 24"/>
          <p:cNvGrpSpPr>
            <a:grpSpLocks/>
          </p:cNvGrpSpPr>
          <p:nvPr/>
        </p:nvGrpSpPr>
        <p:grpSpPr bwMode="auto">
          <a:xfrm>
            <a:off x="4835443" y="4720049"/>
            <a:ext cx="1371600" cy="685800"/>
            <a:chOff x="2544" y="2784"/>
            <a:chExt cx="864" cy="432"/>
          </a:xfrm>
        </p:grpSpPr>
        <p:sp>
          <p:nvSpPr>
            <p:cNvPr id="41" name="AutoShape 21"/>
            <p:cNvSpPr>
              <a:spLocks noChangeArrowheads="1"/>
            </p:cNvSpPr>
            <p:nvPr/>
          </p:nvSpPr>
          <p:spPr bwMode="auto">
            <a:xfrm>
              <a:off x="2544" y="2784"/>
              <a:ext cx="864" cy="432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42" name="Text Box 22"/>
            <p:cNvSpPr txBox="1">
              <a:spLocks noChangeArrowheads="1"/>
            </p:cNvSpPr>
            <p:nvPr/>
          </p:nvSpPr>
          <p:spPr bwMode="auto">
            <a:xfrm>
              <a:off x="2603" y="2880"/>
              <a:ext cx="61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sz="2000"/>
                <a:t>Tabelas</a:t>
              </a:r>
            </a:p>
          </p:txBody>
        </p:sp>
      </p:grpSp>
      <p:grpSp>
        <p:nvGrpSpPr>
          <p:cNvPr id="43" name="Group 28"/>
          <p:cNvGrpSpPr>
            <a:grpSpLocks/>
          </p:cNvGrpSpPr>
          <p:nvPr/>
        </p:nvGrpSpPr>
        <p:grpSpPr bwMode="auto">
          <a:xfrm>
            <a:off x="6446756" y="3531014"/>
            <a:ext cx="3265487" cy="2332038"/>
            <a:chOff x="3559" y="2035"/>
            <a:chExt cx="2057" cy="1469"/>
          </a:xfrm>
        </p:grpSpPr>
        <p:sp>
          <p:nvSpPr>
            <p:cNvPr id="44" name="Text Box 25"/>
            <p:cNvSpPr txBox="1">
              <a:spLocks noChangeArrowheads="1"/>
            </p:cNvSpPr>
            <p:nvPr/>
          </p:nvSpPr>
          <p:spPr bwMode="auto">
            <a:xfrm>
              <a:off x="3559" y="2035"/>
              <a:ext cx="1894" cy="12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tabLst>
                  <a:tab pos="1619250" algn="l"/>
                </a:tabLst>
              </a:pPr>
              <a:r>
                <a:rPr lang="pt-BR" dirty="0"/>
                <a:t>Por </a:t>
              </a:r>
              <a:r>
                <a:rPr lang="pt-BR" dirty="0" smtClean="0"/>
                <a:t>exemplo: </a:t>
              </a:r>
              <a:r>
                <a:rPr lang="pt-BR" b="1" dirty="0"/>
                <a:t>Curso</a:t>
              </a:r>
            </a:p>
            <a:p>
              <a:pPr>
                <a:tabLst>
                  <a:tab pos="1619250" algn="l"/>
                </a:tabLst>
              </a:pPr>
              <a:endParaRPr lang="pt-BR" sz="1400" dirty="0"/>
            </a:p>
            <a:p>
              <a:pPr>
                <a:tabLst>
                  <a:tab pos="1619250" algn="l"/>
                </a:tabLst>
              </a:pPr>
              <a:r>
                <a:rPr lang="pt-BR" b="1" dirty="0"/>
                <a:t>código</a:t>
              </a:r>
              <a:r>
                <a:rPr lang="pt-BR" dirty="0"/>
                <a:t>	</a:t>
              </a:r>
              <a:r>
                <a:rPr lang="pt-BR" b="1" dirty="0"/>
                <a:t>nome</a:t>
              </a:r>
            </a:p>
            <a:p>
              <a:pPr>
                <a:tabLst>
                  <a:tab pos="1619250" algn="l"/>
                </a:tabLst>
              </a:pPr>
              <a:r>
                <a:rPr lang="pt-BR" dirty="0"/>
                <a:t>  01	Direito</a:t>
              </a:r>
            </a:p>
            <a:p>
              <a:pPr>
                <a:tabLst>
                  <a:tab pos="1619250" algn="l"/>
                </a:tabLst>
              </a:pPr>
              <a:r>
                <a:rPr lang="pt-BR" dirty="0"/>
                <a:t>  02	Medicina</a:t>
              </a:r>
            </a:p>
            <a:p>
              <a:pPr>
                <a:tabLst>
                  <a:tab pos="1619250" algn="l"/>
                </a:tabLst>
              </a:pPr>
              <a:r>
                <a:rPr lang="pt-BR" dirty="0"/>
                <a:t>  03	Letras</a:t>
              </a:r>
            </a:p>
            <a:p>
              <a:pPr>
                <a:tabLst>
                  <a:tab pos="1619250" algn="l"/>
                </a:tabLst>
              </a:pPr>
              <a:r>
                <a:rPr lang="pt-BR" dirty="0"/>
                <a:t>  04	Computação</a:t>
              </a:r>
            </a:p>
          </p:txBody>
        </p:sp>
        <p:sp>
          <p:nvSpPr>
            <p:cNvPr id="45" name="Line 26"/>
            <p:cNvSpPr>
              <a:spLocks noChangeShapeType="1"/>
            </p:cNvSpPr>
            <p:nvPr/>
          </p:nvSpPr>
          <p:spPr bwMode="auto">
            <a:xfrm>
              <a:off x="3600" y="2544"/>
              <a:ext cx="20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6" name="Line 27"/>
            <p:cNvSpPr>
              <a:spLocks noChangeShapeType="1"/>
            </p:cNvSpPr>
            <p:nvPr/>
          </p:nvSpPr>
          <p:spPr bwMode="auto">
            <a:xfrm>
              <a:off x="4331" y="2304"/>
              <a:ext cx="0" cy="1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</p:spTree>
    <p:extLst>
      <p:ext uri="{BB962C8B-B14F-4D97-AF65-F5344CB8AC3E}">
        <p14:creationId xmlns="" xmlns:p14="http://schemas.microsoft.com/office/powerpoint/2010/main" val="1526506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47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670360" y="746371"/>
            <a:ext cx="10514196" cy="587581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pt-BR" sz="3800" b="1" dirty="0" smtClean="0">
                <a:solidFill>
                  <a:srgbClr val="0070C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Diagrama Entidade-Relacionamento</a:t>
            </a:r>
            <a:endParaRPr lang="pt-BR" sz="3800" b="1" dirty="0">
              <a:solidFill>
                <a:srgbClr val="0070C0"/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Agregação</a:t>
            </a:r>
          </a:p>
          <a:p>
            <a:pPr marL="0" indent="0">
              <a:lnSpc>
                <a:spcPct val="100000"/>
              </a:lnSpc>
              <a:buClr>
                <a:schemeClr val="accent5"/>
              </a:buClr>
            </a:pP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Uma limitação do modelo E-R é que não é possível expressar relacionamentos entre relacionamentos.</a:t>
            </a:r>
          </a:p>
          <a:p>
            <a:pPr marL="0" indent="0">
              <a:lnSpc>
                <a:spcPct val="100000"/>
              </a:lnSpc>
              <a:buClr>
                <a:schemeClr val="accent5"/>
              </a:buClr>
            </a:pP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Considere um BD descrevendo informações sobre funcionários que trabalham em um determinado projeto e utilizam uma série de diferentes máquinas em seus trabalhos.</a:t>
            </a:r>
          </a:p>
          <a:p>
            <a:pPr marL="0" indent="0">
              <a:lnSpc>
                <a:spcPct val="100000"/>
              </a:lnSpc>
              <a:buNone/>
            </a:pPr>
            <a:endParaRPr lang="pt-BR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Oval 7"/>
          <p:cNvSpPr>
            <a:spLocks noChangeArrowheads="1"/>
          </p:cNvSpPr>
          <p:nvPr/>
        </p:nvSpPr>
        <p:spPr bwMode="auto">
          <a:xfrm>
            <a:off x="7112746" y="4064731"/>
            <a:ext cx="13716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pt-BR" sz="1800"/>
              <a:t>horas</a:t>
            </a:r>
          </a:p>
        </p:txBody>
      </p:sp>
      <p:grpSp>
        <p:nvGrpSpPr>
          <p:cNvPr id="46" name="Group 35"/>
          <p:cNvGrpSpPr>
            <a:grpSpLocks/>
          </p:cNvGrpSpPr>
          <p:nvPr/>
        </p:nvGrpSpPr>
        <p:grpSpPr bwMode="auto">
          <a:xfrm>
            <a:off x="2083546" y="4064731"/>
            <a:ext cx="2971800" cy="1524000"/>
            <a:chOff x="144" y="2256"/>
            <a:chExt cx="1872" cy="960"/>
          </a:xfrm>
        </p:grpSpPr>
        <p:sp>
          <p:nvSpPr>
            <p:cNvPr id="47" name="Oval 4"/>
            <p:cNvSpPr>
              <a:spLocks noChangeArrowheads="1"/>
            </p:cNvSpPr>
            <p:nvPr/>
          </p:nvSpPr>
          <p:spPr bwMode="auto">
            <a:xfrm>
              <a:off x="144" y="2256"/>
              <a:ext cx="864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pt-BR" sz="1800"/>
                <a:t>nome</a:t>
              </a:r>
            </a:p>
          </p:txBody>
        </p:sp>
        <p:sp>
          <p:nvSpPr>
            <p:cNvPr id="48" name="Oval 6"/>
            <p:cNvSpPr>
              <a:spLocks noChangeArrowheads="1"/>
            </p:cNvSpPr>
            <p:nvPr/>
          </p:nvSpPr>
          <p:spPr bwMode="auto">
            <a:xfrm>
              <a:off x="1152" y="2256"/>
              <a:ext cx="864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pt-BR" sz="1800"/>
                <a:t>código</a:t>
              </a:r>
            </a:p>
          </p:txBody>
        </p:sp>
        <p:grpSp>
          <p:nvGrpSpPr>
            <p:cNvPr id="49" name="Group 17"/>
            <p:cNvGrpSpPr>
              <a:grpSpLocks/>
            </p:cNvGrpSpPr>
            <p:nvPr/>
          </p:nvGrpSpPr>
          <p:grpSpPr bwMode="auto">
            <a:xfrm>
              <a:off x="432" y="2880"/>
              <a:ext cx="1030" cy="336"/>
              <a:chOff x="3120" y="3312"/>
              <a:chExt cx="1030" cy="336"/>
            </a:xfrm>
          </p:grpSpPr>
          <p:sp>
            <p:nvSpPr>
              <p:cNvPr id="52" name="Text Box 12"/>
              <p:cNvSpPr txBox="1">
                <a:spLocks noChangeArrowheads="1"/>
              </p:cNvSpPr>
              <p:nvPr/>
            </p:nvSpPr>
            <p:spPr bwMode="auto">
              <a:xfrm>
                <a:off x="3150" y="3338"/>
                <a:ext cx="100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pt-BR"/>
                  <a:t>funcionário</a:t>
                </a:r>
              </a:p>
            </p:txBody>
          </p:sp>
          <p:sp>
            <p:nvSpPr>
              <p:cNvPr id="53" name="Rectangle 13"/>
              <p:cNvSpPr>
                <a:spLocks noChangeArrowheads="1"/>
              </p:cNvSpPr>
              <p:nvPr/>
            </p:nvSpPr>
            <p:spPr bwMode="auto">
              <a:xfrm>
                <a:off x="3120" y="3312"/>
                <a:ext cx="960" cy="3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sp>
          <p:nvSpPr>
            <p:cNvPr id="50" name="Line 19"/>
            <p:cNvSpPr>
              <a:spLocks noChangeShapeType="1"/>
            </p:cNvSpPr>
            <p:nvPr/>
          </p:nvSpPr>
          <p:spPr bwMode="auto">
            <a:xfrm>
              <a:off x="576" y="2592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51" name="Line 20"/>
            <p:cNvSpPr>
              <a:spLocks noChangeShapeType="1"/>
            </p:cNvSpPr>
            <p:nvPr/>
          </p:nvSpPr>
          <p:spPr bwMode="auto">
            <a:xfrm flipH="1">
              <a:off x="1296" y="2592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54" name="Group 36"/>
          <p:cNvGrpSpPr>
            <a:grpSpLocks/>
          </p:cNvGrpSpPr>
          <p:nvPr/>
        </p:nvGrpSpPr>
        <p:grpSpPr bwMode="auto">
          <a:xfrm>
            <a:off x="8712946" y="4064731"/>
            <a:ext cx="1600200" cy="1524000"/>
            <a:chOff x="4320" y="2256"/>
            <a:chExt cx="1008" cy="960"/>
          </a:xfrm>
        </p:grpSpPr>
        <p:sp>
          <p:nvSpPr>
            <p:cNvPr id="55" name="Oval 8"/>
            <p:cNvSpPr>
              <a:spLocks noChangeArrowheads="1"/>
            </p:cNvSpPr>
            <p:nvPr/>
          </p:nvSpPr>
          <p:spPr bwMode="auto">
            <a:xfrm>
              <a:off x="4320" y="2256"/>
              <a:ext cx="864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pt-BR" sz="1800"/>
                <a:t>número</a:t>
              </a:r>
            </a:p>
          </p:txBody>
        </p:sp>
        <p:grpSp>
          <p:nvGrpSpPr>
            <p:cNvPr id="56" name="Group 16"/>
            <p:cNvGrpSpPr>
              <a:grpSpLocks/>
            </p:cNvGrpSpPr>
            <p:nvPr/>
          </p:nvGrpSpPr>
          <p:grpSpPr bwMode="auto">
            <a:xfrm>
              <a:off x="4368" y="2880"/>
              <a:ext cx="960" cy="336"/>
              <a:chOff x="3216" y="2880"/>
              <a:chExt cx="960" cy="336"/>
            </a:xfrm>
          </p:grpSpPr>
          <p:sp>
            <p:nvSpPr>
              <p:cNvPr id="58" name="Text Box 14"/>
              <p:cNvSpPr txBox="1">
                <a:spLocks noChangeArrowheads="1"/>
              </p:cNvSpPr>
              <p:nvPr/>
            </p:nvSpPr>
            <p:spPr bwMode="auto">
              <a:xfrm>
                <a:off x="3373" y="2906"/>
                <a:ext cx="659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pt-BR"/>
                  <a:t>projeto</a:t>
                </a:r>
              </a:p>
            </p:txBody>
          </p:sp>
          <p:sp>
            <p:nvSpPr>
              <p:cNvPr id="59" name="Rectangle 15"/>
              <p:cNvSpPr>
                <a:spLocks noChangeArrowheads="1"/>
              </p:cNvSpPr>
              <p:nvPr/>
            </p:nvSpPr>
            <p:spPr bwMode="auto">
              <a:xfrm>
                <a:off x="3216" y="2880"/>
                <a:ext cx="960" cy="3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sp>
          <p:nvSpPr>
            <p:cNvPr id="57" name="Line 21"/>
            <p:cNvSpPr>
              <a:spLocks noChangeShapeType="1"/>
            </p:cNvSpPr>
            <p:nvPr/>
          </p:nvSpPr>
          <p:spPr bwMode="auto">
            <a:xfrm>
              <a:off x="4752" y="2592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60" name="Group 37"/>
          <p:cNvGrpSpPr>
            <a:grpSpLocks/>
          </p:cNvGrpSpPr>
          <p:nvPr/>
        </p:nvGrpSpPr>
        <p:grpSpPr bwMode="auto">
          <a:xfrm>
            <a:off x="6960346" y="6274531"/>
            <a:ext cx="3733800" cy="533400"/>
            <a:chOff x="3216" y="3648"/>
            <a:chExt cx="2352" cy="336"/>
          </a:xfrm>
        </p:grpSpPr>
        <p:sp>
          <p:nvSpPr>
            <p:cNvPr id="61" name="Oval 9"/>
            <p:cNvSpPr>
              <a:spLocks noChangeArrowheads="1"/>
            </p:cNvSpPr>
            <p:nvPr/>
          </p:nvSpPr>
          <p:spPr bwMode="auto">
            <a:xfrm>
              <a:off x="4704" y="3648"/>
              <a:ext cx="864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pt-BR" sz="1800"/>
                <a:t>Nº. máquina</a:t>
              </a:r>
            </a:p>
          </p:txBody>
        </p:sp>
        <p:grpSp>
          <p:nvGrpSpPr>
            <p:cNvPr id="62" name="Group 18"/>
            <p:cNvGrpSpPr>
              <a:grpSpLocks/>
            </p:cNvGrpSpPr>
            <p:nvPr/>
          </p:nvGrpSpPr>
          <p:grpSpPr bwMode="auto">
            <a:xfrm>
              <a:off x="3216" y="3648"/>
              <a:ext cx="978" cy="336"/>
              <a:chOff x="1766" y="3216"/>
              <a:chExt cx="978" cy="336"/>
            </a:xfrm>
          </p:grpSpPr>
          <p:sp>
            <p:nvSpPr>
              <p:cNvPr id="67" name="Rectangle 10"/>
              <p:cNvSpPr>
                <a:spLocks noChangeArrowheads="1"/>
              </p:cNvSpPr>
              <p:nvPr/>
            </p:nvSpPr>
            <p:spPr bwMode="auto">
              <a:xfrm>
                <a:off x="1776" y="3216"/>
                <a:ext cx="960" cy="3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76" name="Text Box 11"/>
              <p:cNvSpPr txBox="1">
                <a:spLocks noChangeArrowheads="1"/>
              </p:cNvSpPr>
              <p:nvPr/>
            </p:nvSpPr>
            <p:spPr bwMode="auto">
              <a:xfrm>
                <a:off x="1766" y="3242"/>
                <a:ext cx="97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pt-BR"/>
                  <a:t>maquinaria</a:t>
                </a:r>
              </a:p>
            </p:txBody>
          </p:sp>
        </p:grpSp>
        <p:sp>
          <p:nvSpPr>
            <p:cNvPr id="63" name="Line 22"/>
            <p:cNvSpPr>
              <a:spLocks noChangeShapeType="1"/>
            </p:cNvSpPr>
            <p:nvPr/>
          </p:nvSpPr>
          <p:spPr bwMode="auto">
            <a:xfrm>
              <a:off x="4176" y="3840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78" name="Line 24"/>
          <p:cNvSpPr>
            <a:spLocks noChangeShapeType="1"/>
          </p:cNvSpPr>
          <p:nvPr/>
        </p:nvSpPr>
        <p:spPr bwMode="auto">
          <a:xfrm flipV="1">
            <a:off x="6731746" y="4369531"/>
            <a:ext cx="381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grpSp>
        <p:nvGrpSpPr>
          <p:cNvPr id="81" name="Group 29"/>
          <p:cNvGrpSpPr>
            <a:grpSpLocks/>
          </p:cNvGrpSpPr>
          <p:nvPr/>
        </p:nvGrpSpPr>
        <p:grpSpPr bwMode="auto">
          <a:xfrm>
            <a:off x="5436346" y="4369531"/>
            <a:ext cx="1828800" cy="1025525"/>
            <a:chOff x="2256" y="2448"/>
            <a:chExt cx="1152" cy="646"/>
          </a:xfrm>
        </p:grpSpPr>
        <p:sp>
          <p:nvSpPr>
            <p:cNvPr id="90" name="AutoShape 23"/>
            <p:cNvSpPr>
              <a:spLocks noChangeArrowheads="1"/>
            </p:cNvSpPr>
            <p:nvPr/>
          </p:nvSpPr>
          <p:spPr bwMode="auto">
            <a:xfrm>
              <a:off x="2256" y="2448"/>
              <a:ext cx="1152" cy="646"/>
            </a:xfrm>
            <a:prstGeom prst="diamond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93" name="Text Box 25"/>
            <p:cNvSpPr txBox="1">
              <a:spLocks noChangeArrowheads="1"/>
            </p:cNvSpPr>
            <p:nvPr/>
          </p:nvSpPr>
          <p:spPr bwMode="auto">
            <a:xfrm>
              <a:off x="2486" y="2618"/>
              <a:ext cx="7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/>
                <a:t>trabalho</a:t>
              </a:r>
            </a:p>
          </p:txBody>
        </p:sp>
      </p:grpSp>
      <p:grpSp>
        <p:nvGrpSpPr>
          <p:cNvPr id="94" name="Group 28"/>
          <p:cNvGrpSpPr>
            <a:grpSpLocks/>
          </p:cNvGrpSpPr>
          <p:nvPr/>
        </p:nvGrpSpPr>
        <p:grpSpPr bwMode="auto">
          <a:xfrm>
            <a:off x="4445746" y="5706206"/>
            <a:ext cx="1828800" cy="1025525"/>
            <a:chOff x="1632" y="3290"/>
            <a:chExt cx="1152" cy="646"/>
          </a:xfrm>
        </p:grpSpPr>
        <p:sp>
          <p:nvSpPr>
            <p:cNvPr id="104" name="AutoShape 26"/>
            <p:cNvSpPr>
              <a:spLocks noChangeArrowheads="1"/>
            </p:cNvSpPr>
            <p:nvPr/>
          </p:nvSpPr>
          <p:spPr bwMode="auto">
            <a:xfrm>
              <a:off x="1632" y="3290"/>
              <a:ext cx="1152" cy="646"/>
            </a:xfrm>
            <a:prstGeom prst="diamond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05" name="Text Box 27"/>
            <p:cNvSpPr txBox="1">
              <a:spLocks noChangeArrowheads="1"/>
            </p:cNvSpPr>
            <p:nvPr/>
          </p:nvSpPr>
          <p:spPr bwMode="auto">
            <a:xfrm>
              <a:off x="2028" y="3434"/>
              <a:ext cx="37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/>
                <a:t>usa</a:t>
              </a:r>
            </a:p>
          </p:txBody>
        </p:sp>
      </p:grpSp>
      <p:sp>
        <p:nvSpPr>
          <p:cNvPr id="106" name="Line 30"/>
          <p:cNvSpPr>
            <a:spLocks noChangeShapeType="1"/>
          </p:cNvSpPr>
          <p:nvPr/>
        </p:nvSpPr>
        <p:spPr bwMode="auto">
          <a:xfrm flipV="1">
            <a:off x="4064746" y="4826731"/>
            <a:ext cx="1447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07" name="Line 31"/>
          <p:cNvSpPr>
            <a:spLocks noChangeShapeType="1"/>
          </p:cNvSpPr>
          <p:nvPr/>
        </p:nvSpPr>
        <p:spPr bwMode="auto">
          <a:xfrm flipH="1" flipV="1">
            <a:off x="7188946" y="4826731"/>
            <a:ext cx="1600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08" name="Line 32"/>
          <p:cNvSpPr>
            <a:spLocks noChangeShapeType="1"/>
          </p:cNvSpPr>
          <p:nvPr/>
        </p:nvSpPr>
        <p:spPr bwMode="auto">
          <a:xfrm>
            <a:off x="3836146" y="5588731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09" name="Line 33"/>
          <p:cNvSpPr>
            <a:spLocks noChangeShapeType="1"/>
          </p:cNvSpPr>
          <p:nvPr/>
        </p:nvSpPr>
        <p:spPr bwMode="auto">
          <a:xfrm flipV="1">
            <a:off x="6274546" y="5436331"/>
            <a:ext cx="2514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10" name="Line 34"/>
          <p:cNvSpPr>
            <a:spLocks noChangeShapeType="1"/>
          </p:cNvSpPr>
          <p:nvPr/>
        </p:nvSpPr>
        <p:spPr bwMode="auto">
          <a:xfrm>
            <a:off x="5893546" y="6426931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526506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47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670360" y="249977"/>
            <a:ext cx="10514196" cy="587581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pt-BR" sz="3800" b="1" dirty="0" smtClean="0">
                <a:solidFill>
                  <a:srgbClr val="0070C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Diagrama Entidade-Relacionamento</a:t>
            </a:r>
            <a:endParaRPr lang="pt-BR" sz="3800" b="1" dirty="0">
              <a:solidFill>
                <a:srgbClr val="0070C0"/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Agregação</a:t>
            </a:r>
          </a:p>
          <a:p>
            <a:pPr marL="0" indent="0">
              <a:lnSpc>
                <a:spcPct val="100000"/>
              </a:lnSpc>
              <a:buClr>
                <a:schemeClr val="accent5"/>
              </a:buClr>
            </a:pPr>
            <a:r>
              <a:rPr lang="pt-BR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A agregação, ou entidade associativa, é uma abstração por meio da qual relacionamentos são tratados como entidades de nível superior. </a:t>
            </a:r>
          </a:p>
          <a:p>
            <a:pPr marL="0" indent="0">
              <a:lnSpc>
                <a:spcPct val="100000"/>
              </a:lnSpc>
              <a:buClr>
                <a:schemeClr val="accent5"/>
              </a:buClr>
            </a:pPr>
            <a:r>
              <a:rPr lang="pt-BR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No exemplo, abaixo, o relacionamento trabalho e as entidades funcionário e projeto são tratados como um conjunto de entidades de nível superior - trabalho.</a:t>
            </a:r>
          </a:p>
          <a:p>
            <a:pPr marL="0" indent="0">
              <a:lnSpc>
                <a:spcPct val="100000"/>
              </a:lnSpc>
              <a:buNone/>
            </a:pPr>
            <a:endParaRPr lang="pt-BR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Rectangle 37"/>
          <p:cNvSpPr>
            <a:spLocks noChangeArrowheads="1"/>
          </p:cNvSpPr>
          <p:nvPr/>
        </p:nvSpPr>
        <p:spPr bwMode="auto">
          <a:xfrm>
            <a:off x="2438425" y="3143797"/>
            <a:ext cx="8610600" cy="1752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grpSp>
        <p:nvGrpSpPr>
          <p:cNvPr id="38" name="Group 42"/>
          <p:cNvGrpSpPr>
            <a:grpSpLocks/>
          </p:cNvGrpSpPr>
          <p:nvPr/>
        </p:nvGrpSpPr>
        <p:grpSpPr bwMode="auto">
          <a:xfrm>
            <a:off x="2514625" y="3296197"/>
            <a:ext cx="8229600" cy="3505200"/>
            <a:chOff x="144" y="1920"/>
            <a:chExt cx="5184" cy="2208"/>
          </a:xfrm>
        </p:grpSpPr>
        <p:sp>
          <p:nvSpPr>
            <p:cNvPr id="39" name="Oval 4"/>
            <p:cNvSpPr>
              <a:spLocks noChangeArrowheads="1"/>
            </p:cNvSpPr>
            <p:nvPr/>
          </p:nvSpPr>
          <p:spPr bwMode="auto">
            <a:xfrm>
              <a:off x="3312" y="1968"/>
              <a:ext cx="864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pt-BR" sz="1800"/>
                <a:t>horas</a:t>
              </a:r>
            </a:p>
          </p:txBody>
        </p:sp>
        <p:sp>
          <p:nvSpPr>
            <p:cNvPr id="40" name="Oval 6"/>
            <p:cNvSpPr>
              <a:spLocks noChangeArrowheads="1"/>
            </p:cNvSpPr>
            <p:nvPr/>
          </p:nvSpPr>
          <p:spPr bwMode="auto">
            <a:xfrm>
              <a:off x="144" y="1920"/>
              <a:ext cx="864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pt-BR" sz="1800"/>
                <a:t>nome</a:t>
              </a:r>
            </a:p>
          </p:txBody>
        </p:sp>
        <p:sp>
          <p:nvSpPr>
            <p:cNvPr id="41" name="Oval 7"/>
            <p:cNvSpPr>
              <a:spLocks noChangeArrowheads="1"/>
            </p:cNvSpPr>
            <p:nvPr/>
          </p:nvSpPr>
          <p:spPr bwMode="auto">
            <a:xfrm>
              <a:off x="1104" y="1920"/>
              <a:ext cx="864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pt-BR" sz="1800" u="sng" dirty="0"/>
                <a:t>código</a:t>
              </a:r>
            </a:p>
          </p:txBody>
        </p:sp>
        <p:grpSp>
          <p:nvGrpSpPr>
            <p:cNvPr id="42" name="Group 8"/>
            <p:cNvGrpSpPr>
              <a:grpSpLocks/>
            </p:cNvGrpSpPr>
            <p:nvPr/>
          </p:nvGrpSpPr>
          <p:grpSpPr bwMode="auto">
            <a:xfrm>
              <a:off x="432" y="2400"/>
              <a:ext cx="1030" cy="336"/>
              <a:chOff x="3120" y="3312"/>
              <a:chExt cx="1030" cy="336"/>
            </a:xfrm>
          </p:grpSpPr>
          <p:sp>
            <p:nvSpPr>
              <p:cNvPr id="79" name="Text Box 9"/>
              <p:cNvSpPr txBox="1">
                <a:spLocks noChangeArrowheads="1"/>
              </p:cNvSpPr>
              <p:nvPr/>
            </p:nvSpPr>
            <p:spPr bwMode="auto">
              <a:xfrm>
                <a:off x="3150" y="3338"/>
                <a:ext cx="100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pt-BR"/>
                  <a:t>funcionário</a:t>
                </a:r>
              </a:p>
            </p:txBody>
          </p:sp>
          <p:sp>
            <p:nvSpPr>
              <p:cNvPr id="80" name="Rectangle 10"/>
              <p:cNvSpPr>
                <a:spLocks noChangeArrowheads="1"/>
              </p:cNvSpPr>
              <p:nvPr/>
            </p:nvSpPr>
            <p:spPr bwMode="auto">
              <a:xfrm>
                <a:off x="3120" y="3312"/>
                <a:ext cx="960" cy="3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sp>
          <p:nvSpPr>
            <p:cNvPr id="43" name="Line 11"/>
            <p:cNvSpPr>
              <a:spLocks noChangeShapeType="1"/>
            </p:cNvSpPr>
            <p:nvPr/>
          </p:nvSpPr>
          <p:spPr bwMode="auto">
            <a:xfrm>
              <a:off x="576" y="225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4" name="Line 12"/>
            <p:cNvSpPr>
              <a:spLocks noChangeShapeType="1"/>
            </p:cNvSpPr>
            <p:nvPr/>
          </p:nvSpPr>
          <p:spPr bwMode="auto">
            <a:xfrm flipH="1">
              <a:off x="1296" y="2256"/>
              <a:ext cx="4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6" name="Oval 14"/>
            <p:cNvSpPr>
              <a:spLocks noChangeArrowheads="1"/>
            </p:cNvSpPr>
            <p:nvPr/>
          </p:nvSpPr>
          <p:spPr bwMode="auto">
            <a:xfrm>
              <a:off x="4320" y="1920"/>
              <a:ext cx="864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pt-BR" sz="1800" u="sng" dirty="0"/>
                <a:t>número</a:t>
              </a:r>
            </a:p>
          </p:txBody>
        </p:sp>
        <p:sp>
          <p:nvSpPr>
            <p:cNvPr id="49" name="Text Box 16"/>
            <p:cNvSpPr txBox="1">
              <a:spLocks noChangeArrowheads="1"/>
            </p:cNvSpPr>
            <p:nvPr/>
          </p:nvSpPr>
          <p:spPr bwMode="auto">
            <a:xfrm>
              <a:off x="4525" y="2426"/>
              <a:ext cx="65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/>
                <a:t>projeto</a:t>
              </a:r>
            </a:p>
          </p:txBody>
        </p:sp>
        <p:sp>
          <p:nvSpPr>
            <p:cNvPr id="54" name="Rectangle 17"/>
            <p:cNvSpPr>
              <a:spLocks noChangeArrowheads="1"/>
            </p:cNvSpPr>
            <p:nvPr/>
          </p:nvSpPr>
          <p:spPr bwMode="auto">
            <a:xfrm>
              <a:off x="4368" y="2400"/>
              <a:ext cx="960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56" name="Line 18"/>
            <p:cNvSpPr>
              <a:spLocks noChangeShapeType="1"/>
            </p:cNvSpPr>
            <p:nvPr/>
          </p:nvSpPr>
          <p:spPr bwMode="auto">
            <a:xfrm>
              <a:off x="4752" y="225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60" name="Oval 20"/>
            <p:cNvSpPr>
              <a:spLocks noChangeArrowheads="1"/>
            </p:cNvSpPr>
            <p:nvPr/>
          </p:nvSpPr>
          <p:spPr bwMode="auto">
            <a:xfrm>
              <a:off x="3936" y="3792"/>
              <a:ext cx="864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pt-BR" sz="1800" u="sng" dirty="0"/>
                <a:t>Nº. máquina</a:t>
              </a:r>
            </a:p>
          </p:txBody>
        </p:sp>
        <p:grpSp>
          <p:nvGrpSpPr>
            <p:cNvPr id="62" name="Group 21"/>
            <p:cNvGrpSpPr>
              <a:grpSpLocks/>
            </p:cNvGrpSpPr>
            <p:nvPr/>
          </p:nvGrpSpPr>
          <p:grpSpPr bwMode="auto">
            <a:xfrm>
              <a:off x="2448" y="3792"/>
              <a:ext cx="978" cy="336"/>
              <a:chOff x="1766" y="3216"/>
              <a:chExt cx="978" cy="336"/>
            </a:xfrm>
          </p:grpSpPr>
          <p:sp>
            <p:nvSpPr>
              <p:cNvPr id="75" name="Rectangle 22"/>
              <p:cNvSpPr>
                <a:spLocks noChangeArrowheads="1"/>
              </p:cNvSpPr>
              <p:nvPr/>
            </p:nvSpPr>
            <p:spPr bwMode="auto">
              <a:xfrm>
                <a:off x="1776" y="3216"/>
                <a:ext cx="960" cy="3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77" name="Text Box 23"/>
              <p:cNvSpPr txBox="1">
                <a:spLocks noChangeArrowheads="1"/>
              </p:cNvSpPr>
              <p:nvPr/>
            </p:nvSpPr>
            <p:spPr bwMode="auto">
              <a:xfrm>
                <a:off x="1766" y="3242"/>
                <a:ext cx="97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pt-BR"/>
                  <a:t>maquinaria</a:t>
                </a:r>
              </a:p>
            </p:txBody>
          </p:sp>
        </p:grpSp>
        <p:sp>
          <p:nvSpPr>
            <p:cNvPr id="64" name="Line 24"/>
            <p:cNvSpPr>
              <a:spLocks noChangeShapeType="1"/>
            </p:cNvSpPr>
            <p:nvPr/>
          </p:nvSpPr>
          <p:spPr bwMode="auto">
            <a:xfrm>
              <a:off x="3408" y="3984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65" name="Line 25"/>
            <p:cNvSpPr>
              <a:spLocks noChangeShapeType="1"/>
            </p:cNvSpPr>
            <p:nvPr/>
          </p:nvSpPr>
          <p:spPr bwMode="auto">
            <a:xfrm flipV="1">
              <a:off x="3072" y="2160"/>
              <a:ext cx="24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66" name="AutoShape 27"/>
            <p:cNvSpPr>
              <a:spLocks noChangeArrowheads="1"/>
            </p:cNvSpPr>
            <p:nvPr/>
          </p:nvSpPr>
          <p:spPr bwMode="auto">
            <a:xfrm>
              <a:off x="2304" y="2234"/>
              <a:ext cx="1152" cy="646"/>
            </a:xfrm>
            <a:prstGeom prst="diamond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68" name="Text Box 28"/>
            <p:cNvSpPr txBox="1">
              <a:spLocks noChangeArrowheads="1"/>
            </p:cNvSpPr>
            <p:nvPr/>
          </p:nvSpPr>
          <p:spPr bwMode="auto">
            <a:xfrm>
              <a:off x="2534" y="2404"/>
              <a:ext cx="7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/>
                <a:t>trabalho</a:t>
              </a:r>
            </a:p>
          </p:txBody>
        </p:sp>
        <p:sp>
          <p:nvSpPr>
            <p:cNvPr id="69" name="AutoShape 30"/>
            <p:cNvSpPr>
              <a:spLocks noChangeArrowheads="1"/>
            </p:cNvSpPr>
            <p:nvPr/>
          </p:nvSpPr>
          <p:spPr bwMode="auto">
            <a:xfrm>
              <a:off x="2304" y="3050"/>
              <a:ext cx="1152" cy="646"/>
            </a:xfrm>
            <a:prstGeom prst="diamond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70" name="Text Box 31"/>
            <p:cNvSpPr txBox="1">
              <a:spLocks noChangeArrowheads="1"/>
            </p:cNvSpPr>
            <p:nvPr/>
          </p:nvSpPr>
          <p:spPr bwMode="auto">
            <a:xfrm>
              <a:off x="2700" y="3194"/>
              <a:ext cx="37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/>
                <a:t>usa</a:t>
              </a:r>
            </a:p>
          </p:txBody>
        </p:sp>
        <p:sp>
          <p:nvSpPr>
            <p:cNvPr id="71" name="Line 32"/>
            <p:cNvSpPr>
              <a:spLocks noChangeShapeType="1"/>
            </p:cNvSpPr>
            <p:nvPr/>
          </p:nvSpPr>
          <p:spPr bwMode="auto">
            <a:xfrm flipV="1">
              <a:off x="1392" y="2544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72" name="Line 33"/>
            <p:cNvSpPr>
              <a:spLocks noChangeShapeType="1"/>
            </p:cNvSpPr>
            <p:nvPr/>
          </p:nvSpPr>
          <p:spPr bwMode="auto">
            <a:xfrm flipH="1" flipV="1">
              <a:off x="3408" y="2544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73" name="Line 38"/>
            <p:cNvSpPr>
              <a:spLocks noChangeShapeType="1"/>
            </p:cNvSpPr>
            <p:nvPr/>
          </p:nvSpPr>
          <p:spPr bwMode="auto">
            <a:xfrm>
              <a:off x="2880" y="288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74" name="Line 39"/>
            <p:cNvSpPr>
              <a:spLocks noChangeShapeType="1"/>
            </p:cNvSpPr>
            <p:nvPr/>
          </p:nvSpPr>
          <p:spPr bwMode="auto">
            <a:xfrm>
              <a:off x="2880" y="3696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</p:spTree>
    <p:extLst>
      <p:ext uri="{BB962C8B-B14F-4D97-AF65-F5344CB8AC3E}">
        <p14:creationId xmlns="" xmlns:p14="http://schemas.microsoft.com/office/powerpoint/2010/main" val="1526506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47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670360" y="746371"/>
            <a:ext cx="10514196" cy="587581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pt-BR" sz="3800" b="1" dirty="0" smtClean="0">
                <a:solidFill>
                  <a:srgbClr val="0070C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Diagrama Entidade-Relacionamento</a:t>
            </a:r>
            <a:endParaRPr lang="pt-BR" sz="3800" b="1" dirty="0">
              <a:solidFill>
                <a:srgbClr val="0070C0"/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Generalização e Especialização</a:t>
            </a:r>
          </a:p>
          <a:p>
            <a:pPr algn="just">
              <a:spcBef>
                <a:spcPct val="20000"/>
              </a:spcBef>
              <a:buClr>
                <a:schemeClr val="accent5"/>
              </a:buClr>
            </a:pPr>
            <a:endParaRPr lang="pt-BR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spcBef>
                <a:spcPct val="20000"/>
              </a:spcBef>
              <a:buClr>
                <a:schemeClr val="accent5"/>
              </a:buClr>
            </a:pPr>
            <a:endParaRPr lang="pt-BR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spcBef>
                <a:spcPct val="20000"/>
              </a:spcBef>
              <a:buClr>
                <a:schemeClr val="accent5"/>
              </a:buClr>
            </a:pP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pt-BR" sz="2400" b="1" dirty="0" smtClean="0">
                <a:solidFill>
                  <a:srgbClr val="FF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generalização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é usada para enfatizar </a:t>
            </a:r>
          </a:p>
          <a:p>
            <a:pPr algn="just">
              <a:spcBef>
                <a:spcPct val="20000"/>
              </a:spcBef>
              <a:buClr>
                <a:schemeClr val="accent5"/>
              </a:buClr>
              <a:buNone/>
            </a:pP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as semelhanças entre tipos de entidades </a:t>
            </a:r>
          </a:p>
          <a:p>
            <a:pPr algn="just">
              <a:spcBef>
                <a:spcPct val="20000"/>
              </a:spcBef>
              <a:buClr>
                <a:schemeClr val="accent5"/>
              </a:buClr>
              <a:buNone/>
            </a:pP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de nível superior e ocultar suas diferenças.</a:t>
            </a:r>
          </a:p>
          <a:p>
            <a:pPr algn="just">
              <a:spcBef>
                <a:spcPct val="20000"/>
              </a:spcBef>
              <a:buClr>
                <a:schemeClr val="accent5"/>
              </a:buClr>
              <a:buNone/>
            </a:pPr>
            <a:endParaRPr lang="pt-B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spcBef>
                <a:spcPct val="20000"/>
              </a:spcBef>
              <a:buClr>
                <a:schemeClr val="accent5"/>
              </a:buClr>
            </a:pP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pt-BR" sz="2400" b="1" dirty="0" smtClean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especialização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consiste na identificação </a:t>
            </a:r>
          </a:p>
          <a:p>
            <a:pPr algn="just">
              <a:spcBef>
                <a:spcPct val="20000"/>
              </a:spcBef>
              <a:buClr>
                <a:schemeClr val="accent5"/>
              </a:buClr>
              <a:buNone/>
            </a:pP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de subgrupos de entidades que são, de </a:t>
            </a:r>
          </a:p>
          <a:p>
            <a:pPr algn="just">
              <a:spcBef>
                <a:spcPct val="20000"/>
              </a:spcBef>
              <a:buClr>
                <a:schemeClr val="accent5"/>
              </a:buClr>
              <a:buNone/>
            </a:pP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alguma forma, diferentes de outras </a:t>
            </a:r>
          </a:p>
          <a:p>
            <a:pPr algn="just">
              <a:spcBef>
                <a:spcPct val="20000"/>
              </a:spcBef>
              <a:buClr>
                <a:schemeClr val="accent5"/>
              </a:buClr>
              <a:buNone/>
            </a:pP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entidades do conjunto.</a:t>
            </a:r>
          </a:p>
          <a:p>
            <a:pPr marL="0" indent="0">
              <a:lnSpc>
                <a:spcPct val="100000"/>
              </a:lnSpc>
              <a:buNone/>
            </a:pPr>
            <a:endParaRPr lang="pt-BR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4" name="Group 50"/>
          <p:cNvGrpSpPr>
            <a:grpSpLocks/>
          </p:cNvGrpSpPr>
          <p:nvPr/>
        </p:nvGrpSpPr>
        <p:grpSpPr bwMode="auto">
          <a:xfrm>
            <a:off x="7826900" y="4404354"/>
            <a:ext cx="3810000" cy="1676400"/>
            <a:chOff x="816" y="3120"/>
            <a:chExt cx="2400" cy="1056"/>
          </a:xfrm>
          <a:solidFill>
            <a:schemeClr val="bg1"/>
          </a:solidFill>
        </p:grpSpPr>
        <p:sp>
          <p:nvSpPr>
            <p:cNvPr id="25" name="Rectangle 12"/>
            <p:cNvSpPr>
              <a:spLocks noChangeArrowheads="1"/>
            </p:cNvSpPr>
            <p:nvPr/>
          </p:nvSpPr>
          <p:spPr bwMode="auto">
            <a:xfrm>
              <a:off x="816" y="3128"/>
              <a:ext cx="864" cy="48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6" name="Text Box 13"/>
            <p:cNvSpPr txBox="1">
              <a:spLocks noChangeArrowheads="1"/>
            </p:cNvSpPr>
            <p:nvPr/>
          </p:nvSpPr>
          <p:spPr bwMode="auto">
            <a:xfrm>
              <a:off x="877" y="3162"/>
              <a:ext cx="668" cy="404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pt-BR" sz="1800" dirty="0"/>
                <a:t>Conta-</a:t>
              </a:r>
            </a:p>
            <a:p>
              <a:pPr>
                <a:defRPr/>
              </a:pPr>
              <a:r>
                <a:rPr lang="pt-BR" sz="1800" dirty="0"/>
                <a:t>poupança</a:t>
              </a:r>
            </a:p>
          </p:txBody>
        </p:sp>
        <p:sp>
          <p:nvSpPr>
            <p:cNvPr id="32" name="Rectangle 14"/>
            <p:cNvSpPr>
              <a:spLocks noChangeArrowheads="1"/>
            </p:cNvSpPr>
            <p:nvPr/>
          </p:nvSpPr>
          <p:spPr bwMode="auto">
            <a:xfrm>
              <a:off x="2352" y="3120"/>
              <a:ext cx="864" cy="48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36" name="Text Box 15"/>
            <p:cNvSpPr txBox="1">
              <a:spLocks noChangeArrowheads="1"/>
            </p:cNvSpPr>
            <p:nvPr/>
          </p:nvSpPr>
          <p:spPr bwMode="auto">
            <a:xfrm>
              <a:off x="2448" y="3128"/>
              <a:ext cx="588" cy="404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pt-BR" sz="1800"/>
                <a:t>Conta-</a:t>
              </a:r>
            </a:p>
            <a:p>
              <a:pPr>
                <a:defRPr/>
              </a:pPr>
              <a:r>
                <a:rPr lang="pt-BR" sz="1800"/>
                <a:t>corrente</a:t>
              </a:r>
            </a:p>
          </p:txBody>
        </p:sp>
        <p:sp>
          <p:nvSpPr>
            <p:cNvPr id="40" name="Oval 16"/>
            <p:cNvSpPr>
              <a:spLocks noChangeArrowheads="1"/>
            </p:cNvSpPr>
            <p:nvPr/>
          </p:nvSpPr>
          <p:spPr bwMode="auto">
            <a:xfrm>
              <a:off x="960" y="3848"/>
              <a:ext cx="576" cy="288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pt-BR" sz="1600"/>
                <a:t>Taxa juros</a:t>
              </a:r>
            </a:p>
          </p:txBody>
        </p:sp>
        <p:sp>
          <p:nvSpPr>
            <p:cNvPr id="43" name="Oval 17"/>
            <p:cNvSpPr>
              <a:spLocks noChangeArrowheads="1"/>
            </p:cNvSpPr>
            <p:nvPr/>
          </p:nvSpPr>
          <p:spPr bwMode="auto">
            <a:xfrm>
              <a:off x="2544" y="3888"/>
              <a:ext cx="576" cy="288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pt-BR" sz="1400"/>
                <a:t>Limite</a:t>
              </a:r>
            </a:p>
            <a:p>
              <a:pPr algn="ctr">
                <a:defRPr/>
              </a:pPr>
              <a:r>
                <a:rPr lang="pt-BR" sz="1400"/>
                <a:t> especial</a:t>
              </a:r>
            </a:p>
          </p:txBody>
        </p:sp>
        <p:sp>
          <p:nvSpPr>
            <p:cNvPr id="47" name="Line 20"/>
            <p:cNvSpPr>
              <a:spLocks noChangeShapeType="1"/>
            </p:cNvSpPr>
            <p:nvPr/>
          </p:nvSpPr>
          <p:spPr bwMode="auto">
            <a:xfrm flipV="1">
              <a:off x="1248" y="3608"/>
              <a:ext cx="0" cy="24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48" name="Line 21"/>
            <p:cNvSpPr>
              <a:spLocks noChangeShapeType="1"/>
            </p:cNvSpPr>
            <p:nvPr/>
          </p:nvSpPr>
          <p:spPr bwMode="auto">
            <a:xfrm flipV="1">
              <a:off x="2784" y="3600"/>
              <a:ext cx="0" cy="288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</p:grpSp>
      <p:grpSp>
        <p:nvGrpSpPr>
          <p:cNvPr id="49" name="Group 34"/>
          <p:cNvGrpSpPr>
            <a:grpSpLocks/>
          </p:cNvGrpSpPr>
          <p:nvPr/>
        </p:nvGrpSpPr>
        <p:grpSpPr bwMode="auto">
          <a:xfrm>
            <a:off x="9274700" y="3274054"/>
            <a:ext cx="774700" cy="838200"/>
            <a:chOff x="2496" y="2208"/>
            <a:chExt cx="488" cy="528"/>
          </a:xfrm>
        </p:grpSpPr>
        <p:grpSp>
          <p:nvGrpSpPr>
            <p:cNvPr id="50" name="Group 28"/>
            <p:cNvGrpSpPr>
              <a:grpSpLocks/>
            </p:cNvGrpSpPr>
            <p:nvPr/>
          </p:nvGrpSpPr>
          <p:grpSpPr bwMode="auto">
            <a:xfrm>
              <a:off x="2496" y="2256"/>
              <a:ext cx="480" cy="480"/>
              <a:chOff x="2112" y="2304"/>
              <a:chExt cx="480" cy="480"/>
            </a:xfrm>
          </p:grpSpPr>
          <p:sp>
            <p:nvSpPr>
              <p:cNvPr id="52" name="Line 24"/>
              <p:cNvSpPr>
                <a:spLocks noChangeShapeType="1"/>
              </p:cNvSpPr>
              <p:nvPr/>
            </p:nvSpPr>
            <p:spPr bwMode="auto">
              <a:xfrm>
                <a:off x="2112" y="230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3" name="Line 25"/>
              <p:cNvSpPr>
                <a:spLocks noChangeShapeType="1"/>
              </p:cNvSpPr>
              <p:nvPr/>
            </p:nvSpPr>
            <p:spPr bwMode="auto">
              <a:xfrm>
                <a:off x="2112" y="2304"/>
                <a:ext cx="240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4" name="Line 27"/>
              <p:cNvSpPr>
                <a:spLocks noChangeShapeType="1"/>
              </p:cNvSpPr>
              <p:nvPr/>
            </p:nvSpPr>
            <p:spPr bwMode="auto">
              <a:xfrm flipV="1">
                <a:off x="2352" y="2304"/>
                <a:ext cx="240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</p:grpSp>
        <p:sp>
          <p:nvSpPr>
            <p:cNvPr id="51" name="Text Box 31"/>
            <p:cNvSpPr txBox="1">
              <a:spLocks noChangeArrowheads="1"/>
            </p:cNvSpPr>
            <p:nvPr/>
          </p:nvSpPr>
          <p:spPr bwMode="auto">
            <a:xfrm>
              <a:off x="2496" y="2208"/>
              <a:ext cx="4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sz="1800"/>
                <a:t>É uma</a:t>
              </a:r>
            </a:p>
          </p:txBody>
        </p:sp>
      </p:grpSp>
      <p:sp>
        <p:nvSpPr>
          <p:cNvPr id="55" name="Line 32"/>
          <p:cNvSpPr>
            <a:spLocks noChangeShapeType="1"/>
          </p:cNvSpPr>
          <p:nvPr/>
        </p:nvSpPr>
        <p:spPr bwMode="auto">
          <a:xfrm flipV="1">
            <a:off x="8893700" y="3807454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56" name="Line 33"/>
          <p:cNvSpPr>
            <a:spLocks noChangeShapeType="1"/>
          </p:cNvSpPr>
          <p:nvPr/>
        </p:nvSpPr>
        <p:spPr bwMode="auto">
          <a:xfrm>
            <a:off x="9808100" y="3807454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57" name="Line 36"/>
          <p:cNvSpPr>
            <a:spLocks noChangeShapeType="1"/>
          </p:cNvSpPr>
          <p:nvPr/>
        </p:nvSpPr>
        <p:spPr bwMode="auto">
          <a:xfrm>
            <a:off x="9655700" y="3045454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grpSp>
        <p:nvGrpSpPr>
          <p:cNvPr id="58" name="Group 49"/>
          <p:cNvGrpSpPr>
            <a:grpSpLocks/>
          </p:cNvGrpSpPr>
          <p:nvPr/>
        </p:nvGrpSpPr>
        <p:grpSpPr bwMode="auto">
          <a:xfrm>
            <a:off x="7369700" y="2131054"/>
            <a:ext cx="4343400" cy="914400"/>
            <a:chOff x="528" y="1688"/>
            <a:chExt cx="2736" cy="576"/>
          </a:xfrm>
        </p:grpSpPr>
        <p:sp>
          <p:nvSpPr>
            <p:cNvPr id="59" name="Oval 18"/>
            <p:cNvSpPr>
              <a:spLocks noChangeArrowheads="1"/>
            </p:cNvSpPr>
            <p:nvPr/>
          </p:nvSpPr>
          <p:spPr bwMode="auto">
            <a:xfrm>
              <a:off x="528" y="1688"/>
              <a:ext cx="576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pt-BR" sz="1600"/>
                <a:t>saldo</a:t>
              </a:r>
            </a:p>
          </p:txBody>
        </p:sp>
        <p:sp>
          <p:nvSpPr>
            <p:cNvPr id="60" name="Oval 19"/>
            <p:cNvSpPr>
              <a:spLocks noChangeArrowheads="1"/>
            </p:cNvSpPr>
            <p:nvPr/>
          </p:nvSpPr>
          <p:spPr bwMode="auto">
            <a:xfrm>
              <a:off x="2688" y="1688"/>
              <a:ext cx="576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pt-BR" sz="1600"/>
                <a:t>código</a:t>
              </a:r>
            </a:p>
          </p:txBody>
        </p:sp>
        <p:sp>
          <p:nvSpPr>
            <p:cNvPr id="61" name="Rectangle 35"/>
            <p:cNvSpPr>
              <a:spLocks noChangeArrowheads="1"/>
            </p:cNvSpPr>
            <p:nvPr/>
          </p:nvSpPr>
          <p:spPr bwMode="auto">
            <a:xfrm>
              <a:off x="1536" y="1976"/>
              <a:ext cx="864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pt-BR" sz="1800"/>
                <a:t>conta</a:t>
              </a:r>
            </a:p>
          </p:txBody>
        </p:sp>
        <p:sp>
          <p:nvSpPr>
            <p:cNvPr id="62" name="Line 38"/>
            <p:cNvSpPr>
              <a:spLocks noChangeShapeType="1"/>
            </p:cNvSpPr>
            <p:nvPr/>
          </p:nvSpPr>
          <p:spPr bwMode="auto">
            <a:xfrm>
              <a:off x="1104" y="1880"/>
              <a:ext cx="43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63" name="Line 39"/>
            <p:cNvSpPr>
              <a:spLocks noChangeShapeType="1"/>
            </p:cNvSpPr>
            <p:nvPr/>
          </p:nvSpPr>
          <p:spPr bwMode="auto">
            <a:xfrm flipH="1">
              <a:off x="2400" y="1976"/>
              <a:ext cx="57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64" name="Line 41"/>
          <p:cNvSpPr>
            <a:spLocks noChangeShapeType="1"/>
          </p:cNvSpPr>
          <p:nvPr/>
        </p:nvSpPr>
        <p:spPr bwMode="auto">
          <a:xfrm>
            <a:off x="6985980" y="4101098"/>
            <a:ext cx="0" cy="533400"/>
          </a:xfrm>
          <a:prstGeom prst="line">
            <a:avLst/>
          </a:prstGeom>
          <a:noFill/>
          <a:ln w="9525">
            <a:solidFill>
              <a:srgbClr val="0033CC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t-BR"/>
          </a:p>
        </p:txBody>
      </p:sp>
      <p:sp>
        <p:nvSpPr>
          <p:cNvPr id="65" name="Text Box 42"/>
          <p:cNvSpPr txBox="1">
            <a:spLocks noChangeArrowheads="1"/>
          </p:cNvSpPr>
          <p:nvPr/>
        </p:nvSpPr>
        <p:spPr bwMode="auto">
          <a:xfrm>
            <a:off x="7325250" y="3288342"/>
            <a:ext cx="1492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1800">
                <a:solidFill>
                  <a:srgbClr val="FF3300"/>
                </a:solidFill>
              </a:rPr>
              <a:t>Generalização</a:t>
            </a:r>
          </a:p>
        </p:txBody>
      </p:sp>
      <p:sp>
        <p:nvSpPr>
          <p:cNvPr id="66" name="Line 43"/>
          <p:cNvSpPr>
            <a:spLocks noChangeShapeType="1"/>
          </p:cNvSpPr>
          <p:nvPr/>
        </p:nvSpPr>
        <p:spPr bwMode="auto">
          <a:xfrm flipH="1" flipV="1">
            <a:off x="7358588" y="3121654"/>
            <a:ext cx="0" cy="6731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t-BR"/>
          </a:p>
        </p:txBody>
      </p:sp>
      <p:sp>
        <p:nvSpPr>
          <p:cNvPr id="67" name="Text Box 44"/>
          <p:cNvSpPr txBox="1">
            <a:spLocks noChangeArrowheads="1"/>
          </p:cNvSpPr>
          <p:nvPr/>
        </p:nvSpPr>
        <p:spPr bwMode="auto">
          <a:xfrm>
            <a:off x="6966930" y="4067761"/>
            <a:ext cx="1543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1800" dirty="0">
                <a:solidFill>
                  <a:srgbClr val="0033CC"/>
                </a:solidFill>
              </a:rPr>
              <a:t>Especialização</a:t>
            </a:r>
          </a:p>
        </p:txBody>
      </p:sp>
    </p:spTree>
    <p:extLst>
      <p:ext uri="{BB962C8B-B14F-4D97-AF65-F5344CB8AC3E}">
        <p14:creationId xmlns="" xmlns:p14="http://schemas.microsoft.com/office/powerpoint/2010/main" val="1526506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47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tângulo 67"/>
          <p:cNvSpPr/>
          <p:nvPr/>
        </p:nvSpPr>
        <p:spPr>
          <a:xfrm>
            <a:off x="692331" y="2312126"/>
            <a:ext cx="10593978" cy="1071154"/>
          </a:xfrm>
          <a:prstGeom prst="rect">
            <a:avLst/>
          </a:prstGeom>
          <a:solidFill>
            <a:srgbClr val="E4E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670360" y="746371"/>
            <a:ext cx="10514196" cy="587581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pt-BR" sz="3800" b="1" dirty="0" smtClean="0">
                <a:solidFill>
                  <a:srgbClr val="0070C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Diagrama Entidade-Relacionamento</a:t>
            </a:r>
            <a:endParaRPr lang="pt-BR" sz="3800" b="1" dirty="0">
              <a:solidFill>
                <a:srgbClr val="0070C0"/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Identificando as Entidades</a:t>
            </a:r>
          </a:p>
          <a:p>
            <a:pPr algn="just">
              <a:spcBef>
                <a:spcPct val="20000"/>
              </a:spcBef>
              <a:buClr>
                <a:schemeClr val="accent5"/>
              </a:buClr>
            </a:pP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Cada entidade deve ter um identificador</a:t>
            </a:r>
          </a:p>
          <a:p>
            <a:pPr algn="just">
              <a:spcBef>
                <a:spcPct val="20000"/>
              </a:spcBef>
              <a:buClr>
                <a:schemeClr val="accent5"/>
              </a:buClr>
            </a:pP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Identificador (também conhecido como chave):</a:t>
            </a:r>
          </a:p>
          <a:p>
            <a:pPr lvl="1" algn="just">
              <a:spcBef>
                <a:spcPct val="20000"/>
              </a:spcBef>
              <a:buClr>
                <a:schemeClr val="accent5"/>
              </a:buClr>
            </a:pP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É o conjunto de um ou mais atributos ou relacionamentos cujos valores servem para distinguir uma ocorrência da entidade das demais ocorrências da mesma entidade</a:t>
            </a:r>
          </a:p>
          <a:p>
            <a:pPr lvl="1" algn="just">
              <a:spcBef>
                <a:spcPct val="20000"/>
              </a:spcBef>
              <a:buClr>
                <a:schemeClr val="accent5"/>
              </a:buClr>
            </a:pP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Exemplo: os atributos CPF ou Carteira de Identidade identificam UNICAMENTE um cidadão brasileiro</a:t>
            </a:r>
          </a:p>
          <a:p>
            <a:pPr algn="just">
              <a:spcBef>
                <a:spcPct val="20000"/>
              </a:spcBef>
              <a:buClr>
                <a:schemeClr val="accent5"/>
              </a:buClr>
              <a:buNone/>
            </a:pP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just">
              <a:spcBef>
                <a:spcPct val="20000"/>
              </a:spcBef>
              <a:buClr>
                <a:schemeClr val="accent5"/>
              </a:buClr>
            </a:pP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Representação no Modelo</a:t>
            </a:r>
          </a:p>
          <a:p>
            <a:pPr algn="just">
              <a:spcBef>
                <a:spcPct val="20000"/>
              </a:spcBef>
              <a:buClr>
                <a:schemeClr val="accent5"/>
              </a:buClr>
              <a:buNone/>
            </a:pPr>
            <a:endParaRPr lang="pt-BR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pt-BR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1" name="Grupo 20"/>
          <p:cNvGrpSpPr>
            <a:grpSpLocks/>
          </p:cNvGrpSpPr>
          <p:nvPr/>
        </p:nvGrpSpPr>
        <p:grpSpPr bwMode="auto">
          <a:xfrm>
            <a:off x="1440906" y="4993146"/>
            <a:ext cx="8189913" cy="1323975"/>
            <a:chOff x="774626" y="4998864"/>
            <a:chExt cx="8189987" cy="1323439"/>
          </a:xfrm>
        </p:grpSpPr>
        <p:sp>
          <p:nvSpPr>
            <p:cNvPr id="33" name="Rectangle 66"/>
            <p:cNvSpPr>
              <a:spLocks noChangeArrowheads="1"/>
            </p:cNvSpPr>
            <p:nvPr/>
          </p:nvSpPr>
          <p:spPr bwMode="auto">
            <a:xfrm>
              <a:off x="2443163" y="5241925"/>
              <a:ext cx="1512887" cy="609600"/>
            </a:xfrm>
            <a:prstGeom prst="rect">
              <a:avLst/>
            </a:prstGeom>
            <a:solidFill>
              <a:srgbClr val="CC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pt-BR">
                  <a:latin typeface="Arial Narrow" pitchFamily="34" charset="0"/>
                </a:rPr>
                <a:t>Cliente</a:t>
              </a:r>
              <a:endParaRPr lang="pt-BR"/>
            </a:p>
          </p:txBody>
        </p:sp>
        <p:sp>
          <p:nvSpPr>
            <p:cNvPr id="34" name="Oval 67"/>
            <p:cNvSpPr>
              <a:spLocks noChangeArrowheads="1"/>
            </p:cNvSpPr>
            <p:nvPr/>
          </p:nvSpPr>
          <p:spPr bwMode="auto">
            <a:xfrm>
              <a:off x="1835150" y="5191125"/>
              <a:ext cx="217488" cy="14287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Oval 68"/>
            <p:cNvSpPr>
              <a:spLocks noChangeArrowheads="1"/>
            </p:cNvSpPr>
            <p:nvPr/>
          </p:nvSpPr>
          <p:spPr bwMode="auto">
            <a:xfrm>
              <a:off x="1833563" y="5462588"/>
              <a:ext cx="217487" cy="1428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Line 69"/>
            <p:cNvSpPr>
              <a:spLocks noChangeShapeType="1"/>
            </p:cNvSpPr>
            <p:nvPr/>
          </p:nvSpPr>
          <p:spPr bwMode="auto">
            <a:xfrm>
              <a:off x="2035175" y="5286375"/>
              <a:ext cx="431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pt-BR"/>
            </a:p>
          </p:txBody>
        </p:sp>
        <p:sp>
          <p:nvSpPr>
            <p:cNvPr id="38" name="Line 70"/>
            <p:cNvSpPr>
              <a:spLocks noChangeShapeType="1"/>
            </p:cNvSpPr>
            <p:nvPr/>
          </p:nvSpPr>
          <p:spPr bwMode="auto">
            <a:xfrm>
              <a:off x="2051050" y="5534025"/>
              <a:ext cx="4000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pt-BR"/>
            </a:p>
          </p:txBody>
        </p:sp>
        <p:sp>
          <p:nvSpPr>
            <p:cNvPr id="39" name="Text Box 71"/>
            <p:cNvSpPr txBox="1">
              <a:spLocks noChangeArrowheads="1"/>
            </p:cNvSpPr>
            <p:nvPr/>
          </p:nvSpPr>
          <p:spPr bwMode="auto">
            <a:xfrm>
              <a:off x="774626" y="4998864"/>
              <a:ext cx="1152880" cy="13234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sz="2000"/>
                <a:t>CPF</a:t>
              </a:r>
            </a:p>
            <a:p>
              <a:r>
                <a:rPr lang="pt-BR" sz="2000"/>
                <a:t>Nome</a:t>
              </a:r>
            </a:p>
            <a:p>
              <a:r>
                <a:rPr lang="pt-BR" sz="2000"/>
                <a:t>Endereco</a:t>
              </a:r>
            </a:p>
            <a:p>
              <a:r>
                <a:rPr lang="pt-BR" sz="2000"/>
                <a:t>     </a:t>
              </a:r>
              <a:endParaRPr lang="pt-BR" sz="2000" b="1">
                <a:solidFill>
                  <a:srgbClr val="990099"/>
                </a:solidFill>
              </a:endParaRPr>
            </a:p>
          </p:txBody>
        </p:sp>
        <p:sp>
          <p:nvSpPr>
            <p:cNvPr id="41" name="Oval 72"/>
            <p:cNvSpPr>
              <a:spLocks noChangeArrowheads="1"/>
            </p:cNvSpPr>
            <p:nvPr/>
          </p:nvSpPr>
          <p:spPr bwMode="auto">
            <a:xfrm>
              <a:off x="1843088" y="5673725"/>
              <a:ext cx="217487" cy="142875"/>
            </a:xfrm>
            <a:prstGeom prst="ellipse">
              <a:avLst/>
            </a:prstGeom>
            <a:noFill/>
            <a:ln w="9525">
              <a:solidFill>
                <a:srgbClr val="990099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Line 73"/>
            <p:cNvSpPr>
              <a:spLocks noChangeShapeType="1"/>
            </p:cNvSpPr>
            <p:nvPr/>
          </p:nvSpPr>
          <p:spPr bwMode="auto">
            <a:xfrm>
              <a:off x="2011363" y="5745163"/>
              <a:ext cx="431800" cy="0"/>
            </a:xfrm>
            <a:prstGeom prst="line">
              <a:avLst/>
            </a:prstGeom>
            <a:noFill/>
            <a:ln w="9525">
              <a:solidFill>
                <a:srgbClr val="990099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pt-BR"/>
            </a:p>
          </p:txBody>
        </p:sp>
        <p:sp>
          <p:nvSpPr>
            <p:cNvPr id="44" name="Rectangle 75"/>
            <p:cNvSpPr>
              <a:spLocks noChangeArrowheads="1"/>
            </p:cNvSpPr>
            <p:nvPr/>
          </p:nvSpPr>
          <p:spPr bwMode="auto">
            <a:xfrm>
              <a:off x="7451725" y="5241925"/>
              <a:ext cx="1512888" cy="609600"/>
            </a:xfrm>
            <a:prstGeom prst="rect">
              <a:avLst/>
            </a:prstGeom>
            <a:solidFill>
              <a:srgbClr val="CC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pt-BR">
                  <a:latin typeface="Arial Narrow" pitchFamily="34" charset="0"/>
                </a:rPr>
                <a:t>Prateleira</a:t>
              </a:r>
              <a:endParaRPr lang="pt-BR"/>
            </a:p>
          </p:txBody>
        </p:sp>
        <p:sp>
          <p:nvSpPr>
            <p:cNvPr id="45" name="Oval 76"/>
            <p:cNvSpPr>
              <a:spLocks noChangeArrowheads="1"/>
            </p:cNvSpPr>
            <p:nvPr/>
          </p:nvSpPr>
          <p:spPr bwMode="auto">
            <a:xfrm>
              <a:off x="6843713" y="5191125"/>
              <a:ext cx="217487" cy="142875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Oval 77"/>
            <p:cNvSpPr>
              <a:spLocks noChangeArrowheads="1"/>
            </p:cNvSpPr>
            <p:nvPr/>
          </p:nvSpPr>
          <p:spPr bwMode="auto">
            <a:xfrm>
              <a:off x="6877050" y="5445125"/>
              <a:ext cx="217488" cy="14287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Line 78"/>
            <p:cNvSpPr>
              <a:spLocks noChangeShapeType="1"/>
            </p:cNvSpPr>
            <p:nvPr/>
          </p:nvSpPr>
          <p:spPr bwMode="auto">
            <a:xfrm>
              <a:off x="7043738" y="5286375"/>
              <a:ext cx="431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pt-BR"/>
            </a:p>
          </p:txBody>
        </p:sp>
        <p:sp>
          <p:nvSpPr>
            <p:cNvPr id="50" name="Line 79"/>
            <p:cNvSpPr>
              <a:spLocks noChangeShapeType="1"/>
            </p:cNvSpPr>
            <p:nvPr/>
          </p:nvSpPr>
          <p:spPr bwMode="auto">
            <a:xfrm>
              <a:off x="7059613" y="5534025"/>
              <a:ext cx="4000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pt-BR"/>
            </a:p>
          </p:txBody>
        </p:sp>
        <p:sp>
          <p:nvSpPr>
            <p:cNvPr id="58" name="Text Box 80"/>
            <p:cNvSpPr txBox="1">
              <a:spLocks noChangeArrowheads="1"/>
            </p:cNvSpPr>
            <p:nvPr/>
          </p:nvSpPr>
          <p:spPr bwMode="auto">
            <a:xfrm>
              <a:off x="4944189" y="5051822"/>
              <a:ext cx="2004075" cy="7078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sz="2000"/>
                <a:t>NumeroCorredor</a:t>
              </a:r>
            </a:p>
            <a:p>
              <a:r>
                <a:rPr lang="pt-BR" sz="2000"/>
                <a:t>NumeroPrateleira</a:t>
              </a:r>
              <a:endParaRPr lang="pt-BR" sz="2000" b="1">
                <a:solidFill>
                  <a:srgbClr val="990099"/>
                </a:solidFill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1526506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47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670360" y="746371"/>
            <a:ext cx="10514196" cy="587581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pt-BR" sz="3800" b="1" dirty="0" smtClean="0">
                <a:solidFill>
                  <a:srgbClr val="0070C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Diagrama Entidade-Relacionamento</a:t>
            </a:r>
            <a:endParaRPr lang="pt-BR" sz="3800" b="1" dirty="0">
              <a:solidFill>
                <a:srgbClr val="0070C0"/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Tipos de Entidades</a:t>
            </a:r>
          </a:p>
          <a:p>
            <a:pPr algn="just">
              <a:spcBef>
                <a:spcPct val="20000"/>
              </a:spcBef>
              <a:buClr>
                <a:schemeClr val="accent5"/>
              </a:buClr>
            </a:pP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As entidades podem ser classificadas como:</a:t>
            </a:r>
          </a:p>
          <a:p>
            <a:pPr lvl="1" algn="just">
              <a:spcBef>
                <a:spcPct val="20000"/>
              </a:spcBef>
              <a:buClr>
                <a:schemeClr val="accent5"/>
              </a:buClr>
            </a:pPr>
            <a:r>
              <a:rPr lang="pt-B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Entidade Fraca: </a:t>
            </a: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não possui existência própria</a:t>
            </a:r>
          </a:p>
          <a:p>
            <a:pPr lvl="2" algn="just">
              <a:spcBef>
                <a:spcPct val="20000"/>
              </a:spcBef>
              <a:buClr>
                <a:schemeClr val="accent5"/>
              </a:buClr>
            </a:pP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 entidade é identificada por algum atributo da entidade + algum relacionamento com entidade forte</a:t>
            </a:r>
          </a:p>
          <a:p>
            <a:pPr lvl="1" algn="just">
              <a:spcBef>
                <a:spcPct val="20000"/>
              </a:spcBef>
              <a:buClr>
                <a:schemeClr val="accent5"/>
              </a:buClr>
            </a:pPr>
            <a:r>
              <a:rPr lang="pt-B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Entidade Forte: </a:t>
            </a: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possui existência própria</a:t>
            </a:r>
          </a:p>
          <a:p>
            <a:pPr lvl="2" algn="just">
              <a:spcBef>
                <a:spcPct val="20000"/>
              </a:spcBef>
              <a:buClr>
                <a:schemeClr val="accent5"/>
              </a:buClr>
            </a:pP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 entidade é identificada por atributos da própria entidade</a:t>
            </a:r>
            <a:endParaRPr lang="pt-BR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algn="just">
              <a:spcBef>
                <a:spcPct val="20000"/>
              </a:spcBef>
              <a:buClr>
                <a:schemeClr val="accent5"/>
              </a:buClr>
            </a:pPr>
            <a:endParaRPr lang="pt-B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algn="just">
              <a:spcBef>
                <a:spcPct val="20000"/>
              </a:spcBef>
              <a:buClr>
                <a:schemeClr val="accent5"/>
              </a:buClr>
            </a:pP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Exemplo:</a:t>
            </a:r>
          </a:p>
        </p:txBody>
      </p:sp>
      <p:grpSp>
        <p:nvGrpSpPr>
          <p:cNvPr id="62" name="Grupo 61"/>
          <p:cNvGrpSpPr/>
          <p:nvPr/>
        </p:nvGrpSpPr>
        <p:grpSpPr>
          <a:xfrm>
            <a:off x="1254048" y="4034330"/>
            <a:ext cx="9073737" cy="1621904"/>
            <a:chOff x="1162607" y="3459558"/>
            <a:chExt cx="9073737" cy="1621904"/>
          </a:xfrm>
        </p:grpSpPr>
        <p:grpSp>
          <p:nvGrpSpPr>
            <p:cNvPr id="20" name="Group 4"/>
            <p:cNvGrpSpPr>
              <a:grpSpLocks/>
            </p:cNvGrpSpPr>
            <p:nvPr/>
          </p:nvGrpSpPr>
          <p:grpSpPr bwMode="auto">
            <a:xfrm>
              <a:off x="2926240" y="3747962"/>
              <a:ext cx="5424240" cy="1079500"/>
              <a:chOff x="552" y="2795"/>
              <a:chExt cx="4651" cy="680"/>
            </a:xfrm>
          </p:grpSpPr>
          <p:sp>
            <p:nvSpPr>
              <p:cNvPr id="53" name="Rectangle 5"/>
              <p:cNvSpPr>
                <a:spLocks noChangeArrowheads="1"/>
              </p:cNvSpPr>
              <p:nvPr/>
            </p:nvSpPr>
            <p:spPr bwMode="auto">
              <a:xfrm>
                <a:off x="552" y="2961"/>
                <a:ext cx="1009" cy="384"/>
              </a:xfrm>
              <a:prstGeom prst="rect">
                <a:avLst/>
              </a:prstGeom>
              <a:solidFill>
                <a:srgbClr val="CC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pt-BR" sz="2000" b="1">
                    <a:latin typeface="Arial Narrow" pitchFamily="34" charset="0"/>
                  </a:rPr>
                  <a:t>Empregado</a:t>
                </a:r>
                <a:r>
                  <a:rPr lang="pt-BR" sz="2000" b="1"/>
                  <a:t> </a:t>
                </a:r>
              </a:p>
            </p:txBody>
          </p:sp>
          <p:sp>
            <p:nvSpPr>
              <p:cNvPr id="54" name="Rectangle 6"/>
              <p:cNvSpPr>
                <a:spLocks noChangeArrowheads="1"/>
              </p:cNvSpPr>
              <p:nvPr/>
            </p:nvSpPr>
            <p:spPr bwMode="auto">
              <a:xfrm>
                <a:off x="4099" y="2993"/>
                <a:ext cx="1104" cy="384"/>
              </a:xfrm>
              <a:prstGeom prst="rect">
                <a:avLst/>
              </a:prstGeom>
              <a:solidFill>
                <a:srgbClr val="CC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pt-BR" sz="2000" b="1">
                    <a:latin typeface="Arial Narrow" pitchFamily="34" charset="0"/>
                  </a:rPr>
                  <a:t>Dependente</a:t>
                </a:r>
              </a:p>
            </p:txBody>
          </p:sp>
          <p:sp>
            <p:nvSpPr>
              <p:cNvPr id="55" name="AutoShape 7"/>
              <p:cNvSpPr>
                <a:spLocks noChangeArrowheads="1"/>
              </p:cNvSpPr>
              <p:nvPr/>
            </p:nvSpPr>
            <p:spPr bwMode="auto">
              <a:xfrm>
                <a:off x="2245" y="2795"/>
                <a:ext cx="1158" cy="680"/>
              </a:xfrm>
              <a:prstGeom prst="flowChartDecision">
                <a:avLst/>
              </a:prstGeom>
              <a:solidFill>
                <a:srgbClr val="FF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2000">
                  <a:latin typeface="Arial Narrow" pitchFamily="34" charset="0"/>
                </a:endParaRPr>
              </a:p>
            </p:txBody>
          </p:sp>
          <p:sp>
            <p:nvSpPr>
              <p:cNvPr id="56" name="Line 8"/>
              <p:cNvSpPr>
                <a:spLocks noChangeShapeType="1"/>
              </p:cNvSpPr>
              <p:nvPr/>
            </p:nvSpPr>
            <p:spPr bwMode="auto">
              <a:xfrm>
                <a:off x="1563" y="3137"/>
                <a:ext cx="7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pt-BR"/>
              </a:p>
            </p:txBody>
          </p:sp>
          <p:sp>
            <p:nvSpPr>
              <p:cNvPr id="57" name="Line 9"/>
              <p:cNvSpPr>
                <a:spLocks noChangeShapeType="1"/>
              </p:cNvSpPr>
              <p:nvPr/>
            </p:nvSpPr>
            <p:spPr bwMode="auto">
              <a:xfrm>
                <a:off x="3379" y="3137"/>
                <a:ext cx="7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pt-BR"/>
              </a:p>
            </p:txBody>
          </p:sp>
        </p:grpSp>
        <p:sp>
          <p:nvSpPr>
            <p:cNvPr id="21" name="Oval 10"/>
            <p:cNvSpPr>
              <a:spLocks noChangeArrowheads="1"/>
            </p:cNvSpPr>
            <p:nvPr/>
          </p:nvSpPr>
          <p:spPr bwMode="auto">
            <a:xfrm>
              <a:off x="9002913" y="4128962"/>
              <a:ext cx="217477" cy="14287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Oval 11"/>
            <p:cNvSpPr>
              <a:spLocks noChangeArrowheads="1"/>
            </p:cNvSpPr>
            <p:nvPr/>
          </p:nvSpPr>
          <p:spPr bwMode="auto">
            <a:xfrm>
              <a:off x="9002913" y="4344862"/>
              <a:ext cx="217477" cy="1428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Line 12"/>
            <p:cNvSpPr>
              <a:spLocks noChangeShapeType="1"/>
            </p:cNvSpPr>
            <p:nvPr/>
          </p:nvSpPr>
          <p:spPr bwMode="auto">
            <a:xfrm>
              <a:off x="8355242" y="4200400"/>
              <a:ext cx="6476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pt-BR"/>
            </a:p>
          </p:txBody>
        </p:sp>
        <p:sp>
          <p:nvSpPr>
            <p:cNvPr id="24" name="Line 13"/>
            <p:cNvSpPr>
              <a:spLocks noChangeShapeType="1"/>
            </p:cNvSpPr>
            <p:nvPr/>
          </p:nvSpPr>
          <p:spPr bwMode="auto">
            <a:xfrm>
              <a:off x="8355242" y="4416300"/>
              <a:ext cx="6476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pt-BR"/>
            </a:p>
          </p:txBody>
        </p:sp>
        <p:sp>
          <p:nvSpPr>
            <p:cNvPr id="25" name="Text Box 14"/>
            <p:cNvSpPr txBox="1">
              <a:spLocks noChangeArrowheads="1"/>
            </p:cNvSpPr>
            <p:nvPr/>
          </p:nvSpPr>
          <p:spPr bwMode="auto">
            <a:xfrm>
              <a:off x="9239439" y="3963862"/>
              <a:ext cx="996905" cy="641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dirty="0"/>
                <a:t>Numero</a:t>
              </a:r>
            </a:p>
            <a:p>
              <a:r>
                <a:rPr lang="pt-BR" dirty="0"/>
                <a:t>Nome </a:t>
              </a:r>
              <a:endParaRPr lang="en-US" dirty="0"/>
            </a:p>
          </p:txBody>
        </p:sp>
        <p:sp>
          <p:nvSpPr>
            <p:cNvPr id="26" name="Oval 15"/>
            <p:cNvSpPr>
              <a:spLocks noChangeArrowheads="1"/>
            </p:cNvSpPr>
            <p:nvPr/>
          </p:nvSpPr>
          <p:spPr bwMode="auto">
            <a:xfrm>
              <a:off x="2273806" y="4005137"/>
              <a:ext cx="217478" cy="14287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Oval 16"/>
            <p:cNvSpPr>
              <a:spLocks noChangeArrowheads="1"/>
            </p:cNvSpPr>
            <p:nvPr/>
          </p:nvSpPr>
          <p:spPr bwMode="auto">
            <a:xfrm>
              <a:off x="2275394" y="4252787"/>
              <a:ext cx="217477" cy="1428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Line 17"/>
            <p:cNvSpPr>
              <a:spLocks noChangeShapeType="1"/>
            </p:cNvSpPr>
            <p:nvPr/>
          </p:nvSpPr>
          <p:spPr bwMode="auto">
            <a:xfrm>
              <a:off x="2476997" y="4076575"/>
              <a:ext cx="4317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pt-BR"/>
            </a:p>
          </p:txBody>
        </p:sp>
        <p:sp>
          <p:nvSpPr>
            <p:cNvPr id="29" name="Line 18"/>
            <p:cNvSpPr>
              <a:spLocks noChangeShapeType="1"/>
            </p:cNvSpPr>
            <p:nvPr/>
          </p:nvSpPr>
          <p:spPr bwMode="auto">
            <a:xfrm>
              <a:off x="2492871" y="4324225"/>
              <a:ext cx="4000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pt-BR"/>
            </a:p>
          </p:txBody>
        </p:sp>
        <p:sp>
          <p:nvSpPr>
            <p:cNvPr id="30" name="Text Box 19"/>
            <p:cNvSpPr txBox="1">
              <a:spLocks noChangeArrowheads="1"/>
            </p:cNvSpPr>
            <p:nvPr/>
          </p:nvSpPr>
          <p:spPr bwMode="auto">
            <a:xfrm>
              <a:off x="1162607" y="3890837"/>
              <a:ext cx="1161997" cy="11906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/>
                <a:t>Cpf</a:t>
              </a:r>
            </a:p>
            <a:p>
              <a:r>
                <a:rPr lang="pt-BR"/>
                <a:t>Nome</a:t>
              </a:r>
            </a:p>
            <a:p>
              <a:r>
                <a:rPr lang="pt-BR"/>
                <a:t>Endereco</a:t>
              </a:r>
            </a:p>
            <a:p>
              <a:endParaRPr lang="en-US"/>
            </a:p>
          </p:txBody>
        </p:sp>
        <p:sp>
          <p:nvSpPr>
            <p:cNvPr id="31" name="Oval 20"/>
            <p:cNvSpPr>
              <a:spLocks noChangeArrowheads="1"/>
            </p:cNvSpPr>
            <p:nvPr/>
          </p:nvSpPr>
          <p:spPr bwMode="auto">
            <a:xfrm>
              <a:off x="2273806" y="4529012"/>
              <a:ext cx="217478" cy="1428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Line 21"/>
            <p:cNvSpPr>
              <a:spLocks noChangeShapeType="1"/>
            </p:cNvSpPr>
            <p:nvPr/>
          </p:nvSpPr>
          <p:spPr bwMode="auto">
            <a:xfrm>
              <a:off x="2476997" y="4600450"/>
              <a:ext cx="4317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pt-BR"/>
            </a:p>
          </p:txBody>
        </p:sp>
        <p:sp>
          <p:nvSpPr>
            <p:cNvPr id="36" name="Line 22"/>
            <p:cNvSpPr>
              <a:spLocks noChangeShapeType="1"/>
            </p:cNvSpPr>
            <p:nvPr/>
          </p:nvSpPr>
          <p:spPr bwMode="auto">
            <a:xfrm>
              <a:off x="6239201" y="4282950"/>
              <a:ext cx="790539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pt-BR"/>
            </a:p>
          </p:txBody>
        </p:sp>
        <p:cxnSp>
          <p:nvCxnSpPr>
            <p:cNvPr id="59" name="Conector reto 58"/>
            <p:cNvCxnSpPr/>
            <p:nvPr/>
          </p:nvCxnSpPr>
          <p:spPr>
            <a:xfrm flipV="1">
              <a:off x="8182879" y="3747590"/>
              <a:ext cx="0" cy="2880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Elipse 59"/>
            <p:cNvSpPr/>
            <p:nvPr/>
          </p:nvSpPr>
          <p:spPr>
            <a:xfrm>
              <a:off x="8091821" y="3603590"/>
              <a:ext cx="216000" cy="144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CaixaDeTexto 60"/>
            <p:cNvSpPr txBox="1"/>
            <p:nvPr/>
          </p:nvSpPr>
          <p:spPr>
            <a:xfrm>
              <a:off x="8326895" y="3459558"/>
              <a:ext cx="15121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err="1" smtClean="0"/>
                <a:t>CPF_Emp</a:t>
              </a:r>
              <a:endParaRPr lang="pt-BR" dirty="0"/>
            </a:p>
          </p:txBody>
        </p:sp>
      </p:grpSp>
      <p:sp>
        <p:nvSpPr>
          <p:cNvPr id="63" name="CaixaDeTexto 62"/>
          <p:cNvSpPr txBox="1"/>
          <p:nvPr/>
        </p:nvSpPr>
        <p:spPr>
          <a:xfrm>
            <a:off x="1254035" y="5969726"/>
            <a:ext cx="14891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rgbClr val="FF0000"/>
                </a:solidFill>
              </a:rPr>
              <a:t>Entidade Forte</a:t>
            </a:r>
            <a:endParaRPr lang="pt-BR" sz="1600" dirty="0">
              <a:solidFill>
                <a:srgbClr val="FF0000"/>
              </a:solidFill>
            </a:endParaRPr>
          </a:p>
        </p:txBody>
      </p:sp>
      <p:sp>
        <p:nvSpPr>
          <p:cNvPr id="64" name="CaixaDeTexto 63"/>
          <p:cNvSpPr txBox="1"/>
          <p:nvPr/>
        </p:nvSpPr>
        <p:spPr>
          <a:xfrm>
            <a:off x="8647613" y="5982789"/>
            <a:ext cx="14891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accent6">
                    <a:lumMod val="75000"/>
                  </a:schemeClr>
                </a:solidFill>
              </a:rPr>
              <a:t>Entidade Fraca</a:t>
            </a:r>
            <a:endParaRPr lang="pt-BR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66" name="Forma 65"/>
          <p:cNvCxnSpPr/>
          <p:nvPr/>
        </p:nvCxnSpPr>
        <p:spPr>
          <a:xfrm flipV="1">
            <a:off x="2743201" y="5235048"/>
            <a:ext cx="862855" cy="943144"/>
          </a:xfrm>
          <a:prstGeom prst="curvedConnector2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Forma 68"/>
          <p:cNvCxnSpPr>
            <a:stCxn id="64" idx="1"/>
            <a:endCxn id="54" idx="2"/>
          </p:cNvCxnSpPr>
          <p:nvPr/>
        </p:nvCxnSpPr>
        <p:spPr>
          <a:xfrm rot="10800000">
            <a:off x="7798151" y="5246660"/>
            <a:ext cx="849463" cy="905407"/>
          </a:xfrm>
          <a:prstGeom prst="curvedConnector2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526506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47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670360" y="746371"/>
            <a:ext cx="10514196" cy="587581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pt-BR" sz="3800" b="1" dirty="0" smtClean="0">
                <a:solidFill>
                  <a:srgbClr val="0070C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Diagrama Entidade-Relacionamento</a:t>
            </a:r>
            <a:endParaRPr lang="pt-BR" sz="3800" b="1" dirty="0">
              <a:solidFill>
                <a:srgbClr val="0070C0"/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Tipos de Entidades</a:t>
            </a:r>
          </a:p>
          <a:p>
            <a:pPr algn="just">
              <a:spcBef>
                <a:spcPct val="20000"/>
              </a:spcBef>
              <a:buClr>
                <a:schemeClr val="accent5"/>
              </a:buClr>
            </a:pP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Notação DER: </a:t>
            </a:r>
          </a:p>
          <a:p>
            <a:pPr lvl="1" algn="just">
              <a:spcBef>
                <a:spcPct val="20000"/>
              </a:spcBef>
              <a:buClr>
                <a:schemeClr val="accent5"/>
              </a:buClr>
            </a:pPr>
            <a:r>
              <a:rPr lang="pt-B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Entidade Fraca: </a:t>
            </a: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traço duplo no retângulo</a:t>
            </a:r>
          </a:p>
          <a:p>
            <a:pPr lvl="1" algn="just">
              <a:spcBef>
                <a:spcPct val="20000"/>
              </a:spcBef>
              <a:buClr>
                <a:schemeClr val="accent5"/>
              </a:buClr>
            </a:pPr>
            <a:r>
              <a:rPr lang="pt-B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CR Identificador: </a:t>
            </a: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traço duplo no losango </a:t>
            </a:r>
            <a:endParaRPr lang="pt-B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algn="just">
              <a:spcBef>
                <a:spcPct val="20000"/>
              </a:spcBef>
              <a:buClr>
                <a:schemeClr val="accent5"/>
              </a:buClr>
            </a:pPr>
            <a:endParaRPr lang="pt-B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algn="just">
              <a:spcBef>
                <a:spcPct val="20000"/>
              </a:spcBef>
              <a:buClr>
                <a:schemeClr val="accent5"/>
              </a:buClr>
            </a:pP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Exemplo:</a:t>
            </a:r>
          </a:p>
        </p:txBody>
      </p:sp>
      <p:sp>
        <p:nvSpPr>
          <p:cNvPr id="34" name="Rectangle 4"/>
          <p:cNvSpPr>
            <a:spLocks noChangeArrowheads="1"/>
          </p:cNvSpPr>
          <p:nvPr/>
        </p:nvSpPr>
        <p:spPr bwMode="auto">
          <a:xfrm>
            <a:off x="2700406" y="4481513"/>
            <a:ext cx="1582738" cy="865187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0066FF"/>
              </a:gs>
            </a:gsLst>
            <a:path path="shape">
              <a:fillToRect l="50000" t="50000" r="50000" b="50000"/>
            </a:path>
          </a:gra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35" name="Text Box 5"/>
          <p:cNvSpPr txBox="1">
            <a:spLocks noChangeArrowheads="1"/>
          </p:cNvSpPr>
          <p:nvPr/>
        </p:nvSpPr>
        <p:spPr bwMode="auto">
          <a:xfrm>
            <a:off x="2771844" y="4730750"/>
            <a:ext cx="1776412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defTabSz="381000" eaLnBrk="0" hangingPunct="0"/>
            <a:r>
              <a:rPr lang="pt-BR" sz="2100">
                <a:solidFill>
                  <a:srgbClr val="000000"/>
                </a:solidFill>
                <a:latin typeface="Times New Roman Normal"/>
              </a:rPr>
              <a:t>Dependente</a:t>
            </a:r>
          </a:p>
        </p:txBody>
      </p:sp>
      <p:sp>
        <p:nvSpPr>
          <p:cNvPr id="37" name="Rectangle 6"/>
          <p:cNvSpPr>
            <a:spLocks noChangeArrowheads="1"/>
          </p:cNvSpPr>
          <p:nvPr/>
        </p:nvSpPr>
        <p:spPr bwMode="auto">
          <a:xfrm>
            <a:off x="9280594" y="4343400"/>
            <a:ext cx="1601787" cy="865188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0066FF"/>
              </a:gs>
            </a:gsLst>
            <a:path path="shape">
              <a:fillToRect l="50000" t="50000" r="50000" b="50000"/>
            </a:path>
          </a:gradFill>
          <a:ln w="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38" name="Text Box 7"/>
          <p:cNvSpPr txBox="1">
            <a:spLocks noChangeArrowheads="1"/>
          </p:cNvSpPr>
          <p:nvPr/>
        </p:nvSpPr>
        <p:spPr bwMode="auto">
          <a:xfrm>
            <a:off x="9401244" y="4610100"/>
            <a:ext cx="1452562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defTabSz="381000" eaLnBrk="0" hangingPunct="0"/>
            <a:r>
              <a:rPr lang="pt-BR" sz="2100">
                <a:solidFill>
                  <a:srgbClr val="000000"/>
                </a:solidFill>
                <a:latin typeface="Times New Roman Normal"/>
              </a:rPr>
              <a:t>Funcionário</a:t>
            </a:r>
          </a:p>
        </p:txBody>
      </p:sp>
      <p:sp>
        <p:nvSpPr>
          <p:cNvPr id="39" name="Freeform 8"/>
          <p:cNvSpPr>
            <a:spLocks noChangeArrowheads="1"/>
          </p:cNvSpPr>
          <p:nvPr/>
        </p:nvSpPr>
        <p:spPr bwMode="auto">
          <a:xfrm>
            <a:off x="5788094" y="4222750"/>
            <a:ext cx="1584325" cy="1298575"/>
          </a:xfrm>
          <a:custGeom>
            <a:avLst/>
            <a:gdLst>
              <a:gd name="T0" fmla="*/ 0 w 1277"/>
              <a:gd name="T1" fmla="*/ 2147483647 h 775"/>
              <a:gd name="T2" fmla="*/ 2147483647 w 1277"/>
              <a:gd name="T3" fmla="*/ 2147483647 h 775"/>
              <a:gd name="T4" fmla="*/ 2147483647 w 1277"/>
              <a:gd name="T5" fmla="*/ 2147483647 h 775"/>
              <a:gd name="T6" fmla="*/ 2147483647 w 1277"/>
              <a:gd name="T7" fmla="*/ 0 h 775"/>
              <a:gd name="T8" fmla="*/ 0 w 1277"/>
              <a:gd name="T9" fmla="*/ 2147483647 h 775"/>
              <a:gd name="T10" fmla="*/ 0 w 1277"/>
              <a:gd name="T11" fmla="*/ 2147483647 h 77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277"/>
              <a:gd name="T19" fmla="*/ 0 h 775"/>
              <a:gd name="T20" fmla="*/ 1277 w 1277"/>
              <a:gd name="T21" fmla="*/ 775 h 77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277" h="775">
                <a:moveTo>
                  <a:pt x="0" y="387"/>
                </a:moveTo>
                <a:lnTo>
                  <a:pt x="639" y="775"/>
                </a:lnTo>
                <a:lnTo>
                  <a:pt x="1277" y="387"/>
                </a:lnTo>
                <a:lnTo>
                  <a:pt x="639" y="0"/>
                </a:lnTo>
                <a:lnTo>
                  <a:pt x="0" y="387"/>
                </a:ln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100000">
                <a:srgbClr val="FFA953"/>
              </a:gs>
            </a:gsLst>
            <a:path path="rect">
              <a:fillToRect l="50000" t="50000" r="50000" b="50000"/>
            </a:path>
          </a:gradFill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40" name="Text Box 9"/>
          <p:cNvSpPr txBox="1">
            <a:spLocks noChangeArrowheads="1"/>
          </p:cNvSpPr>
          <p:nvPr/>
        </p:nvSpPr>
        <p:spPr bwMode="auto">
          <a:xfrm>
            <a:off x="6053206" y="4678363"/>
            <a:ext cx="1119188" cy="303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defTabSz="381000" eaLnBrk="0" hangingPunct="0"/>
            <a:r>
              <a:rPr lang="pt-BR" sz="2000">
                <a:solidFill>
                  <a:srgbClr val="000000"/>
                </a:solidFill>
                <a:latin typeface="Times New Roman Normal"/>
              </a:rPr>
              <a:t>Possui</a:t>
            </a:r>
          </a:p>
        </p:txBody>
      </p:sp>
      <p:sp>
        <p:nvSpPr>
          <p:cNvPr id="41" name="Line 10"/>
          <p:cNvSpPr>
            <a:spLocks noChangeShapeType="1"/>
          </p:cNvSpPr>
          <p:nvPr/>
        </p:nvSpPr>
        <p:spPr bwMode="auto">
          <a:xfrm flipH="1">
            <a:off x="4297431" y="4846638"/>
            <a:ext cx="1517650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pt-BR"/>
          </a:p>
        </p:txBody>
      </p:sp>
      <p:sp>
        <p:nvSpPr>
          <p:cNvPr id="42" name="Line 11"/>
          <p:cNvSpPr>
            <a:spLocks noChangeShapeType="1"/>
          </p:cNvSpPr>
          <p:nvPr/>
        </p:nvSpPr>
        <p:spPr bwMode="auto">
          <a:xfrm>
            <a:off x="7359719" y="4867275"/>
            <a:ext cx="1916112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pt-BR"/>
          </a:p>
        </p:txBody>
      </p:sp>
      <p:sp>
        <p:nvSpPr>
          <p:cNvPr id="43" name="Text Box 12"/>
          <p:cNvSpPr txBox="1">
            <a:spLocks noChangeArrowheads="1"/>
          </p:cNvSpPr>
          <p:nvPr/>
        </p:nvSpPr>
        <p:spPr bwMode="auto">
          <a:xfrm>
            <a:off x="8869431" y="4451350"/>
            <a:ext cx="3508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>
                <a:solidFill>
                  <a:srgbClr val="800000"/>
                </a:solidFill>
              </a:rPr>
              <a:t>1</a:t>
            </a:r>
          </a:p>
        </p:txBody>
      </p:sp>
      <p:sp>
        <p:nvSpPr>
          <p:cNvPr id="44" name="Text Box 13"/>
          <p:cNvSpPr txBox="1">
            <a:spLocks noChangeArrowheads="1"/>
          </p:cNvSpPr>
          <p:nvPr/>
        </p:nvSpPr>
        <p:spPr bwMode="auto">
          <a:xfrm>
            <a:off x="4373631" y="445135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>
                <a:solidFill>
                  <a:srgbClr val="800000"/>
                </a:solidFill>
              </a:rPr>
              <a:t>N</a:t>
            </a:r>
          </a:p>
        </p:txBody>
      </p:sp>
      <p:sp>
        <p:nvSpPr>
          <p:cNvPr id="45" name="Line 14"/>
          <p:cNvSpPr>
            <a:spLocks noChangeShapeType="1"/>
          </p:cNvSpPr>
          <p:nvPr/>
        </p:nvSpPr>
        <p:spPr bwMode="auto">
          <a:xfrm flipH="1">
            <a:off x="4297431" y="4902200"/>
            <a:ext cx="1517650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pt-BR"/>
          </a:p>
        </p:txBody>
      </p:sp>
      <p:sp>
        <p:nvSpPr>
          <p:cNvPr id="46" name="Freeform 15"/>
          <p:cNvSpPr>
            <a:spLocks noChangeArrowheads="1"/>
          </p:cNvSpPr>
          <p:nvPr/>
        </p:nvSpPr>
        <p:spPr bwMode="auto">
          <a:xfrm>
            <a:off x="10112444" y="5237163"/>
            <a:ext cx="0" cy="288925"/>
          </a:xfrm>
          <a:custGeom>
            <a:avLst/>
            <a:gdLst>
              <a:gd name="T0" fmla="*/ 0 h 182"/>
              <a:gd name="T1" fmla="*/ 2147483647 h 182"/>
              <a:gd name="T2" fmla="*/ 0 60000 65536"/>
              <a:gd name="T3" fmla="*/ 0 60000 65536"/>
              <a:gd name="T4" fmla="*/ 0 h 182"/>
              <a:gd name="T5" fmla="*/ 182 h 182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182">
                <a:moveTo>
                  <a:pt x="0" y="0"/>
                </a:moveTo>
                <a:lnTo>
                  <a:pt x="0" y="182"/>
                </a:lnTo>
              </a:path>
            </a:pathLst>
          </a:custGeom>
          <a:noFill/>
          <a:ln w="29942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47" name="Oval 16"/>
          <p:cNvSpPr>
            <a:spLocks noChangeArrowheads="1"/>
          </p:cNvSpPr>
          <p:nvPr/>
        </p:nvSpPr>
        <p:spPr bwMode="auto">
          <a:xfrm>
            <a:off x="9536181" y="5526088"/>
            <a:ext cx="1301750" cy="358775"/>
          </a:xfrm>
          <a:prstGeom prst="ellipse">
            <a:avLst/>
          </a:prstGeom>
          <a:solidFill>
            <a:srgbClr val="FFFFCC"/>
          </a:solidFill>
          <a:ln w="9981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48" name="Oval 17"/>
          <p:cNvSpPr>
            <a:spLocks noChangeArrowheads="1"/>
          </p:cNvSpPr>
          <p:nvPr/>
        </p:nvSpPr>
        <p:spPr bwMode="auto">
          <a:xfrm>
            <a:off x="9663181" y="5845175"/>
            <a:ext cx="1079500" cy="358775"/>
          </a:xfrm>
          <a:prstGeom prst="ellipse">
            <a:avLst/>
          </a:prstGeom>
          <a:solidFill>
            <a:srgbClr val="FFFFCC"/>
          </a:solidFill>
          <a:ln w="9981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49" name="Text Box 18"/>
          <p:cNvSpPr txBox="1">
            <a:spLocks noChangeArrowheads="1"/>
          </p:cNvSpPr>
          <p:nvPr/>
        </p:nvSpPr>
        <p:spPr bwMode="auto">
          <a:xfrm>
            <a:off x="9966394" y="5878513"/>
            <a:ext cx="7239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defTabSz="381000" eaLnBrk="0" hangingPunct="0"/>
            <a:r>
              <a:rPr lang="pt-BR" sz="1800">
                <a:solidFill>
                  <a:srgbClr val="000000"/>
                </a:solidFill>
                <a:latin typeface="Times New Roman Normal"/>
              </a:rPr>
              <a:t>CPF</a:t>
            </a:r>
          </a:p>
        </p:txBody>
      </p:sp>
      <p:sp>
        <p:nvSpPr>
          <p:cNvPr id="50" name="Text Box 19"/>
          <p:cNvSpPr txBox="1">
            <a:spLocks noChangeArrowheads="1"/>
          </p:cNvSpPr>
          <p:nvPr/>
        </p:nvSpPr>
        <p:spPr bwMode="auto">
          <a:xfrm>
            <a:off x="9894956" y="5570538"/>
            <a:ext cx="712788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defTabSz="381000" eaLnBrk="0" hangingPunct="0"/>
            <a:r>
              <a:rPr lang="pt-BR" sz="1800">
                <a:solidFill>
                  <a:srgbClr val="000000"/>
                </a:solidFill>
                <a:latin typeface="Times New Roman Normal"/>
              </a:rPr>
              <a:t>Nome</a:t>
            </a:r>
          </a:p>
        </p:txBody>
      </p:sp>
      <p:sp>
        <p:nvSpPr>
          <p:cNvPr id="51" name="Line 20"/>
          <p:cNvSpPr>
            <a:spLocks noChangeShapeType="1"/>
          </p:cNvSpPr>
          <p:nvPr/>
        </p:nvSpPr>
        <p:spPr bwMode="auto">
          <a:xfrm>
            <a:off x="10579169" y="5237163"/>
            <a:ext cx="0" cy="309562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pt-BR"/>
          </a:p>
        </p:txBody>
      </p:sp>
      <p:sp>
        <p:nvSpPr>
          <p:cNvPr id="52" name="Line 21"/>
          <p:cNvSpPr>
            <a:spLocks noChangeShapeType="1"/>
          </p:cNvSpPr>
          <p:nvPr/>
        </p:nvSpPr>
        <p:spPr bwMode="auto">
          <a:xfrm>
            <a:off x="9871144" y="6124575"/>
            <a:ext cx="684212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pt-BR"/>
          </a:p>
        </p:txBody>
      </p:sp>
      <p:sp>
        <p:nvSpPr>
          <p:cNvPr id="58" name="Rectangle 29"/>
          <p:cNvSpPr>
            <a:spLocks noChangeArrowheads="1"/>
          </p:cNvSpPr>
          <p:nvPr/>
        </p:nvSpPr>
        <p:spPr bwMode="auto">
          <a:xfrm>
            <a:off x="2759144" y="4543425"/>
            <a:ext cx="1465262" cy="741363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62" name="Freeform 30"/>
          <p:cNvSpPr>
            <a:spLocks noChangeArrowheads="1"/>
          </p:cNvSpPr>
          <p:nvPr/>
        </p:nvSpPr>
        <p:spPr bwMode="auto">
          <a:xfrm>
            <a:off x="5870644" y="4275138"/>
            <a:ext cx="1419225" cy="1195387"/>
          </a:xfrm>
          <a:custGeom>
            <a:avLst/>
            <a:gdLst>
              <a:gd name="T0" fmla="*/ 0 w 1277"/>
              <a:gd name="T1" fmla="*/ 2147483647 h 775"/>
              <a:gd name="T2" fmla="*/ 2147483647 w 1277"/>
              <a:gd name="T3" fmla="*/ 2147483647 h 775"/>
              <a:gd name="T4" fmla="*/ 2147483647 w 1277"/>
              <a:gd name="T5" fmla="*/ 2147483647 h 775"/>
              <a:gd name="T6" fmla="*/ 2147483647 w 1277"/>
              <a:gd name="T7" fmla="*/ 0 h 775"/>
              <a:gd name="T8" fmla="*/ 0 w 1277"/>
              <a:gd name="T9" fmla="*/ 2147483647 h 775"/>
              <a:gd name="T10" fmla="*/ 0 w 1277"/>
              <a:gd name="T11" fmla="*/ 2147483647 h 77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277"/>
              <a:gd name="T19" fmla="*/ 0 h 775"/>
              <a:gd name="T20" fmla="*/ 1277 w 1277"/>
              <a:gd name="T21" fmla="*/ 775 h 77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277" h="775">
                <a:moveTo>
                  <a:pt x="0" y="387"/>
                </a:moveTo>
                <a:lnTo>
                  <a:pt x="639" y="775"/>
                </a:lnTo>
                <a:lnTo>
                  <a:pt x="1277" y="387"/>
                </a:lnTo>
                <a:lnTo>
                  <a:pt x="639" y="0"/>
                </a:lnTo>
                <a:lnTo>
                  <a:pt x="0" y="387"/>
                </a:lnTo>
                <a:close/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65" name="Text Box 31"/>
          <p:cNvSpPr txBox="1">
            <a:spLocks noChangeArrowheads="1"/>
          </p:cNvSpPr>
          <p:nvPr/>
        </p:nvSpPr>
        <p:spPr bwMode="auto">
          <a:xfrm>
            <a:off x="2786131" y="3841750"/>
            <a:ext cx="18462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2000" dirty="0"/>
              <a:t>Entidade Fraca</a:t>
            </a:r>
          </a:p>
        </p:txBody>
      </p:sp>
      <p:sp>
        <p:nvSpPr>
          <p:cNvPr id="67" name="Text Box 32"/>
          <p:cNvSpPr txBox="1">
            <a:spLocks noChangeArrowheads="1"/>
          </p:cNvSpPr>
          <p:nvPr/>
        </p:nvSpPr>
        <p:spPr bwMode="auto">
          <a:xfrm>
            <a:off x="6043681" y="6081713"/>
            <a:ext cx="34607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2000" dirty="0"/>
              <a:t>Relacionamento Identificador</a:t>
            </a:r>
          </a:p>
        </p:txBody>
      </p:sp>
      <p:sp>
        <p:nvSpPr>
          <p:cNvPr id="68" name="Freeform 33"/>
          <p:cNvSpPr>
            <a:spLocks/>
          </p:cNvSpPr>
          <p:nvPr/>
        </p:nvSpPr>
        <p:spPr bwMode="auto">
          <a:xfrm>
            <a:off x="2178119" y="4040188"/>
            <a:ext cx="603250" cy="839787"/>
          </a:xfrm>
          <a:custGeom>
            <a:avLst/>
            <a:gdLst>
              <a:gd name="T0" fmla="*/ 2147483647 w 380"/>
              <a:gd name="T1" fmla="*/ 2147483647 h 529"/>
              <a:gd name="T2" fmla="*/ 2147483647 w 380"/>
              <a:gd name="T3" fmla="*/ 2147483647 h 529"/>
              <a:gd name="T4" fmla="*/ 2147483647 w 380"/>
              <a:gd name="T5" fmla="*/ 2147483647 h 529"/>
              <a:gd name="T6" fmla="*/ 2147483647 w 380"/>
              <a:gd name="T7" fmla="*/ 0 h 529"/>
              <a:gd name="T8" fmla="*/ 0 60000 65536"/>
              <a:gd name="T9" fmla="*/ 0 60000 65536"/>
              <a:gd name="T10" fmla="*/ 0 60000 65536"/>
              <a:gd name="T11" fmla="*/ 0 60000 65536"/>
              <a:gd name="T12" fmla="*/ 0 w 380"/>
              <a:gd name="T13" fmla="*/ 0 h 529"/>
              <a:gd name="T14" fmla="*/ 380 w 380"/>
              <a:gd name="T15" fmla="*/ 529 h 52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80" h="529">
                <a:moveTo>
                  <a:pt x="313" y="525"/>
                </a:moveTo>
                <a:cubicBezTo>
                  <a:pt x="301" y="527"/>
                  <a:pt x="289" y="529"/>
                  <a:pt x="241" y="475"/>
                </a:cubicBezTo>
                <a:cubicBezTo>
                  <a:pt x="193" y="421"/>
                  <a:pt x="0" y="280"/>
                  <a:pt x="23" y="201"/>
                </a:cubicBezTo>
                <a:cubicBezTo>
                  <a:pt x="46" y="122"/>
                  <a:pt x="213" y="61"/>
                  <a:pt x="380" y="0"/>
                </a:cubicBezTo>
              </a:path>
            </a:pathLst>
          </a:custGeom>
          <a:noFill/>
          <a:ln w="28575">
            <a:solidFill>
              <a:srgbClr val="800000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pt-BR"/>
          </a:p>
        </p:txBody>
      </p:sp>
      <p:sp>
        <p:nvSpPr>
          <p:cNvPr id="70" name="Freeform 34"/>
          <p:cNvSpPr>
            <a:spLocks/>
          </p:cNvSpPr>
          <p:nvPr/>
        </p:nvSpPr>
        <p:spPr bwMode="auto">
          <a:xfrm>
            <a:off x="5370581" y="5284788"/>
            <a:ext cx="682625" cy="1162050"/>
          </a:xfrm>
          <a:custGeom>
            <a:avLst/>
            <a:gdLst>
              <a:gd name="T0" fmla="*/ 2147483647 w 560"/>
              <a:gd name="T1" fmla="*/ 0 h 854"/>
              <a:gd name="T2" fmla="*/ 2147483647 w 560"/>
              <a:gd name="T3" fmla="*/ 2147483647 h 854"/>
              <a:gd name="T4" fmla="*/ 2147483647 w 560"/>
              <a:gd name="T5" fmla="*/ 2147483647 h 854"/>
              <a:gd name="T6" fmla="*/ 0 60000 65536"/>
              <a:gd name="T7" fmla="*/ 0 60000 65536"/>
              <a:gd name="T8" fmla="*/ 0 60000 65536"/>
              <a:gd name="T9" fmla="*/ 0 w 560"/>
              <a:gd name="T10" fmla="*/ 0 h 854"/>
              <a:gd name="T11" fmla="*/ 560 w 560"/>
              <a:gd name="T12" fmla="*/ 854 h 8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60" h="854">
                <a:moveTo>
                  <a:pt x="554" y="0"/>
                </a:moveTo>
                <a:cubicBezTo>
                  <a:pt x="277" y="306"/>
                  <a:pt x="0" y="612"/>
                  <a:pt x="1" y="733"/>
                </a:cubicBezTo>
                <a:cubicBezTo>
                  <a:pt x="2" y="854"/>
                  <a:pt x="281" y="790"/>
                  <a:pt x="560" y="727"/>
                </a:cubicBezTo>
              </a:path>
            </a:pathLst>
          </a:custGeom>
          <a:noFill/>
          <a:ln w="28575">
            <a:solidFill>
              <a:srgbClr val="800000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pt-BR"/>
          </a:p>
        </p:txBody>
      </p:sp>
      <p:sp>
        <p:nvSpPr>
          <p:cNvPr id="71" name="Freeform 24"/>
          <p:cNvSpPr>
            <a:spLocks noChangeArrowheads="1"/>
          </p:cNvSpPr>
          <p:nvPr/>
        </p:nvSpPr>
        <p:spPr bwMode="auto">
          <a:xfrm>
            <a:off x="3484631" y="5392738"/>
            <a:ext cx="0" cy="288925"/>
          </a:xfrm>
          <a:custGeom>
            <a:avLst/>
            <a:gdLst>
              <a:gd name="T0" fmla="*/ 0 h 182"/>
              <a:gd name="T1" fmla="*/ 2147483647 h 182"/>
              <a:gd name="T2" fmla="*/ 0 60000 65536"/>
              <a:gd name="T3" fmla="*/ 0 60000 65536"/>
              <a:gd name="T4" fmla="*/ 0 h 182"/>
              <a:gd name="T5" fmla="*/ 182 h 182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182">
                <a:moveTo>
                  <a:pt x="0" y="0"/>
                </a:moveTo>
                <a:lnTo>
                  <a:pt x="0" y="182"/>
                </a:lnTo>
              </a:path>
            </a:pathLst>
          </a:custGeom>
          <a:noFill/>
          <a:ln w="29942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72" name="Oval 25"/>
          <p:cNvSpPr>
            <a:spLocks noChangeArrowheads="1"/>
          </p:cNvSpPr>
          <p:nvPr/>
        </p:nvSpPr>
        <p:spPr bwMode="auto">
          <a:xfrm>
            <a:off x="2652781" y="5681663"/>
            <a:ext cx="1298575" cy="415925"/>
          </a:xfrm>
          <a:prstGeom prst="ellipse">
            <a:avLst/>
          </a:prstGeom>
          <a:solidFill>
            <a:srgbClr val="FFFFCC"/>
          </a:solidFill>
          <a:ln w="9981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73" name="Text Box 28"/>
          <p:cNvSpPr txBox="1">
            <a:spLocks noChangeArrowheads="1"/>
          </p:cNvSpPr>
          <p:nvPr/>
        </p:nvSpPr>
        <p:spPr bwMode="auto">
          <a:xfrm>
            <a:off x="2962344" y="5726113"/>
            <a:ext cx="1849437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defTabSz="381000" eaLnBrk="0" hangingPunct="0"/>
            <a:r>
              <a:rPr lang="pt-BR" sz="1800">
                <a:solidFill>
                  <a:srgbClr val="000000"/>
                </a:solidFill>
                <a:latin typeface="Times New Roman Normal"/>
              </a:rPr>
              <a:t>Nome</a:t>
            </a:r>
          </a:p>
        </p:txBody>
      </p:sp>
      <p:sp>
        <p:nvSpPr>
          <p:cNvPr id="74" name="Line 29"/>
          <p:cNvSpPr>
            <a:spLocks noChangeShapeType="1"/>
          </p:cNvSpPr>
          <p:nvPr/>
        </p:nvSpPr>
        <p:spPr bwMode="auto">
          <a:xfrm>
            <a:off x="3143319" y="5367338"/>
            <a:ext cx="0" cy="309562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pt-BR"/>
          </a:p>
        </p:txBody>
      </p:sp>
      <p:sp>
        <p:nvSpPr>
          <p:cNvPr id="75" name="Oval 31"/>
          <p:cNvSpPr>
            <a:spLocks noChangeArrowheads="1"/>
          </p:cNvSpPr>
          <p:nvPr/>
        </p:nvSpPr>
        <p:spPr bwMode="auto">
          <a:xfrm>
            <a:off x="2613094" y="6088063"/>
            <a:ext cx="1627187" cy="358775"/>
          </a:xfrm>
          <a:prstGeom prst="ellipse">
            <a:avLst/>
          </a:prstGeom>
          <a:solidFill>
            <a:srgbClr val="FFFFCC"/>
          </a:solidFill>
          <a:ln w="9981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76" name="Text Box 32"/>
          <p:cNvSpPr txBox="1">
            <a:spLocks noChangeArrowheads="1"/>
          </p:cNvSpPr>
          <p:nvPr/>
        </p:nvSpPr>
        <p:spPr bwMode="auto">
          <a:xfrm>
            <a:off x="2892494" y="6129338"/>
            <a:ext cx="1271587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defTabSz="381000" eaLnBrk="0" hangingPunct="0"/>
            <a:r>
              <a:rPr lang="pt-BR" sz="1800">
                <a:solidFill>
                  <a:srgbClr val="000000"/>
                </a:solidFill>
                <a:latin typeface="Times New Roman Normal"/>
              </a:rPr>
              <a:t>Parentesco</a:t>
            </a:r>
          </a:p>
        </p:txBody>
      </p:sp>
      <p:sp>
        <p:nvSpPr>
          <p:cNvPr id="77" name="Text Box 31"/>
          <p:cNvSpPr txBox="1">
            <a:spLocks noChangeArrowheads="1"/>
          </p:cNvSpPr>
          <p:nvPr/>
        </p:nvSpPr>
        <p:spPr bwMode="auto">
          <a:xfrm>
            <a:off x="9291434" y="3475990"/>
            <a:ext cx="171809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2000" dirty="0"/>
              <a:t>Entidade </a:t>
            </a:r>
            <a:r>
              <a:rPr lang="pt-BR" sz="2000" dirty="0" smtClean="0"/>
              <a:t>Forte</a:t>
            </a:r>
            <a:endParaRPr lang="pt-BR" sz="2000" dirty="0"/>
          </a:p>
        </p:txBody>
      </p:sp>
      <p:cxnSp>
        <p:nvCxnSpPr>
          <p:cNvPr id="79" name="Forma 78"/>
          <p:cNvCxnSpPr>
            <a:stCxn id="77" idx="2"/>
            <a:endCxn id="37" idx="0"/>
          </p:cNvCxnSpPr>
          <p:nvPr/>
        </p:nvCxnSpPr>
        <p:spPr>
          <a:xfrm rot="5400000">
            <a:off x="9882336" y="4075252"/>
            <a:ext cx="467300" cy="68996"/>
          </a:xfrm>
          <a:prstGeom prst="curvedConnector3">
            <a:avLst>
              <a:gd name="adj1" fmla="val 50000"/>
            </a:avLst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526506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 txBox="1">
            <a:spLocks noGrp="1"/>
          </p:cNvSpPr>
          <p:nvPr>
            <p:ph type="ctrTitle"/>
          </p:nvPr>
        </p:nvSpPr>
        <p:spPr>
          <a:xfrm>
            <a:off x="614444" y="669620"/>
            <a:ext cx="8345554" cy="618631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pt-BR" sz="3800" b="1" spc="-150" dirty="0" smtClean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Projeto de Banco de dados Relacional</a:t>
            </a:r>
            <a:endParaRPr lang="pt-BR" sz="3800" b="1" spc="-150" dirty="0">
              <a:solidFill>
                <a:schemeClr val="bg1"/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14444" y="4543685"/>
            <a:ext cx="7554481" cy="1301801"/>
          </a:xfrm>
        </p:spPr>
        <p:txBody>
          <a:bodyPr>
            <a:normAutofit/>
          </a:bodyPr>
          <a:lstStyle/>
          <a:p>
            <a:pPr algn="l"/>
            <a:r>
              <a:rPr lang="pt-BR" sz="4400" b="1" spc="-15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Diagrama Entidade-Relacionamento (DE-R)</a:t>
            </a:r>
            <a:endParaRPr lang="pt-BR" sz="4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22786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47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670360" y="746371"/>
            <a:ext cx="10514196" cy="587581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pt-BR" sz="3800" b="1" dirty="0" smtClean="0">
                <a:solidFill>
                  <a:srgbClr val="0070C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Diagrama Entidade-Relacionamento</a:t>
            </a:r>
            <a:endParaRPr lang="pt-BR" sz="3800" b="1" dirty="0">
              <a:solidFill>
                <a:srgbClr val="0070C0"/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Grau de Relacionamento</a:t>
            </a:r>
          </a:p>
          <a:p>
            <a:pPr marL="381000" indent="-381000" defTabSz="381000" eaLnBrk="0" hangingPunct="0">
              <a:buClr>
                <a:schemeClr val="accent5"/>
              </a:buClr>
            </a:pPr>
            <a:r>
              <a:rPr lang="pt-BR" dirty="0" smtClean="0"/>
              <a:t>Um Conjunto de Relacionamentos (CR) pode envolver </a:t>
            </a:r>
            <a:r>
              <a:rPr lang="pt-BR" b="1" dirty="0" smtClean="0"/>
              <a:t>dois</a:t>
            </a:r>
            <a:r>
              <a:rPr lang="pt-BR" dirty="0" smtClean="0"/>
              <a:t> ou </a:t>
            </a:r>
            <a:r>
              <a:rPr lang="pt-BR" b="1" dirty="0" smtClean="0"/>
              <a:t>mais</a:t>
            </a:r>
            <a:r>
              <a:rPr lang="pt-BR" dirty="0" smtClean="0"/>
              <a:t> Conjuntos de Entidades (CE);</a:t>
            </a:r>
          </a:p>
          <a:p>
            <a:pPr marL="381000" indent="-381000" defTabSz="381000" eaLnBrk="0" hangingPunct="0">
              <a:buClr>
                <a:schemeClr val="accent5"/>
              </a:buClr>
              <a:buFont typeface="Times New Roman Normal"/>
              <a:buChar char="▪"/>
            </a:pPr>
            <a:endParaRPr lang="pt-BR" sz="900" dirty="0" smtClean="0"/>
          </a:p>
          <a:p>
            <a:pPr marL="381000" indent="-381000" defTabSz="381000" eaLnBrk="0" hangingPunct="0">
              <a:buClr>
                <a:schemeClr val="accent5"/>
              </a:buClr>
            </a:pPr>
            <a:r>
              <a:rPr lang="pt-BR" b="1" dirty="0" smtClean="0"/>
              <a:t>GRAU</a:t>
            </a:r>
            <a:r>
              <a:rPr lang="pt-BR" dirty="0" smtClean="0"/>
              <a:t> do CR é o número de </a:t>
            </a:r>
            <a:r>
              <a:rPr lang="pt-BR" dirty="0" err="1" smtClean="0"/>
              <a:t>CEs</a:t>
            </a:r>
            <a:r>
              <a:rPr lang="pt-BR" dirty="0" smtClean="0"/>
              <a:t> envolvidos:</a:t>
            </a:r>
          </a:p>
          <a:p>
            <a:pPr marL="381000" indent="-381000" defTabSz="381000" eaLnBrk="0" hangingPunct="0">
              <a:buClr>
                <a:schemeClr val="folHlink"/>
              </a:buClr>
              <a:buFont typeface="Times New Roman Normal"/>
              <a:buChar char="▪"/>
            </a:pPr>
            <a:endParaRPr lang="pt-BR" sz="800" dirty="0" smtClean="0"/>
          </a:p>
          <a:p>
            <a:pPr marL="863600" lvl="1" indent="-292100" defTabSz="381000" eaLnBrk="0" hangingPunct="0">
              <a:buClr>
                <a:schemeClr val="hlink"/>
              </a:buClr>
              <a:buFont typeface="Times New Roman Normal"/>
              <a:buChar char="▪"/>
            </a:pPr>
            <a:r>
              <a:rPr lang="pt-BR" sz="2800" dirty="0" smtClean="0"/>
              <a:t>Uma Entidade </a:t>
            </a:r>
            <a:r>
              <a:rPr lang="pt-BR" sz="2800" dirty="0" smtClean="0">
                <a:sym typeface="Wingdings" pitchFamily="2" charset="2"/>
              </a:rPr>
              <a:t></a:t>
            </a:r>
            <a:r>
              <a:rPr lang="pt-BR" sz="2800" dirty="0" smtClean="0"/>
              <a:t> Unário (Grau 1)</a:t>
            </a:r>
          </a:p>
          <a:p>
            <a:pPr marL="863600" lvl="1" indent="-292100" defTabSz="381000" eaLnBrk="0" hangingPunct="0">
              <a:buClr>
                <a:schemeClr val="hlink"/>
              </a:buClr>
              <a:buFont typeface="Times New Roman Normal"/>
              <a:buChar char="▪"/>
            </a:pPr>
            <a:r>
              <a:rPr lang="pt-BR" sz="2800" dirty="0" smtClean="0"/>
              <a:t>Dois </a:t>
            </a:r>
            <a:r>
              <a:rPr lang="pt-BR" sz="2800" dirty="0" err="1" smtClean="0"/>
              <a:t>CEs</a:t>
            </a:r>
            <a:r>
              <a:rPr lang="pt-BR" sz="2800" dirty="0" smtClean="0"/>
              <a:t> </a:t>
            </a:r>
            <a:r>
              <a:rPr lang="pt-BR" sz="2800" dirty="0" smtClean="0">
                <a:sym typeface="Wingdings" pitchFamily="2" charset="2"/>
              </a:rPr>
              <a:t></a:t>
            </a:r>
            <a:r>
              <a:rPr lang="pt-BR" sz="2800" dirty="0" smtClean="0"/>
              <a:t> CR Binário (Grau 2)</a:t>
            </a:r>
          </a:p>
          <a:p>
            <a:pPr marL="863600" lvl="1" indent="-292100" defTabSz="381000" eaLnBrk="0" hangingPunct="0">
              <a:buClr>
                <a:schemeClr val="hlink"/>
              </a:buClr>
              <a:buFont typeface="Times New Roman Normal"/>
              <a:buChar char="▪"/>
            </a:pPr>
            <a:r>
              <a:rPr lang="pt-BR" sz="2800" dirty="0" smtClean="0"/>
              <a:t>Três </a:t>
            </a:r>
            <a:r>
              <a:rPr lang="pt-BR" sz="2800" dirty="0" err="1" smtClean="0"/>
              <a:t>CEs</a:t>
            </a:r>
            <a:r>
              <a:rPr lang="pt-BR" sz="2800" dirty="0" smtClean="0"/>
              <a:t> </a:t>
            </a:r>
            <a:r>
              <a:rPr lang="pt-BR" sz="2800" dirty="0" smtClean="0">
                <a:sym typeface="Wingdings" pitchFamily="2" charset="2"/>
              </a:rPr>
              <a:t></a:t>
            </a:r>
            <a:r>
              <a:rPr lang="pt-BR" sz="2800" dirty="0" smtClean="0"/>
              <a:t> CR Ternário (Grau 3)</a:t>
            </a:r>
          </a:p>
          <a:p>
            <a:pPr marL="863600" lvl="1" indent="-292100" defTabSz="381000" eaLnBrk="0" hangingPunct="0">
              <a:buClr>
                <a:schemeClr val="hlink"/>
              </a:buClr>
              <a:buFont typeface="Times New Roman Normal"/>
              <a:buChar char="▪"/>
            </a:pPr>
            <a:r>
              <a:rPr lang="pt-BR" sz="2800" dirty="0" smtClean="0"/>
              <a:t>...</a:t>
            </a:r>
            <a:endParaRPr lang="pt-B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26506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47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670360" y="746371"/>
            <a:ext cx="10514196" cy="587581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pt-BR" sz="3800" b="1" dirty="0" smtClean="0">
                <a:solidFill>
                  <a:srgbClr val="0070C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Diagrama Entidade-Relacionamento</a:t>
            </a:r>
            <a:endParaRPr lang="pt-BR" sz="3800" b="1" dirty="0">
              <a:solidFill>
                <a:srgbClr val="0070C0"/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Grau de Relacionamento</a:t>
            </a:r>
          </a:p>
          <a:p>
            <a:pPr marL="381000" indent="-381000" defTabSz="381000" eaLnBrk="0" hangingPunct="0">
              <a:buClr>
                <a:schemeClr val="accent5"/>
              </a:buClr>
            </a:pPr>
            <a:r>
              <a:rPr lang="pt-BR" dirty="0" smtClean="0"/>
              <a:t>Exemplos: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4699" y="3202583"/>
            <a:ext cx="2099312" cy="1646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Freeform 9"/>
          <p:cNvSpPr>
            <a:spLocks noChangeArrowheads="1"/>
          </p:cNvSpPr>
          <p:nvPr/>
        </p:nvSpPr>
        <p:spPr bwMode="auto">
          <a:xfrm>
            <a:off x="5721206" y="2725331"/>
            <a:ext cx="1568450" cy="0"/>
          </a:xfrm>
          <a:custGeom>
            <a:avLst/>
            <a:gdLst>
              <a:gd name="T0" fmla="*/ 0 w 988"/>
              <a:gd name="T1" fmla="*/ 2147483647 w 988"/>
              <a:gd name="T2" fmla="*/ 0 60000 65536"/>
              <a:gd name="T3" fmla="*/ 0 60000 65536"/>
              <a:gd name="T4" fmla="*/ 0 w 988"/>
              <a:gd name="T5" fmla="*/ 988 w 988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988">
                <a:moveTo>
                  <a:pt x="0" y="0"/>
                </a:moveTo>
                <a:lnTo>
                  <a:pt x="988" y="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6" name="Freeform 32"/>
          <p:cNvSpPr>
            <a:spLocks noChangeArrowheads="1"/>
          </p:cNvSpPr>
          <p:nvPr/>
        </p:nvSpPr>
        <p:spPr bwMode="auto">
          <a:xfrm>
            <a:off x="7283306" y="2214156"/>
            <a:ext cx="1676400" cy="1017588"/>
          </a:xfrm>
          <a:custGeom>
            <a:avLst/>
            <a:gdLst>
              <a:gd name="T0" fmla="*/ 0 w 1276"/>
              <a:gd name="T1" fmla="*/ 2147483647 h 775"/>
              <a:gd name="T2" fmla="*/ 2147483647 w 1276"/>
              <a:gd name="T3" fmla="*/ 2147483647 h 775"/>
              <a:gd name="T4" fmla="*/ 2147483647 w 1276"/>
              <a:gd name="T5" fmla="*/ 2147483647 h 775"/>
              <a:gd name="T6" fmla="*/ 2147483647 w 1276"/>
              <a:gd name="T7" fmla="*/ 0 h 775"/>
              <a:gd name="T8" fmla="*/ 0 w 1276"/>
              <a:gd name="T9" fmla="*/ 2147483647 h 775"/>
              <a:gd name="T10" fmla="*/ 0 w 1276"/>
              <a:gd name="T11" fmla="*/ 2147483647 h 77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276"/>
              <a:gd name="T19" fmla="*/ 0 h 775"/>
              <a:gd name="T20" fmla="*/ 1276 w 1276"/>
              <a:gd name="T21" fmla="*/ 775 h 77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276" h="775">
                <a:moveTo>
                  <a:pt x="0" y="387"/>
                </a:moveTo>
                <a:lnTo>
                  <a:pt x="638" y="775"/>
                </a:lnTo>
                <a:lnTo>
                  <a:pt x="1276" y="387"/>
                </a:lnTo>
                <a:lnTo>
                  <a:pt x="638" y="0"/>
                </a:lnTo>
                <a:lnTo>
                  <a:pt x="0" y="387"/>
                </a:ln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100000">
                <a:srgbClr val="FFA245"/>
              </a:gs>
            </a:gsLst>
            <a:path path="rect">
              <a:fillToRect l="50000" t="50000" r="50000" b="50000"/>
            </a:path>
          </a:gra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4186094" y="2330044"/>
            <a:ext cx="1711325" cy="855662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0066FF"/>
              </a:gs>
            </a:gsLst>
            <a:path path="shape">
              <a:fillToRect l="50000" t="50000" r="50000" b="50000"/>
            </a:path>
          </a:gradFill>
          <a:ln w="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4471844" y="2541181"/>
            <a:ext cx="1163637" cy="411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defTabSz="381000" eaLnBrk="0" hangingPunct="0"/>
            <a:r>
              <a:rPr lang="pt-BR" sz="2700">
                <a:solidFill>
                  <a:srgbClr val="000000"/>
                </a:solidFill>
                <a:latin typeface="Times New Roman Normal"/>
              </a:rPr>
              <a:t>Pessoa</a:t>
            </a: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7578581" y="2533244"/>
            <a:ext cx="1300163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defTabSz="381000" eaLnBrk="0" hangingPunct="0"/>
            <a:r>
              <a:rPr lang="pt-BR" sz="2300">
                <a:solidFill>
                  <a:srgbClr val="000000"/>
                </a:solidFill>
                <a:latin typeface="Times New Roman Normal"/>
              </a:rPr>
              <a:t>Matricula</a:t>
            </a:r>
          </a:p>
        </p:txBody>
      </p:sp>
      <p:sp>
        <p:nvSpPr>
          <p:cNvPr id="10" name="Freeform 10"/>
          <p:cNvSpPr>
            <a:spLocks noChangeArrowheads="1"/>
          </p:cNvSpPr>
          <p:nvPr/>
        </p:nvSpPr>
        <p:spPr bwMode="auto">
          <a:xfrm>
            <a:off x="8940656" y="2726919"/>
            <a:ext cx="2281238" cy="0"/>
          </a:xfrm>
          <a:custGeom>
            <a:avLst/>
            <a:gdLst>
              <a:gd name="T0" fmla="*/ 2147483647 w 1437"/>
              <a:gd name="T1" fmla="*/ 0 w 1437"/>
              <a:gd name="T2" fmla="*/ 0 60000 65536"/>
              <a:gd name="T3" fmla="*/ 0 60000 65536"/>
              <a:gd name="T4" fmla="*/ 0 w 1437"/>
              <a:gd name="T5" fmla="*/ 1437 w 1437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437">
                <a:moveTo>
                  <a:pt x="1437" y="0"/>
                </a:moveTo>
                <a:lnTo>
                  <a:pt x="0" y="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10382106" y="2258606"/>
            <a:ext cx="1709738" cy="855663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0066FF"/>
              </a:gs>
            </a:gsLst>
            <a:path path="shape">
              <a:fillToRect l="50000" t="50000" r="50000" b="50000"/>
            </a:path>
          </a:gradFill>
          <a:ln w="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10504344" y="2474506"/>
            <a:ext cx="1554162" cy="411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defTabSz="381000" eaLnBrk="0" hangingPunct="0"/>
            <a:r>
              <a:rPr lang="pt-BR" sz="2700">
                <a:solidFill>
                  <a:srgbClr val="000000"/>
                </a:solidFill>
                <a:latin typeface="Times New Roman Normal"/>
              </a:rPr>
              <a:t>Disciplina</a:t>
            </a:r>
          </a:p>
        </p:txBody>
      </p: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6213331" y="2304644"/>
            <a:ext cx="392113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defTabSz="381000" eaLnBrk="0" hangingPunct="0"/>
            <a:r>
              <a:rPr lang="pt-BR" sz="2800">
                <a:solidFill>
                  <a:srgbClr val="800000"/>
                </a:solidFill>
                <a:latin typeface="Times New Roman Normal"/>
              </a:rPr>
              <a:t>N</a:t>
            </a:r>
          </a:p>
        </p:txBody>
      </p: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9569306" y="2290356"/>
            <a:ext cx="4841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defTabSz="381000" eaLnBrk="0" hangingPunct="0"/>
            <a:r>
              <a:rPr lang="pt-BR" sz="2800">
                <a:solidFill>
                  <a:srgbClr val="800000"/>
                </a:solidFill>
                <a:latin typeface="Times New Roman Normal"/>
              </a:rPr>
              <a:t>M</a:t>
            </a:r>
          </a:p>
        </p:txBody>
      </p:sp>
      <p:grpSp>
        <p:nvGrpSpPr>
          <p:cNvPr id="2" name="Group 34"/>
          <p:cNvGrpSpPr>
            <a:grpSpLocks/>
          </p:cNvGrpSpPr>
          <p:nvPr/>
        </p:nvGrpSpPr>
        <p:grpSpPr bwMode="auto">
          <a:xfrm>
            <a:off x="967684" y="3145974"/>
            <a:ext cx="11122025" cy="3659188"/>
            <a:chOff x="-1390" y="1776"/>
            <a:chExt cx="7006" cy="2305"/>
          </a:xfrm>
        </p:grpSpPr>
        <p:sp>
          <p:nvSpPr>
            <p:cNvPr id="17" name="Freeform 27"/>
            <p:cNvSpPr>
              <a:spLocks noChangeArrowheads="1"/>
            </p:cNvSpPr>
            <p:nvPr/>
          </p:nvSpPr>
          <p:spPr bwMode="auto">
            <a:xfrm>
              <a:off x="2823" y="2989"/>
              <a:ext cx="0" cy="567"/>
            </a:xfrm>
            <a:custGeom>
              <a:avLst/>
              <a:gdLst>
                <a:gd name="T0" fmla="*/ 0 h 567"/>
                <a:gd name="T1" fmla="*/ 567 h 567"/>
                <a:gd name="T2" fmla="*/ 0 60000 65536"/>
                <a:gd name="T3" fmla="*/ 0 60000 65536"/>
                <a:gd name="T4" fmla="*/ 0 h 567"/>
                <a:gd name="T5" fmla="*/ 567 h 567"/>
              </a:gdLst>
              <a:ahLst/>
              <a:cxnLst>
                <a:cxn ang="T2">
                  <a:pos x="0" y="T0"/>
                </a:cxn>
                <a:cxn ang="T3">
                  <a:pos x="0" y="T1"/>
                </a:cxn>
              </a:cxnLst>
              <a:rect l="0" t="T4" r="0" b="T5"/>
              <a:pathLst>
                <a:path h="567">
                  <a:moveTo>
                    <a:pt x="0" y="0"/>
                  </a:moveTo>
                  <a:lnTo>
                    <a:pt x="0" y="567"/>
                  </a:ln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8" name="Freeform 20"/>
            <p:cNvSpPr>
              <a:spLocks noChangeArrowheads="1"/>
            </p:cNvSpPr>
            <p:nvPr/>
          </p:nvSpPr>
          <p:spPr bwMode="auto">
            <a:xfrm>
              <a:off x="1314" y="2808"/>
              <a:ext cx="988" cy="0"/>
            </a:xfrm>
            <a:custGeom>
              <a:avLst/>
              <a:gdLst>
                <a:gd name="T0" fmla="*/ 0 w 988"/>
                <a:gd name="T1" fmla="*/ 988 w 988"/>
                <a:gd name="T2" fmla="*/ 0 60000 65536"/>
                <a:gd name="T3" fmla="*/ 0 60000 65536"/>
                <a:gd name="T4" fmla="*/ 0 w 988"/>
                <a:gd name="T5" fmla="*/ 988 w 988"/>
              </a:gdLst>
              <a:ahLst/>
              <a:cxnLst>
                <a:cxn ang="T2">
                  <a:pos x="T0" y="0"/>
                </a:cxn>
                <a:cxn ang="T3">
                  <a:pos x="T1" y="0"/>
                </a:cxn>
              </a:cxnLst>
              <a:rect l="T4" t="0" r="T5" b="0"/>
              <a:pathLst>
                <a:path w="988">
                  <a:moveTo>
                    <a:pt x="0" y="0"/>
                  </a:moveTo>
                  <a:lnTo>
                    <a:pt x="988" y="0"/>
                  </a:ln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9" name="Rectangle 16"/>
            <p:cNvSpPr>
              <a:spLocks noChangeArrowheads="1"/>
            </p:cNvSpPr>
            <p:nvPr/>
          </p:nvSpPr>
          <p:spPr bwMode="auto">
            <a:xfrm>
              <a:off x="308" y="2555"/>
              <a:ext cx="1077" cy="538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0066FF"/>
                </a:gs>
              </a:gsLst>
              <a:path path="shape">
                <a:fillToRect l="50000" t="50000" r="50000" b="50000"/>
              </a:path>
            </a:gra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0" name="Text Box 17"/>
            <p:cNvSpPr txBox="1">
              <a:spLocks noChangeArrowheads="1"/>
            </p:cNvSpPr>
            <p:nvPr/>
          </p:nvSpPr>
          <p:spPr bwMode="auto">
            <a:xfrm>
              <a:off x="490" y="2691"/>
              <a:ext cx="734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defTabSz="381000" eaLnBrk="0" hangingPunct="0"/>
              <a:r>
                <a:rPr lang="pt-BR" sz="2700" dirty="0">
                  <a:solidFill>
                    <a:srgbClr val="000000"/>
                  </a:solidFill>
                  <a:latin typeface="Times New Roman Normal"/>
                </a:rPr>
                <a:t>Aluno</a:t>
              </a:r>
            </a:p>
          </p:txBody>
        </p:sp>
        <p:sp>
          <p:nvSpPr>
            <p:cNvPr id="21" name="Freeform 18"/>
            <p:cNvSpPr>
              <a:spLocks noChangeArrowheads="1"/>
            </p:cNvSpPr>
            <p:nvPr/>
          </p:nvSpPr>
          <p:spPr bwMode="auto">
            <a:xfrm>
              <a:off x="2288" y="2480"/>
              <a:ext cx="1056" cy="641"/>
            </a:xfrm>
            <a:custGeom>
              <a:avLst/>
              <a:gdLst>
                <a:gd name="T0" fmla="*/ 0 w 1276"/>
                <a:gd name="T1" fmla="*/ 18 h 775"/>
                <a:gd name="T2" fmla="*/ 31 w 1276"/>
                <a:gd name="T3" fmla="*/ 37 h 775"/>
                <a:gd name="T4" fmla="*/ 61 w 1276"/>
                <a:gd name="T5" fmla="*/ 18 h 775"/>
                <a:gd name="T6" fmla="*/ 31 w 1276"/>
                <a:gd name="T7" fmla="*/ 0 h 775"/>
                <a:gd name="T8" fmla="*/ 0 w 1276"/>
                <a:gd name="T9" fmla="*/ 18 h 775"/>
                <a:gd name="T10" fmla="*/ 0 w 1276"/>
                <a:gd name="T11" fmla="*/ 18 h 7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276"/>
                <a:gd name="T19" fmla="*/ 0 h 775"/>
                <a:gd name="T20" fmla="*/ 1276 w 1276"/>
                <a:gd name="T21" fmla="*/ 775 h 7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276" h="775">
                  <a:moveTo>
                    <a:pt x="0" y="387"/>
                  </a:moveTo>
                  <a:lnTo>
                    <a:pt x="638" y="775"/>
                  </a:lnTo>
                  <a:lnTo>
                    <a:pt x="1276" y="387"/>
                  </a:lnTo>
                  <a:lnTo>
                    <a:pt x="638" y="0"/>
                  </a:lnTo>
                  <a:lnTo>
                    <a:pt x="0" y="387"/>
                  </a:lnTo>
                  <a:close/>
                </a:path>
              </a:pathLst>
            </a:custGeom>
            <a:gradFill rotWithShape="0">
              <a:gsLst>
                <a:gs pos="0">
                  <a:srgbClr val="FFFFFF"/>
                </a:gs>
                <a:gs pos="100000">
                  <a:srgbClr val="FFA245"/>
                </a:gs>
              </a:gsLst>
              <a:path path="rect">
                <a:fillToRect l="50000" t="50000" r="50000" b="50000"/>
              </a:path>
            </a:gra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2" name="Text Box 19"/>
            <p:cNvSpPr txBox="1">
              <a:spLocks noChangeArrowheads="1"/>
            </p:cNvSpPr>
            <p:nvPr/>
          </p:nvSpPr>
          <p:spPr bwMode="auto">
            <a:xfrm>
              <a:off x="2481" y="2685"/>
              <a:ext cx="822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defTabSz="381000" eaLnBrk="0" hangingPunct="0"/>
              <a:r>
                <a:rPr lang="pt-BR" sz="2300">
                  <a:solidFill>
                    <a:srgbClr val="000000"/>
                  </a:solidFill>
                  <a:latin typeface="Times New Roman Normal"/>
                </a:rPr>
                <a:t>Monitora</a:t>
              </a:r>
            </a:p>
          </p:txBody>
        </p:sp>
        <p:sp>
          <p:nvSpPr>
            <p:cNvPr id="23" name="Freeform 21"/>
            <p:cNvSpPr>
              <a:spLocks noChangeArrowheads="1"/>
            </p:cNvSpPr>
            <p:nvPr/>
          </p:nvSpPr>
          <p:spPr bwMode="auto">
            <a:xfrm>
              <a:off x="3335" y="2804"/>
              <a:ext cx="1437" cy="0"/>
            </a:xfrm>
            <a:custGeom>
              <a:avLst/>
              <a:gdLst>
                <a:gd name="T0" fmla="*/ 1437 w 1437"/>
                <a:gd name="T1" fmla="*/ 0 w 1437"/>
                <a:gd name="T2" fmla="*/ 0 60000 65536"/>
                <a:gd name="T3" fmla="*/ 0 60000 65536"/>
                <a:gd name="T4" fmla="*/ 0 w 1437"/>
                <a:gd name="T5" fmla="*/ 1437 w 1437"/>
              </a:gdLst>
              <a:ahLst/>
              <a:cxnLst>
                <a:cxn ang="T2">
                  <a:pos x="T0" y="0"/>
                </a:cxn>
                <a:cxn ang="T3">
                  <a:pos x="T1" y="0"/>
                </a:cxn>
              </a:cxnLst>
              <a:rect l="T4" t="0" r="T5" b="0"/>
              <a:pathLst>
                <a:path w="1437">
                  <a:moveTo>
                    <a:pt x="1437" y="0"/>
                  </a:moveTo>
                  <a:lnTo>
                    <a:pt x="0" y="0"/>
                  </a:ln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4" name="Rectangle 22"/>
            <p:cNvSpPr>
              <a:spLocks noChangeArrowheads="1"/>
            </p:cNvSpPr>
            <p:nvPr/>
          </p:nvSpPr>
          <p:spPr bwMode="auto">
            <a:xfrm>
              <a:off x="4539" y="2509"/>
              <a:ext cx="1077" cy="539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0066FF"/>
                </a:gs>
              </a:gsLst>
              <a:path path="shape">
                <a:fillToRect l="50000" t="50000" r="50000" b="50000"/>
              </a:path>
            </a:gra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5" name="Text Box 23"/>
            <p:cNvSpPr txBox="1">
              <a:spLocks noChangeArrowheads="1"/>
            </p:cNvSpPr>
            <p:nvPr/>
          </p:nvSpPr>
          <p:spPr bwMode="auto">
            <a:xfrm>
              <a:off x="4608" y="2645"/>
              <a:ext cx="952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defTabSz="381000" eaLnBrk="0" hangingPunct="0"/>
              <a:r>
                <a:rPr lang="pt-BR" sz="2700">
                  <a:solidFill>
                    <a:srgbClr val="000000"/>
                  </a:solidFill>
                  <a:latin typeface="Times New Roman Normal"/>
                </a:rPr>
                <a:t>Disciplina</a:t>
              </a:r>
            </a:p>
          </p:txBody>
        </p:sp>
        <p:sp>
          <p:nvSpPr>
            <p:cNvPr id="26" name="Text Box 24"/>
            <p:cNvSpPr txBox="1">
              <a:spLocks noChangeArrowheads="1"/>
            </p:cNvSpPr>
            <p:nvPr/>
          </p:nvSpPr>
          <p:spPr bwMode="auto">
            <a:xfrm>
              <a:off x="1589" y="2559"/>
              <a:ext cx="639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defTabSz="381000" eaLnBrk="0" hangingPunct="0"/>
              <a:r>
                <a:rPr lang="pt-BR" sz="2000" b="1" dirty="0" smtClean="0">
                  <a:solidFill>
                    <a:srgbClr val="800000"/>
                  </a:solidFill>
                  <a:latin typeface="Times New Roman Normal"/>
                </a:rPr>
                <a:t>N</a:t>
              </a:r>
              <a:endParaRPr lang="pt-BR" sz="2000" b="1" dirty="0">
                <a:solidFill>
                  <a:srgbClr val="800000"/>
                </a:solidFill>
                <a:latin typeface="Times New Roman Normal"/>
              </a:endParaRPr>
            </a:p>
          </p:txBody>
        </p:sp>
        <p:sp>
          <p:nvSpPr>
            <p:cNvPr id="27" name="Rectangle 25"/>
            <p:cNvSpPr>
              <a:spLocks noChangeArrowheads="1"/>
            </p:cNvSpPr>
            <p:nvPr/>
          </p:nvSpPr>
          <p:spPr bwMode="auto">
            <a:xfrm>
              <a:off x="2286" y="3543"/>
              <a:ext cx="1078" cy="538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0066FF"/>
                </a:gs>
              </a:gsLst>
              <a:path path="shape">
                <a:fillToRect l="50000" t="50000" r="50000" b="50000"/>
              </a:path>
            </a:gra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8" name="Text Box 26"/>
            <p:cNvSpPr txBox="1">
              <a:spLocks noChangeArrowheads="1"/>
            </p:cNvSpPr>
            <p:nvPr/>
          </p:nvSpPr>
          <p:spPr bwMode="auto">
            <a:xfrm>
              <a:off x="2356" y="3682"/>
              <a:ext cx="924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defTabSz="381000" eaLnBrk="0" hangingPunct="0"/>
              <a:r>
                <a:rPr lang="pt-BR" sz="2700">
                  <a:solidFill>
                    <a:srgbClr val="000000"/>
                  </a:solidFill>
                  <a:latin typeface="Times New Roman Normal"/>
                </a:rPr>
                <a:t>Professor</a:t>
              </a:r>
            </a:p>
          </p:txBody>
        </p:sp>
        <p:sp>
          <p:nvSpPr>
            <p:cNvPr id="29" name="Text Box 28"/>
            <p:cNvSpPr txBox="1">
              <a:spLocks noChangeArrowheads="1"/>
            </p:cNvSpPr>
            <p:nvPr/>
          </p:nvSpPr>
          <p:spPr bwMode="auto">
            <a:xfrm>
              <a:off x="2883" y="3198"/>
              <a:ext cx="17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defTabSz="381000" eaLnBrk="0" hangingPunct="0"/>
              <a:r>
                <a:rPr lang="pt-BR" sz="2000" b="1" dirty="0" smtClean="0">
                  <a:solidFill>
                    <a:srgbClr val="800000"/>
                  </a:solidFill>
                  <a:latin typeface="Times New Roman Normal"/>
                </a:rPr>
                <a:t>N</a:t>
              </a:r>
              <a:endParaRPr lang="pt-BR" sz="2000" b="1" dirty="0">
                <a:solidFill>
                  <a:srgbClr val="800000"/>
                </a:solidFill>
                <a:latin typeface="Times New Roman Normal"/>
              </a:endParaRPr>
            </a:p>
          </p:txBody>
        </p:sp>
        <p:sp>
          <p:nvSpPr>
            <p:cNvPr id="30" name="Text Box 29"/>
            <p:cNvSpPr txBox="1">
              <a:spLocks noChangeArrowheads="1"/>
            </p:cNvSpPr>
            <p:nvPr/>
          </p:nvSpPr>
          <p:spPr bwMode="auto">
            <a:xfrm>
              <a:off x="4304" y="3767"/>
              <a:ext cx="1067" cy="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defTabSz="381000" eaLnBrk="0" hangingPunct="0"/>
              <a:r>
                <a:rPr lang="pt-BR" sz="3200" b="1" u="sng" dirty="0">
                  <a:latin typeface="Times New Roman Normal"/>
                </a:rPr>
                <a:t>Ternário</a:t>
              </a:r>
            </a:p>
          </p:txBody>
        </p:sp>
        <p:sp>
          <p:nvSpPr>
            <p:cNvPr id="31" name="Text Box 30"/>
            <p:cNvSpPr txBox="1">
              <a:spLocks noChangeArrowheads="1"/>
            </p:cNvSpPr>
            <p:nvPr/>
          </p:nvSpPr>
          <p:spPr bwMode="auto">
            <a:xfrm>
              <a:off x="3448" y="2544"/>
              <a:ext cx="934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r" defTabSz="381000" eaLnBrk="0" hangingPunct="0"/>
              <a:r>
                <a:rPr lang="pt-BR" sz="2000" b="1" dirty="0" smtClean="0">
                  <a:solidFill>
                    <a:srgbClr val="800000"/>
                  </a:solidFill>
                  <a:latin typeface="Times New Roman Normal"/>
                </a:rPr>
                <a:t>1</a:t>
              </a:r>
              <a:endParaRPr lang="pt-BR" sz="2000" b="1" dirty="0">
                <a:solidFill>
                  <a:srgbClr val="800000"/>
                </a:solidFill>
                <a:latin typeface="Times New Roman Normal"/>
              </a:endParaRPr>
            </a:p>
          </p:txBody>
        </p:sp>
        <p:sp>
          <p:nvSpPr>
            <p:cNvPr id="32" name="Text Box 29"/>
            <p:cNvSpPr txBox="1">
              <a:spLocks noChangeArrowheads="1"/>
            </p:cNvSpPr>
            <p:nvPr/>
          </p:nvSpPr>
          <p:spPr bwMode="auto">
            <a:xfrm>
              <a:off x="3580" y="1776"/>
              <a:ext cx="1067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defTabSz="381000" eaLnBrk="0" hangingPunct="0"/>
              <a:r>
                <a:rPr lang="pt-BR" sz="3200" b="1" u="sng" dirty="0" smtClean="0">
                  <a:latin typeface="Times New Roman Normal"/>
                </a:rPr>
                <a:t>Binário</a:t>
              </a:r>
              <a:endParaRPr lang="pt-BR" sz="3200" b="1" u="sng" dirty="0">
                <a:latin typeface="Times New Roman Normal"/>
              </a:endParaRPr>
            </a:p>
          </p:txBody>
        </p:sp>
        <p:sp>
          <p:nvSpPr>
            <p:cNvPr id="34" name="Text Box 29"/>
            <p:cNvSpPr txBox="1">
              <a:spLocks noChangeArrowheads="1"/>
            </p:cNvSpPr>
            <p:nvPr/>
          </p:nvSpPr>
          <p:spPr bwMode="auto">
            <a:xfrm>
              <a:off x="-1390" y="2805"/>
              <a:ext cx="855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defTabSz="381000" eaLnBrk="0" hangingPunct="0"/>
              <a:r>
                <a:rPr lang="pt-BR" sz="3200" b="1" u="sng" dirty="0" smtClean="0">
                  <a:latin typeface="Times New Roman Normal"/>
                </a:rPr>
                <a:t>Unário</a:t>
              </a:r>
              <a:endParaRPr lang="pt-BR" sz="3200" b="1" u="sng" dirty="0">
                <a:latin typeface="Times New Roman Normal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1526506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47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670360" y="746371"/>
            <a:ext cx="10514196" cy="587581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pt-BR" sz="3800" b="1" dirty="0" smtClean="0">
                <a:solidFill>
                  <a:srgbClr val="0070C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Diagrama Entidade-Relacionamento</a:t>
            </a:r>
            <a:endParaRPr lang="pt-BR" sz="3800" b="1" dirty="0">
              <a:solidFill>
                <a:srgbClr val="0070C0"/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Determinando Cardinalidade...</a:t>
            </a:r>
          </a:p>
          <a:p>
            <a:pPr marL="381000" indent="-381000" defTabSz="381000" eaLnBrk="0" hangingPunct="0">
              <a:buClr>
                <a:schemeClr val="accent5"/>
              </a:buClr>
            </a:pPr>
            <a:r>
              <a:rPr lang="pt-BR" dirty="0" smtClean="0"/>
              <a:t>Dado um Professor e uma Disciplina, pode existir mais de um aluno monitor que a monitora.</a:t>
            </a:r>
          </a:p>
        </p:txBody>
      </p:sp>
      <p:sp>
        <p:nvSpPr>
          <p:cNvPr id="35" name="Freeform 34"/>
          <p:cNvSpPr>
            <a:spLocks noChangeArrowheads="1"/>
          </p:cNvSpPr>
          <p:nvPr/>
        </p:nvSpPr>
        <p:spPr bwMode="auto">
          <a:xfrm>
            <a:off x="6522235" y="4041320"/>
            <a:ext cx="2281237" cy="0"/>
          </a:xfrm>
          <a:custGeom>
            <a:avLst/>
            <a:gdLst>
              <a:gd name="T0" fmla="*/ 2147483647 w 1437"/>
              <a:gd name="T1" fmla="*/ 0 w 1437"/>
              <a:gd name="T2" fmla="*/ 0 60000 65536"/>
              <a:gd name="T3" fmla="*/ 0 60000 65536"/>
              <a:gd name="T4" fmla="*/ 0 w 1437"/>
              <a:gd name="T5" fmla="*/ 1437 w 1437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437">
                <a:moveTo>
                  <a:pt x="1437" y="0"/>
                </a:moveTo>
                <a:lnTo>
                  <a:pt x="0" y="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36" name="Rectangle 35"/>
          <p:cNvSpPr>
            <a:spLocks noChangeArrowheads="1"/>
          </p:cNvSpPr>
          <p:nvPr/>
        </p:nvSpPr>
        <p:spPr bwMode="auto">
          <a:xfrm>
            <a:off x="8433585" y="3573008"/>
            <a:ext cx="1709737" cy="855662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0066FF"/>
              </a:gs>
            </a:gsLst>
            <a:path path="shape">
              <a:fillToRect l="50000" t="50000" r="50000" b="50000"/>
            </a:path>
          </a:gradFill>
          <a:ln w="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37" name="Rectangle 38"/>
          <p:cNvSpPr>
            <a:spLocks noChangeArrowheads="1"/>
          </p:cNvSpPr>
          <p:nvPr/>
        </p:nvSpPr>
        <p:spPr bwMode="auto">
          <a:xfrm>
            <a:off x="4856947" y="5214483"/>
            <a:ext cx="1711325" cy="8540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0066FF"/>
              </a:gs>
            </a:gsLst>
            <a:path path="shape">
              <a:fillToRect l="50000" t="50000" r="50000" b="50000"/>
            </a:path>
          </a:gradFill>
          <a:ln w="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38" name="Text Box 36"/>
          <p:cNvSpPr txBox="1">
            <a:spLocks noChangeArrowheads="1"/>
          </p:cNvSpPr>
          <p:nvPr/>
        </p:nvSpPr>
        <p:spPr bwMode="auto">
          <a:xfrm>
            <a:off x="8543122" y="3788908"/>
            <a:ext cx="1511300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defTabSz="381000" eaLnBrk="0" hangingPunct="0"/>
            <a:r>
              <a:rPr lang="pt-BR" sz="2700">
                <a:solidFill>
                  <a:srgbClr val="000000"/>
                </a:solidFill>
                <a:latin typeface="Times New Roman Normal"/>
              </a:rPr>
              <a:t>Disciplina</a:t>
            </a:r>
          </a:p>
        </p:txBody>
      </p:sp>
      <p:sp>
        <p:nvSpPr>
          <p:cNvPr id="39" name="Freeform 10"/>
          <p:cNvSpPr>
            <a:spLocks noChangeArrowheads="1"/>
          </p:cNvSpPr>
          <p:nvPr/>
        </p:nvSpPr>
        <p:spPr bwMode="auto">
          <a:xfrm>
            <a:off x="3501222" y="3795258"/>
            <a:ext cx="1568450" cy="0"/>
          </a:xfrm>
          <a:custGeom>
            <a:avLst/>
            <a:gdLst>
              <a:gd name="T0" fmla="*/ 0 w 988"/>
              <a:gd name="T1" fmla="*/ 2147483647 w 988"/>
              <a:gd name="T2" fmla="*/ 0 60000 65536"/>
              <a:gd name="T3" fmla="*/ 0 60000 65536"/>
              <a:gd name="T4" fmla="*/ 0 w 988"/>
              <a:gd name="T5" fmla="*/ 988 w 988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988">
                <a:moveTo>
                  <a:pt x="0" y="0"/>
                </a:moveTo>
                <a:lnTo>
                  <a:pt x="988" y="0"/>
                </a:lnTo>
              </a:path>
            </a:pathLst>
          </a:custGeom>
          <a:noFill/>
          <a:ln w="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40" name="Freeform 16"/>
          <p:cNvSpPr>
            <a:spLocks noChangeArrowheads="1"/>
          </p:cNvSpPr>
          <p:nvPr/>
        </p:nvSpPr>
        <p:spPr bwMode="auto">
          <a:xfrm>
            <a:off x="5891997" y="4128633"/>
            <a:ext cx="0" cy="900112"/>
          </a:xfrm>
          <a:custGeom>
            <a:avLst/>
            <a:gdLst>
              <a:gd name="T0" fmla="*/ 0 h 567"/>
              <a:gd name="T1" fmla="*/ 2147483647 h 567"/>
              <a:gd name="T2" fmla="*/ 0 60000 65536"/>
              <a:gd name="T3" fmla="*/ 0 60000 65536"/>
              <a:gd name="T4" fmla="*/ 0 h 567"/>
              <a:gd name="T5" fmla="*/ 567 h 567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567">
                <a:moveTo>
                  <a:pt x="0" y="0"/>
                </a:moveTo>
                <a:lnTo>
                  <a:pt x="0" y="567"/>
                </a:lnTo>
              </a:path>
            </a:pathLst>
          </a:custGeom>
          <a:noFill/>
          <a:ln w="19961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41" name="Text Box 25"/>
          <p:cNvSpPr txBox="1">
            <a:spLocks noChangeArrowheads="1"/>
          </p:cNvSpPr>
          <p:nvPr/>
        </p:nvSpPr>
        <p:spPr bwMode="auto">
          <a:xfrm>
            <a:off x="5966610" y="4601708"/>
            <a:ext cx="230187" cy="48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defTabSz="381000" eaLnBrk="0" hangingPunct="0"/>
            <a:r>
              <a:rPr lang="pt-BR" sz="3200" b="1">
                <a:solidFill>
                  <a:srgbClr val="FFFFFF"/>
                </a:solidFill>
                <a:latin typeface="Times New Roman Normal"/>
              </a:rPr>
              <a:t>?</a:t>
            </a:r>
          </a:p>
        </p:txBody>
      </p:sp>
      <p:sp>
        <p:nvSpPr>
          <p:cNvPr id="42" name="Freeform 28"/>
          <p:cNvSpPr>
            <a:spLocks noChangeArrowheads="1"/>
          </p:cNvSpPr>
          <p:nvPr/>
        </p:nvSpPr>
        <p:spPr bwMode="auto">
          <a:xfrm>
            <a:off x="5709435" y="4335008"/>
            <a:ext cx="0" cy="900112"/>
          </a:xfrm>
          <a:custGeom>
            <a:avLst/>
            <a:gdLst>
              <a:gd name="T0" fmla="*/ 0 h 567"/>
              <a:gd name="T1" fmla="*/ 2147483647 h 567"/>
              <a:gd name="T2" fmla="*/ 0 60000 65536"/>
              <a:gd name="T3" fmla="*/ 0 60000 65536"/>
              <a:gd name="T4" fmla="*/ 0 h 567"/>
              <a:gd name="T5" fmla="*/ 567 h 567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567">
                <a:moveTo>
                  <a:pt x="0" y="0"/>
                </a:moveTo>
                <a:lnTo>
                  <a:pt x="0" y="567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43" name="Freeform 29"/>
          <p:cNvSpPr>
            <a:spLocks noChangeArrowheads="1"/>
          </p:cNvSpPr>
          <p:nvPr/>
        </p:nvSpPr>
        <p:spPr bwMode="auto">
          <a:xfrm>
            <a:off x="3313897" y="4047670"/>
            <a:ext cx="1568450" cy="0"/>
          </a:xfrm>
          <a:custGeom>
            <a:avLst/>
            <a:gdLst>
              <a:gd name="T0" fmla="*/ 0 w 988"/>
              <a:gd name="T1" fmla="*/ 2147483647 w 988"/>
              <a:gd name="T2" fmla="*/ 0 60000 65536"/>
              <a:gd name="T3" fmla="*/ 0 60000 65536"/>
              <a:gd name="T4" fmla="*/ 0 w 988"/>
              <a:gd name="T5" fmla="*/ 988 w 988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988">
                <a:moveTo>
                  <a:pt x="0" y="0"/>
                </a:moveTo>
                <a:lnTo>
                  <a:pt x="988" y="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44" name="Rectangle 30"/>
          <p:cNvSpPr>
            <a:spLocks noChangeArrowheads="1"/>
          </p:cNvSpPr>
          <p:nvPr/>
        </p:nvSpPr>
        <p:spPr bwMode="auto">
          <a:xfrm>
            <a:off x="1716872" y="3646033"/>
            <a:ext cx="1709738" cy="8540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0066FF"/>
              </a:gs>
            </a:gsLst>
            <a:path path="shape">
              <a:fillToRect l="50000" t="50000" r="50000" b="50000"/>
            </a:path>
          </a:gradFill>
          <a:ln w="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45" name="Text Box 31"/>
          <p:cNvSpPr txBox="1">
            <a:spLocks noChangeArrowheads="1"/>
          </p:cNvSpPr>
          <p:nvPr/>
        </p:nvSpPr>
        <p:spPr bwMode="auto">
          <a:xfrm>
            <a:off x="2107397" y="3861933"/>
            <a:ext cx="1165225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defTabSz="381000" eaLnBrk="0" hangingPunct="0"/>
            <a:r>
              <a:rPr lang="pt-BR" sz="2700">
                <a:solidFill>
                  <a:srgbClr val="000000"/>
                </a:solidFill>
                <a:latin typeface="Times New Roman Normal"/>
              </a:rPr>
              <a:t>Aluno</a:t>
            </a:r>
          </a:p>
        </p:txBody>
      </p:sp>
      <p:sp>
        <p:nvSpPr>
          <p:cNvPr id="46" name="Freeform 32"/>
          <p:cNvSpPr>
            <a:spLocks noChangeArrowheads="1"/>
          </p:cNvSpPr>
          <p:nvPr/>
        </p:nvSpPr>
        <p:spPr bwMode="auto">
          <a:xfrm>
            <a:off x="4860122" y="3526970"/>
            <a:ext cx="1676400" cy="1017588"/>
          </a:xfrm>
          <a:custGeom>
            <a:avLst/>
            <a:gdLst>
              <a:gd name="T0" fmla="*/ 0 w 1276"/>
              <a:gd name="T1" fmla="*/ 2147483647 h 775"/>
              <a:gd name="T2" fmla="*/ 2147483647 w 1276"/>
              <a:gd name="T3" fmla="*/ 2147483647 h 775"/>
              <a:gd name="T4" fmla="*/ 2147483647 w 1276"/>
              <a:gd name="T5" fmla="*/ 2147483647 h 775"/>
              <a:gd name="T6" fmla="*/ 2147483647 w 1276"/>
              <a:gd name="T7" fmla="*/ 0 h 775"/>
              <a:gd name="T8" fmla="*/ 0 w 1276"/>
              <a:gd name="T9" fmla="*/ 2147483647 h 775"/>
              <a:gd name="T10" fmla="*/ 0 w 1276"/>
              <a:gd name="T11" fmla="*/ 2147483647 h 77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276"/>
              <a:gd name="T19" fmla="*/ 0 h 775"/>
              <a:gd name="T20" fmla="*/ 1276 w 1276"/>
              <a:gd name="T21" fmla="*/ 775 h 77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276" h="775">
                <a:moveTo>
                  <a:pt x="0" y="387"/>
                </a:moveTo>
                <a:lnTo>
                  <a:pt x="638" y="775"/>
                </a:lnTo>
                <a:lnTo>
                  <a:pt x="1276" y="387"/>
                </a:lnTo>
                <a:lnTo>
                  <a:pt x="638" y="0"/>
                </a:lnTo>
                <a:lnTo>
                  <a:pt x="0" y="387"/>
                </a:ln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100000">
                <a:srgbClr val="FFA245"/>
              </a:gs>
            </a:gsLst>
            <a:path path="rect">
              <a:fillToRect l="50000" t="50000" r="50000" b="50000"/>
            </a:path>
          </a:gra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47" name="Text Box 33"/>
          <p:cNvSpPr txBox="1">
            <a:spLocks noChangeArrowheads="1"/>
          </p:cNvSpPr>
          <p:nvPr/>
        </p:nvSpPr>
        <p:spPr bwMode="auto">
          <a:xfrm>
            <a:off x="5166510" y="3852408"/>
            <a:ext cx="1304925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defTabSz="381000" eaLnBrk="0" hangingPunct="0"/>
            <a:r>
              <a:rPr lang="pt-BR" sz="2300">
                <a:solidFill>
                  <a:srgbClr val="000000"/>
                </a:solidFill>
                <a:latin typeface="Times New Roman Normal"/>
              </a:rPr>
              <a:t>Monitora</a:t>
            </a:r>
          </a:p>
        </p:txBody>
      </p:sp>
      <p:sp>
        <p:nvSpPr>
          <p:cNvPr id="48" name="Text Box 37"/>
          <p:cNvSpPr txBox="1">
            <a:spLocks noChangeArrowheads="1"/>
          </p:cNvSpPr>
          <p:nvPr/>
        </p:nvSpPr>
        <p:spPr bwMode="auto">
          <a:xfrm>
            <a:off x="3750460" y="3652383"/>
            <a:ext cx="1014412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defTabSz="381000" eaLnBrk="0" hangingPunct="0"/>
            <a:r>
              <a:rPr lang="pt-BR" b="1">
                <a:solidFill>
                  <a:srgbClr val="800000"/>
                </a:solidFill>
                <a:latin typeface="Times New Roman Normal"/>
              </a:rPr>
              <a:t>N</a:t>
            </a:r>
          </a:p>
        </p:txBody>
      </p:sp>
      <p:sp>
        <p:nvSpPr>
          <p:cNvPr id="49" name="Text Box 39"/>
          <p:cNvSpPr txBox="1">
            <a:spLocks noChangeArrowheads="1"/>
          </p:cNvSpPr>
          <p:nvPr/>
        </p:nvSpPr>
        <p:spPr bwMode="auto">
          <a:xfrm>
            <a:off x="4968072" y="5435145"/>
            <a:ext cx="1466850" cy="411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defTabSz="381000" eaLnBrk="0" hangingPunct="0"/>
            <a:r>
              <a:rPr lang="pt-BR" sz="2700">
                <a:solidFill>
                  <a:srgbClr val="000000"/>
                </a:solidFill>
                <a:latin typeface="Times New Roman Normal"/>
              </a:rPr>
              <a:t>Professor</a:t>
            </a:r>
          </a:p>
        </p:txBody>
      </p:sp>
      <p:grpSp>
        <p:nvGrpSpPr>
          <p:cNvPr id="50" name="Group 44"/>
          <p:cNvGrpSpPr>
            <a:grpSpLocks/>
          </p:cNvGrpSpPr>
          <p:nvPr/>
        </p:nvGrpSpPr>
        <p:grpSpPr bwMode="auto">
          <a:xfrm>
            <a:off x="3248810" y="4236583"/>
            <a:ext cx="5946775" cy="1211262"/>
            <a:chOff x="1273" y="2751"/>
            <a:chExt cx="3746" cy="763"/>
          </a:xfrm>
        </p:grpSpPr>
        <p:sp>
          <p:nvSpPr>
            <p:cNvPr id="51" name="Oval 21"/>
            <p:cNvSpPr>
              <a:spLocks noChangeArrowheads="1"/>
            </p:cNvSpPr>
            <p:nvPr/>
          </p:nvSpPr>
          <p:spPr bwMode="auto">
            <a:xfrm>
              <a:off x="2571" y="3420"/>
              <a:ext cx="108" cy="94"/>
            </a:xfrm>
            <a:prstGeom prst="ellipse">
              <a:avLst/>
            </a:prstGeom>
            <a:solidFill>
              <a:srgbClr val="FF6600"/>
            </a:solidFill>
            <a:ln w="9981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52" name="Oval 22"/>
            <p:cNvSpPr>
              <a:spLocks noChangeArrowheads="1"/>
            </p:cNvSpPr>
            <p:nvPr/>
          </p:nvSpPr>
          <p:spPr bwMode="auto">
            <a:xfrm>
              <a:off x="4911" y="2751"/>
              <a:ext cx="108" cy="94"/>
            </a:xfrm>
            <a:prstGeom prst="ellipse">
              <a:avLst/>
            </a:prstGeom>
            <a:solidFill>
              <a:srgbClr val="FF6600"/>
            </a:solidFill>
            <a:ln w="9981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53" name="Freeform 17"/>
            <p:cNvSpPr>
              <a:spLocks noChangeArrowheads="1"/>
            </p:cNvSpPr>
            <p:nvPr/>
          </p:nvSpPr>
          <p:spPr bwMode="auto">
            <a:xfrm>
              <a:off x="1273" y="2787"/>
              <a:ext cx="1766" cy="232"/>
            </a:xfrm>
            <a:custGeom>
              <a:avLst/>
              <a:gdLst>
                <a:gd name="T0" fmla="*/ 1 w 1766"/>
                <a:gd name="T1" fmla="*/ 0 h 232"/>
                <a:gd name="T2" fmla="*/ 5 w 1766"/>
                <a:gd name="T3" fmla="*/ 0 h 232"/>
                <a:gd name="T4" fmla="*/ 11 w 1766"/>
                <a:gd name="T5" fmla="*/ 1 h 232"/>
                <a:gd name="T6" fmla="*/ 19 w 1766"/>
                <a:gd name="T7" fmla="*/ 2 h 232"/>
                <a:gd name="T8" fmla="*/ 30 w 1766"/>
                <a:gd name="T9" fmla="*/ 3 h 232"/>
                <a:gd name="T10" fmla="*/ 44 w 1766"/>
                <a:gd name="T11" fmla="*/ 5 h 232"/>
                <a:gd name="T12" fmla="*/ 60 w 1766"/>
                <a:gd name="T13" fmla="*/ 7 h 232"/>
                <a:gd name="T14" fmla="*/ 77 w 1766"/>
                <a:gd name="T15" fmla="*/ 10 h 232"/>
                <a:gd name="T16" fmla="*/ 97 w 1766"/>
                <a:gd name="T17" fmla="*/ 12 h 232"/>
                <a:gd name="T18" fmla="*/ 119 w 1766"/>
                <a:gd name="T19" fmla="*/ 15 h 232"/>
                <a:gd name="T20" fmla="*/ 143 w 1766"/>
                <a:gd name="T21" fmla="*/ 18 h 232"/>
                <a:gd name="T22" fmla="*/ 169 w 1766"/>
                <a:gd name="T23" fmla="*/ 22 h 232"/>
                <a:gd name="T24" fmla="*/ 197 w 1766"/>
                <a:gd name="T25" fmla="*/ 25 h 232"/>
                <a:gd name="T26" fmla="*/ 226 w 1766"/>
                <a:gd name="T27" fmla="*/ 29 h 232"/>
                <a:gd name="T28" fmla="*/ 256 w 1766"/>
                <a:gd name="T29" fmla="*/ 33 h 232"/>
                <a:gd name="T30" fmla="*/ 288 w 1766"/>
                <a:gd name="T31" fmla="*/ 37 h 232"/>
                <a:gd name="T32" fmla="*/ 322 w 1766"/>
                <a:gd name="T33" fmla="*/ 42 h 232"/>
                <a:gd name="T34" fmla="*/ 357 w 1766"/>
                <a:gd name="T35" fmla="*/ 46 h 232"/>
                <a:gd name="T36" fmla="*/ 393 w 1766"/>
                <a:gd name="T37" fmla="*/ 51 h 232"/>
                <a:gd name="T38" fmla="*/ 430 w 1766"/>
                <a:gd name="T39" fmla="*/ 56 h 232"/>
                <a:gd name="T40" fmla="*/ 468 w 1766"/>
                <a:gd name="T41" fmla="*/ 61 h 232"/>
                <a:gd name="T42" fmla="*/ 507 w 1766"/>
                <a:gd name="T43" fmla="*/ 66 h 232"/>
                <a:gd name="T44" fmla="*/ 546 w 1766"/>
                <a:gd name="T45" fmla="*/ 71 h 232"/>
                <a:gd name="T46" fmla="*/ 587 w 1766"/>
                <a:gd name="T47" fmla="*/ 77 h 232"/>
                <a:gd name="T48" fmla="*/ 628 w 1766"/>
                <a:gd name="T49" fmla="*/ 82 h 232"/>
                <a:gd name="T50" fmla="*/ 670 w 1766"/>
                <a:gd name="T51" fmla="*/ 88 h 232"/>
                <a:gd name="T52" fmla="*/ 712 w 1766"/>
                <a:gd name="T53" fmla="*/ 93 h 232"/>
                <a:gd name="T54" fmla="*/ 754 w 1766"/>
                <a:gd name="T55" fmla="*/ 99 h 232"/>
                <a:gd name="T56" fmla="*/ 797 w 1766"/>
                <a:gd name="T57" fmla="*/ 104 h 232"/>
                <a:gd name="T58" fmla="*/ 840 w 1766"/>
                <a:gd name="T59" fmla="*/ 110 h 232"/>
                <a:gd name="T60" fmla="*/ 883 w 1766"/>
                <a:gd name="T61" fmla="*/ 116 h 232"/>
                <a:gd name="T62" fmla="*/ 926 w 1766"/>
                <a:gd name="T63" fmla="*/ 121 h 232"/>
                <a:gd name="T64" fmla="*/ 969 w 1766"/>
                <a:gd name="T65" fmla="*/ 127 h 232"/>
                <a:gd name="T66" fmla="*/ 1012 w 1766"/>
                <a:gd name="T67" fmla="*/ 133 h 232"/>
                <a:gd name="T68" fmla="*/ 1054 w 1766"/>
                <a:gd name="T69" fmla="*/ 138 h 232"/>
                <a:gd name="T70" fmla="*/ 1097 w 1766"/>
                <a:gd name="T71" fmla="*/ 144 h 232"/>
                <a:gd name="T72" fmla="*/ 1138 w 1766"/>
                <a:gd name="T73" fmla="*/ 149 h 232"/>
                <a:gd name="T74" fmla="*/ 1179 w 1766"/>
                <a:gd name="T75" fmla="*/ 155 h 232"/>
                <a:gd name="T76" fmla="*/ 1220 w 1766"/>
                <a:gd name="T77" fmla="*/ 160 h 232"/>
                <a:gd name="T78" fmla="*/ 1260 w 1766"/>
                <a:gd name="T79" fmla="*/ 165 h 232"/>
                <a:gd name="T80" fmla="*/ 1299 w 1766"/>
                <a:gd name="T81" fmla="*/ 170 h 232"/>
                <a:gd name="T82" fmla="*/ 1337 w 1766"/>
                <a:gd name="T83" fmla="*/ 175 h 232"/>
                <a:gd name="T84" fmla="*/ 1374 w 1766"/>
                <a:gd name="T85" fmla="*/ 180 h 232"/>
                <a:gd name="T86" fmla="*/ 1410 w 1766"/>
                <a:gd name="T87" fmla="*/ 185 h 232"/>
                <a:gd name="T88" fmla="*/ 1444 w 1766"/>
                <a:gd name="T89" fmla="*/ 190 h 232"/>
                <a:gd name="T90" fmla="*/ 1478 w 1766"/>
                <a:gd name="T91" fmla="*/ 194 h 232"/>
                <a:gd name="T92" fmla="*/ 1510 w 1766"/>
                <a:gd name="T93" fmla="*/ 198 h 232"/>
                <a:gd name="T94" fmla="*/ 1541 w 1766"/>
                <a:gd name="T95" fmla="*/ 202 h 232"/>
                <a:gd name="T96" fmla="*/ 1570 w 1766"/>
                <a:gd name="T97" fmla="*/ 206 h 232"/>
                <a:gd name="T98" fmla="*/ 1597 w 1766"/>
                <a:gd name="T99" fmla="*/ 210 h 232"/>
                <a:gd name="T100" fmla="*/ 1623 w 1766"/>
                <a:gd name="T101" fmla="*/ 213 h 232"/>
                <a:gd name="T102" fmla="*/ 1647 w 1766"/>
                <a:gd name="T103" fmla="*/ 216 h 232"/>
                <a:gd name="T104" fmla="*/ 1669 w 1766"/>
                <a:gd name="T105" fmla="*/ 219 h 232"/>
                <a:gd name="T106" fmla="*/ 1689 w 1766"/>
                <a:gd name="T107" fmla="*/ 222 h 232"/>
                <a:gd name="T108" fmla="*/ 1707 w 1766"/>
                <a:gd name="T109" fmla="*/ 224 h 232"/>
                <a:gd name="T110" fmla="*/ 1722 w 1766"/>
                <a:gd name="T111" fmla="*/ 226 h 232"/>
                <a:gd name="T112" fmla="*/ 1736 w 1766"/>
                <a:gd name="T113" fmla="*/ 228 h 232"/>
                <a:gd name="T114" fmla="*/ 1747 w 1766"/>
                <a:gd name="T115" fmla="*/ 229 h 232"/>
                <a:gd name="T116" fmla="*/ 1756 w 1766"/>
                <a:gd name="T117" fmla="*/ 231 h 232"/>
                <a:gd name="T118" fmla="*/ 1762 w 1766"/>
                <a:gd name="T119" fmla="*/ 231 h 232"/>
                <a:gd name="T120" fmla="*/ 1765 w 1766"/>
                <a:gd name="T121" fmla="*/ 232 h 2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1766"/>
                <a:gd name="T184" fmla="*/ 0 h 232"/>
                <a:gd name="T185" fmla="*/ 1766 w 1766"/>
                <a:gd name="T186" fmla="*/ 232 h 232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1766" h="232">
                  <a:moveTo>
                    <a:pt x="0" y="0"/>
                  </a:moveTo>
                  <a:lnTo>
                    <a:pt x="1" y="0"/>
                  </a:lnTo>
                  <a:lnTo>
                    <a:pt x="2" y="0"/>
                  </a:lnTo>
                  <a:lnTo>
                    <a:pt x="3" y="0"/>
                  </a:lnTo>
                  <a:lnTo>
                    <a:pt x="4" y="0"/>
                  </a:lnTo>
                  <a:lnTo>
                    <a:pt x="5" y="0"/>
                  </a:lnTo>
                  <a:lnTo>
                    <a:pt x="6" y="0"/>
                  </a:lnTo>
                  <a:lnTo>
                    <a:pt x="7" y="0"/>
                  </a:lnTo>
                  <a:lnTo>
                    <a:pt x="9" y="1"/>
                  </a:lnTo>
                  <a:lnTo>
                    <a:pt x="11" y="1"/>
                  </a:lnTo>
                  <a:lnTo>
                    <a:pt x="13" y="1"/>
                  </a:lnTo>
                  <a:lnTo>
                    <a:pt x="15" y="1"/>
                  </a:lnTo>
                  <a:lnTo>
                    <a:pt x="17" y="2"/>
                  </a:lnTo>
                  <a:lnTo>
                    <a:pt x="19" y="2"/>
                  </a:lnTo>
                  <a:lnTo>
                    <a:pt x="22" y="2"/>
                  </a:lnTo>
                  <a:lnTo>
                    <a:pt x="25" y="3"/>
                  </a:lnTo>
                  <a:lnTo>
                    <a:pt x="27" y="3"/>
                  </a:lnTo>
                  <a:lnTo>
                    <a:pt x="30" y="3"/>
                  </a:lnTo>
                  <a:lnTo>
                    <a:pt x="34" y="4"/>
                  </a:lnTo>
                  <a:lnTo>
                    <a:pt x="37" y="4"/>
                  </a:lnTo>
                  <a:lnTo>
                    <a:pt x="40" y="5"/>
                  </a:lnTo>
                  <a:lnTo>
                    <a:pt x="44" y="5"/>
                  </a:lnTo>
                  <a:lnTo>
                    <a:pt x="48" y="6"/>
                  </a:lnTo>
                  <a:lnTo>
                    <a:pt x="51" y="6"/>
                  </a:lnTo>
                  <a:lnTo>
                    <a:pt x="55" y="7"/>
                  </a:lnTo>
                  <a:lnTo>
                    <a:pt x="60" y="7"/>
                  </a:lnTo>
                  <a:lnTo>
                    <a:pt x="64" y="8"/>
                  </a:lnTo>
                  <a:lnTo>
                    <a:pt x="68" y="8"/>
                  </a:lnTo>
                  <a:lnTo>
                    <a:pt x="73" y="9"/>
                  </a:lnTo>
                  <a:lnTo>
                    <a:pt x="77" y="10"/>
                  </a:lnTo>
                  <a:lnTo>
                    <a:pt x="82" y="10"/>
                  </a:lnTo>
                  <a:lnTo>
                    <a:pt x="87" y="11"/>
                  </a:lnTo>
                  <a:lnTo>
                    <a:pt x="92" y="12"/>
                  </a:lnTo>
                  <a:lnTo>
                    <a:pt x="97" y="12"/>
                  </a:lnTo>
                  <a:lnTo>
                    <a:pt x="103" y="13"/>
                  </a:lnTo>
                  <a:lnTo>
                    <a:pt x="108" y="14"/>
                  </a:lnTo>
                  <a:lnTo>
                    <a:pt x="114" y="14"/>
                  </a:lnTo>
                  <a:lnTo>
                    <a:pt x="119" y="15"/>
                  </a:lnTo>
                  <a:lnTo>
                    <a:pt x="125" y="16"/>
                  </a:lnTo>
                  <a:lnTo>
                    <a:pt x="131" y="17"/>
                  </a:lnTo>
                  <a:lnTo>
                    <a:pt x="137" y="18"/>
                  </a:lnTo>
                  <a:lnTo>
                    <a:pt x="143" y="18"/>
                  </a:lnTo>
                  <a:lnTo>
                    <a:pt x="150" y="19"/>
                  </a:lnTo>
                  <a:lnTo>
                    <a:pt x="156" y="20"/>
                  </a:lnTo>
                  <a:lnTo>
                    <a:pt x="163" y="21"/>
                  </a:lnTo>
                  <a:lnTo>
                    <a:pt x="169" y="22"/>
                  </a:lnTo>
                  <a:lnTo>
                    <a:pt x="176" y="23"/>
                  </a:lnTo>
                  <a:lnTo>
                    <a:pt x="183" y="24"/>
                  </a:lnTo>
                  <a:lnTo>
                    <a:pt x="190" y="24"/>
                  </a:lnTo>
                  <a:lnTo>
                    <a:pt x="197" y="25"/>
                  </a:lnTo>
                  <a:lnTo>
                    <a:pt x="204" y="26"/>
                  </a:lnTo>
                  <a:lnTo>
                    <a:pt x="211" y="27"/>
                  </a:lnTo>
                  <a:lnTo>
                    <a:pt x="218" y="28"/>
                  </a:lnTo>
                  <a:lnTo>
                    <a:pt x="226" y="29"/>
                  </a:lnTo>
                  <a:lnTo>
                    <a:pt x="233" y="30"/>
                  </a:lnTo>
                  <a:lnTo>
                    <a:pt x="241" y="31"/>
                  </a:lnTo>
                  <a:lnTo>
                    <a:pt x="249" y="32"/>
                  </a:lnTo>
                  <a:lnTo>
                    <a:pt x="256" y="33"/>
                  </a:lnTo>
                  <a:lnTo>
                    <a:pt x="264" y="34"/>
                  </a:lnTo>
                  <a:lnTo>
                    <a:pt x="272" y="35"/>
                  </a:lnTo>
                  <a:lnTo>
                    <a:pt x="280" y="36"/>
                  </a:lnTo>
                  <a:lnTo>
                    <a:pt x="288" y="37"/>
                  </a:lnTo>
                  <a:lnTo>
                    <a:pt x="297" y="39"/>
                  </a:lnTo>
                  <a:lnTo>
                    <a:pt x="305" y="40"/>
                  </a:lnTo>
                  <a:lnTo>
                    <a:pt x="313" y="41"/>
                  </a:lnTo>
                  <a:lnTo>
                    <a:pt x="322" y="42"/>
                  </a:lnTo>
                  <a:lnTo>
                    <a:pt x="331" y="43"/>
                  </a:lnTo>
                  <a:lnTo>
                    <a:pt x="339" y="44"/>
                  </a:lnTo>
                  <a:lnTo>
                    <a:pt x="348" y="45"/>
                  </a:lnTo>
                  <a:lnTo>
                    <a:pt x="357" y="46"/>
                  </a:lnTo>
                  <a:lnTo>
                    <a:pt x="366" y="48"/>
                  </a:lnTo>
                  <a:lnTo>
                    <a:pt x="375" y="49"/>
                  </a:lnTo>
                  <a:lnTo>
                    <a:pt x="384" y="50"/>
                  </a:lnTo>
                  <a:lnTo>
                    <a:pt x="393" y="51"/>
                  </a:lnTo>
                  <a:lnTo>
                    <a:pt x="402" y="52"/>
                  </a:lnTo>
                  <a:lnTo>
                    <a:pt x="411" y="54"/>
                  </a:lnTo>
                  <a:lnTo>
                    <a:pt x="420" y="55"/>
                  </a:lnTo>
                  <a:lnTo>
                    <a:pt x="430" y="56"/>
                  </a:lnTo>
                  <a:lnTo>
                    <a:pt x="439" y="57"/>
                  </a:lnTo>
                  <a:lnTo>
                    <a:pt x="449" y="59"/>
                  </a:lnTo>
                  <a:lnTo>
                    <a:pt x="458" y="60"/>
                  </a:lnTo>
                  <a:lnTo>
                    <a:pt x="468" y="61"/>
                  </a:lnTo>
                  <a:lnTo>
                    <a:pt x="477" y="62"/>
                  </a:lnTo>
                  <a:lnTo>
                    <a:pt x="487" y="64"/>
                  </a:lnTo>
                  <a:lnTo>
                    <a:pt x="497" y="65"/>
                  </a:lnTo>
                  <a:lnTo>
                    <a:pt x="507" y="66"/>
                  </a:lnTo>
                  <a:lnTo>
                    <a:pt x="517" y="67"/>
                  </a:lnTo>
                  <a:lnTo>
                    <a:pt x="526" y="69"/>
                  </a:lnTo>
                  <a:lnTo>
                    <a:pt x="536" y="70"/>
                  </a:lnTo>
                  <a:lnTo>
                    <a:pt x="546" y="71"/>
                  </a:lnTo>
                  <a:lnTo>
                    <a:pt x="556" y="73"/>
                  </a:lnTo>
                  <a:lnTo>
                    <a:pt x="567" y="74"/>
                  </a:lnTo>
                  <a:lnTo>
                    <a:pt x="577" y="75"/>
                  </a:lnTo>
                  <a:lnTo>
                    <a:pt x="587" y="77"/>
                  </a:lnTo>
                  <a:lnTo>
                    <a:pt x="597" y="78"/>
                  </a:lnTo>
                  <a:lnTo>
                    <a:pt x="607" y="79"/>
                  </a:lnTo>
                  <a:lnTo>
                    <a:pt x="618" y="81"/>
                  </a:lnTo>
                  <a:lnTo>
                    <a:pt x="628" y="82"/>
                  </a:lnTo>
                  <a:lnTo>
                    <a:pt x="638" y="83"/>
                  </a:lnTo>
                  <a:lnTo>
                    <a:pt x="649" y="85"/>
                  </a:lnTo>
                  <a:lnTo>
                    <a:pt x="659" y="86"/>
                  </a:lnTo>
                  <a:lnTo>
                    <a:pt x="670" y="88"/>
                  </a:lnTo>
                  <a:lnTo>
                    <a:pt x="680" y="89"/>
                  </a:lnTo>
                  <a:lnTo>
                    <a:pt x="691" y="90"/>
                  </a:lnTo>
                  <a:lnTo>
                    <a:pt x="701" y="92"/>
                  </a:lnTo>
                  <a:lnTo>
                    <a:pt x="712" y="93"/>
                  </a:lnTo>
                  <a:lnTo>
                    <a:pt x="722" y="95"/>
                  </a:lnTo>
                  <a:lnTo>
                    <a:pt x="733" y="96"/>
                  </a:lnTo>
                  <a:lnTo>
                    <a:pt x="744" y="97"/>
                  </a:lnTo>
                  <a:lnTo>
                    <a:pt x="754" y="99"/>
                  </a:lnTo>
                  <a:lnTo>
                    <a:pt x="765" y="100"/>
                  </a:lnTo>
                  <a:lnTo>
                    <a:pt x="776" y="102"/>
                  </a:lnTo>
                  <a:lnTo>
                    <a:pt x="786" y="103"/>
                  </a:lnTo>
                  <a:lnTo>
                    <a:pt x="797" y="104"/>
                  </a:lnTo>
                  <a:lnTo>
                    <a:pt x="808" y="106"/>
                  </a:lnTo>
                  <a:lnTo>
                    <a:pt x="819" y="107"/>
                  </a:lnTo>
                  <a:lnTo>
                    <a:pt x="829" y="109"/>
                  </a:lnTo>
                  <a:lnTo>
                    <a:pt x="840" y="110"/>
                  </a:lnTo>
                  <a:lnTo>
                    <a:pt x="851" y="111"/>
                  </a:lnTo>
                  <a:lnTo>
                    <a:pt x="862" y="113"/>
                  </a:lnTo>
                  <a:lnTo>
                    <a:pt x="872" y="114"/>
                  </a:lnTo>
                  <a:lnTo>
                    <a:pt x="883" y="116"/>
                  </a:lnTo>
                  <a:lnTo>
                    <a:pt x="894" y="117"/>
                  </a:lnTo>
                  <a:lnTo>
                    <a:pt x="905" y="119"/>
                  </a:lnTo>
                  <a:lnTo>
                    <a:pt x="915" y="120"/>
                  </a:lnTo>
                  <a:lnTo>
                    <a:pt x="926" y="121"/>
                  </a:lnTo>
                  <a:lnTo>
                    <a:pt x="937" y="123"/>
                  </a:lnTo>
                  <a:lnTo>
                    <a:pt x="948" y="124"/>
                  </a:lnTo>
                  <a:lnTo>
                    <a:pt x="958" y="126"/>
                  </a:lnTo>
                  <a:lnTo>
                    <a:pt x="969" y="127"/>
                  </a:lnTo>
                  <a:lnTo>
                    <a:pt x="980" y="128"/>
                  </a:lnTo>
                  <a:lnTo>
                    <a:pt x="991" y="130"/>
                  </a:lnTo>
                  <a:lnTo>
                    <a:pt x="1001" y="131"/>
                  </a:lnTo>
                  <a:lnTo>
                    <a:pt x="1012" y="133"/>
                  </a:lnTo>
                  <a:lnTo>
                    <a:pt x="1023" y="134"/>
                  </a:lnTo>
                  <a:lnTo>
                    <a:pt x="1033" y="135"/>
                  </a:lnTo>
                  <a:lnTo>
                    <a:pt x="1044" y="137"/>
                  </a:lnTo>
                  <a:lnTo>
                    <a:pt x="1054" y="138"/>
                  </a:lnTo>
                  <a:lnTo>
                    <a:pt x="1065" y="140"/>
                  </a:lnTo>
                  <a:lnTo>
                    <a:pt x="1076" y="141"/>
                  </a:lnTo>
                  <a:lnTo>
                    <a:pt x="1086" y="142"/>
                  </a:lnTo>
                  <a:lnTo>
                    <a:pt x="1097" y="144"/>
                  </a:lnTo>
                  <a:lnTo>
                    <a:pt x="1107" y="145"/>
                  </a:lnTo>
                  <a:lnTo>
                    <a:pt x="1117" y="147"/>
                  </a:lnTo>
                  <a:lnTo>
                    <a:pt x="1128" y="148"/>
                  </a:lnTo>
                  <a:lnTo>
                    <a:pt x="1138" y="149"/>
                  </a:lnTo>
                  <a:lnTo>
                    <a:pt x="1149" y="151"/>
                  </a:lnTo>
                  <a:lnTo>
                    <a:pt x="1159" y="152"/>
                  </a:lnTo>
                  <a:lnTo>
                    <a:pt x="1169" y="153"/>
                  </a:lnTo>
                  <a:lnTo>
                    <a:pt x="1179" y="155"/>
                  </a:lnTo>
                  <a:lnTo>
                    <a:pt x="1190" y="156"/>
                  </a:lnTo>
                  <a:lnTo>
                    <a:pt x="1200" y="157"/>
                  </a:lnTo>
                  <a:lnTo>
                    <a:pt x="1210" y="159"/>
                  </a:lnTo>
                  <a:lnTo>
                    <a:pt x="1220" y="160"/>
                  </a:lnTo>
                  <a:lnTo>
                    <a:pt x="1230" y="161"/>
                  </a:lnTo>
                  <a:lnTo>
                    <a:pt x="1240" y="163"/>
                  </a:lnTo>
                  <a:lnTo>
                    <a:pt x="1250" y="164"/>
                  </a:lnTo>
                  <a:lnTo>
                    <a:pt x="1260" y="165"/>
                  </a:lnTo>
                  <a:lnTo>
                    <a:pt x="1269" y="167"/>
                  </a:lnTo>
                  <a:lnTo>
                    <a:pt x="1279" y="168"/>
                  </a:lnTo>
                  <a:lnTo>
                    <a:pt x="1289" y="169"/>
                  </a:lnTo>
                  <a:lnTo>
                    <a:pt x="1299" y="170"/>
                  </a:lnTo>
                  <a:lnTo>
                    <a:pt x="1308" y="172"/>
                  </a:lnTo>
                  <a:lnTo>
                    <a:pt x="1318" y="173"/>
                  </a:lnTo>
                  <a:lnTo>
                    <a:pt x="1327" y="174"/>
                  </a:lnTo>
                  <a:lnTo>
                    <a:pt x="1337" y="175"/>
                  </a:lnTo>
                  <a:lnTo>
                    <a:pt x="1346" y="177"/>
                  </a:lnTo>
                  <a:lnTo>
                    <a:pt x="1355" y="178"/>
                  </a:lnTo>
                  <a:lnTo>
                    <a:pt x="1364" y="179"/>
                  </a:lnTo>
                  <a:lnTo>
                    <a:pt x="1374" y="180"/>
                  </a:lnTo>
                  <a:lnTo>
                    <a:pt x="1383" y="181"/>
                  </a:lnTo>
                  <a:lnTo>
                    <a:pt x="1392" y="183"/>
                  </a:lnTo>
                  <a:lnTo>
                    <a:pt x="1401" y="184"/>
                  </a:lnTo>
                  <a:lnTo>
                    <a:pt x="1410" y="185"/>
                  </a:lnTo>
                  <a:lnTo>
                    <a:pt x="1418" y="186"/>
                  </a:lnTo>
                  <a:lnTo>
                    <a:pt x="1427" y="187"/>
                  </a:lnTo>
                  <a:lnTo>
                    <a:pt x="1436" y="188"/>
                  </a:lnTo>
                  <a:lnTo>
                    <a:pt x="1444" y="190"/>
                  </a:lnTo>
                  <a:lnTo>
                    <a:pt x="1453" y="191"/>
                  </a:lnTo>
                  <a:lnTo>
                    <a:pt x="1461" y="192"/>
                  </a:lnTo>
                  <a:lnTo>
                    <a:pt x="1470" y="193"/>
                  </a:lnTo>
                  <a:lnTo>
                    <a:pt x="1478" y="194"/>
                  </a:lnTo>
                  <a:lnTo>
                    <a:pt x="1486" y="195"/>
                  </a:lnTo>
                  <a:lnTo>
                    <a:pt x="1494" y="196"/>
                  </a:lnTo>
                  <a:lnTo>
                    <a:pt x="1502" y="197"/>
                  </a:lnTo>
                  <a:lnTo>
                    <a:pt x="1510" y="198"/>
                  </a:lnTo>
                  <a:lnTo>
                    <a:pt x="1518" y="199"/>
                  </a:lnTo>
                  <a:lnTo>
                    <a:pt x="1525" y="200"/>
                  </a:lnTo>
                  <a:lnTo>
                    <a:pt x="1533" y="201"/>
                  </a:lnTo>
                  <a:lnTo>
                    <a:pt x="1541" y="202"/>
                  </a:lnTo>
                  <a:lnTo>
                    <a:pt x="1548" y="203"/>
                  </a:lnTo>
                  <a:lnTo>
                    <a:pt x="1555" y="204"/>
                  </a:lnTo>
                  <a:lnTo>
                    <a:pt x="1563" y="205"/>
                  </a:lnTo>
                  <a:lnTo>
                    <a:pt x="1570" y="206"/>
                  </a:lnTo>
                  <a:lnTo>
                    <a:pt x="1577" y="207"/>
                  </a:lnTo>
                  <a:lnTo>
                    <a:pt x="1584" y="208"/>
                  </a:lnTo>
                  <a:lnTo>
                    <a:pt x="1590" y="209"/>
                  </a:lnTo>
                  <a:lnTo>
                    <a:pt x="1597" y="210"/>
                  </a:lnTo>
                  <a:lnTo>
                    <a:pt x="1604" y="211"/>
                  </a:lnTo>
                  <a:lnTo>
                    <a:pt x="1610" y="211"/>
                  </a:lnTo>
                  <a:lnTo>
                    <a:pt x="1617" y="212"/>
                  </a:lnTo>
                  <a:lnTo>
                    <a:pt x="1623" y="213"/>
                  </a:lnTo>
                  <a:lnTo>
                    <a:pt x="1629" y="214"/>
                  </a:lnTo>
                  <a:lnTo>
                    <a:pt x="1635" y="215"/>
                  </a:lnTo>
                  <a:lnTo>
                    <a:pt x="1641" y="215"/>
                  </a:lnTo>
                  <a:lnTo>
                    <a:pt x="1647" y="216"/>
                  </a:lnTo>
                  <a:lnTo>
                    <a:pt x="1652" y="217"/>
                  </a:lnTo>
                  <a:lnTo>
                    <a:pt x="1658" y="218"/>
                  </a:lnTo>
                  <a:lnTo>
                    <a:pt x="1664" y="218"/>
                  </a:lnTo>
                  <a:lnTo>
                    <a:pt x="1669" y="219"/>
                  </a:lnTo>
                  <a:lnTo>
                    <a:pt x="1674" y="220"/>
                  </a:lnTo>
                  <a:lnTo>
                    <a:pt x="1679" y="220"/>
                  </a:lnTo>
                  <a:lnTo>
                    <a:pt x="1684" y="221"/>
                  </a:lnTo>
                  <a:lnTo>
                    <a:pt x="1689" y="222"/>
                  </a:lnTo>
                  <a:lnTo>
                    <a:pt x="1693" y="222"/>
                  </a:lnTo>
                  <a:lnTo>
                    <a:pt x="1698" y="223"/>
                  </a:lnTo>
                  <a:lnTo>
                    <a:pt x="1702" y="224"/>
                  </a:lnTo>
                  <a:lnTo>
                    <a:pt x="1707" y="224"/>
                  </a:lnTo>
                  <a:lnTo>
                    <a:pt x="1711" y="225"/>
                  </a:lnTo>
                  <a:lnTo>
                    <a:pt x="1715" y="225"/>
                  </a:lnTo>
                  <a:lnTo>
                    <a:pt x="1719" y="226"/>
                  </a:lnTo>
                  <a:lnTo>
                    <a:pt x="1722" y="226"/>
                  </a:lnTo>
                  <a:lnTo>
                    <a:pt x="1726" y="227"/>
                  </a:lnTo>
                  <a:lnTo>
                    <a:pt x="1729" y="227"/>
                  </a:lnTo>
                  <a:lnTo>
                    <a:pt x="1733" y="228"/>
                  </a:lnTo>
                  <a:lnTo>
                    <a:pt x="1736" y="228"/>
                  </a:lnTo>
                  <a:lnTo>
                    <a:pt x="1739" y="228"/>
                  </a:lnTo>
                  <a:lnTo>
                    <a:pt x="1742" y="229"/>
                  </a:lnTo>
                  <a:lnTo>
                    <a:pt x="1744" y="229"/>
                  </a:lnTo>
                  <a:lnTo>
                    <a:pt x="1747" y="229"/>
                  </a:lnTo>
                  <a:lnTo>
                    <a:pt x="1749" y="230"/>
                  </a:lnTo>
                  <a:lnTo>
                    <a:pt x="1752" y="230"/>
                  </a:lnTo>
                  <a:lnTo>
                    <a:pt x="1754" y="230"/>
                  </a:lnTo>
                  <a:lnTo>
                    <a:pt x="1756" y="231"/>
                  </a:lnTo>
                  <a:lnTo>
                    <a:pt x="1757" y="231"/>
                  </a:lnTo>
                  <a:lnTo>
                    <a:pt x="1759" y="231"/>
                  </a:lnTo>
                  <a:lnTo>
                    <a:pt x="1760" y="231"/>
                  </a:lnTo>
                  <a:lnTo>
                    <a:pt x="1762" y="231"/>
                  </a:lnTo>
                  <a:lnTo>
                    <a:pt x="1763" y="231"/>
                  </a:lnTo>
                  <a:lnTo>
                    <a:pt x="1764" y="232"/>
                  </a:lnTo>
                  <a:lnTo>
                    <a:pt x="1765" y="232"/>
                  </a:lnTo>
                  <a:lnTo>
                    <a:pt x="1766" y="232"/>
                  </a:lnTo>
                </a:path>
              </a:pathLst>
            </a:custGeom>
            <a:solidFill>
              <a:srgbClr val="FF6600"/>
            </a:solidFill>
            <a:ln w="29942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54" name="Freeform 18"/>
            <p:cNvSpPr>
              <a:spLocks noChangeArrowheads="1"/>
            </p:cNvSpPr>
            <p:nvPr/>
          </p:nvSpPr>
          <p:spPr bwMode="auto">
            <a:xfrm>
              <a:off x="3039" y="2794"/>
              <a:ext cx="1905" cy="225"/>
            </a:xfrm>
            <a:custGeom>
              <a:avLst/>
              <a:gdLst>
                <a:gd name="T0" fmla="*/ 1 w 1905"/>
                <a:gd name="T1" fmla="*/ 225 h 225"/>
                <a:gd name="T2" fmla="*/ 6 w 1905"/>
                <a:gd name="T3" fmla="*/ 224 h 225"/>
                <a:gd name="T4" fmla="*/ 15 w 1905"/>
                <a:gd name="T5" fmla="*/ 223 h 225"/>
                <a:gd name="T6" fmla="*/ 28 w 1905"/>
                <a:gd name="T7" fmla="*/ 222 h 225"/>
                <a:gd name="T8" fmla="*/ 44 w 1905"/>
                <a:gd name="T9" fmla="*/ 220 h 225"/>
                <a:gd name="T10" fmla="*/ 63 w 1905"/>
                <a:gd name="T11" fmla="*/ 217 h 225"/>
                <a:gd name="T12" fmla="*/ 86 w 1905"/>
                <a:gd name="T13" fmla="*/ 215 h 225"/>
                <a:gd name="T14" fmla="*/ 111 w 1905"/>
                <a:gd name="T15" fmla="*/ 212 h 225"/>
                <a:gd name="T16" fmla="*/ 140 w 1905"/>
                <a:gd name="T17" fmla="*/ 208 h 225"/>
                <a:gd name="T18" fmla="*/ 171 w 1905"/>
                <a:gd name="T19" fmla="*/ 205 h 225"/>
                <a:gd name="T20" fmla="*/ 205 w 1905"/>
                <a:gd name="T21" fmla="*/ 201 h 225"/>
                <a:gd name="T22" fmla="*/ 241 w 1905"/>
                <a:gd name="T23" fmla="*/ 196 h 225"/>
                <a:gd name="T24" fmla="*/ 279 w 1905"/>
                <a:gd name="T25" fmla="*/ 192 h 225"/>
                <a:gd name="T26" fmla="*/ 320 w 1905"/>
                <a:gd name="T27" fmla="*/ 187 h 225"/>
                <a:gd name="T28" fmla="*/ 362 w 1905"/>
                <a:gd name="T29" fmla="*/ 182 h 225"/>
                <a:gd name="T30" fmla="*/ 407 w 1905"/>
                <a:gd name="T31" fmla="*/ 177 h 225"/>
                <a:gd name="T32" fmla="*/ 453 w 1905"/>
                <a:gd name="T33" fmla="*/ 171 h 225"/>
                <a:gd name="T34" fmla="*/ 500 w 1905"/>
                <a:gd name="T35" fmla="*/ 166 h 225"/>
                <a:gd name="T36" fmla="*/ 549 w 1905"/>
                <a:gd name="T37" fmla="*/ 160 h 225"/>
                <a:gd name="T38" fmla="*/ 599 w 1905"/>
                <a:gd name="T39" fmla="*/ 154 h 225"/>
                <a:gd name="T40" fmla="*/ 650 w 1905"/>
                <a:gd name="T41" fmla="*/ 148 h 225"/>
                <a:gd name="T42" fmla="*/ 701 w 1905"/>
                <a:gd name="T43" fmla="*/ 142 h 225"/>
                <a:gd name="T44" fmla="*/ 754 w 1905"/>
                <a:gd name="T45" fmla="*/ 136 h 225"/>
                <a:gd name="T46" fmla="*/ 807 w 1905"/>
                <a:gd name="T47" fmla="*/ 129 h 225"/>
                <a:gd name="T48" fmla="*/ 861 w 1905"/>
                <a:gd name="T49" fmla="*/ 123 h 225"/>
                <a:gd name="T50" fmla="*/ 914 w 1905"/>
                <a:gd name="T51" fmla="*/ 117 h 225"/>
                <a:gd name="T52" fmla="*/ 968 w 1905"/>
                <a:gd name="T53" fmla="*/ 110 h 225"/>
                <a:gd name="T54" fmla="*/ 1022 w 1905"/>
                <a:gd name="T55" fmla="*/ 104 h 225"/>
                <a:gd name="T56" fmla="*/ 1076 w 1905"/>
                <a:gd name="T57" fmla="*/ 98 h 225"/>
                <a:gd name="T58" fmla="*/ 1129 w 1905"/>
                <a:gd name="T59" fmla="*/ 91 h 225"/>
                <a:gd name="T60" fmla="*/ 1182 w 1905"/>
                <a:gd name="T61" fmla="*/ 85 h 225"/>
                <a:gd name="T62" fmla="*/ 1234 w 1905"/>
                <a:gd name="T63" fmla="*/ 79 h 225"/>
                <a:gd name="T64" fmla="*/ 1285 w 1905"/>
                <a:gd name="T65" fmla="*/ 73 h 225"/>
                <a:gd name="T66" fmla="*/ 1336 w 1905"/>
                <a:gd name="T67" fmla="*/ 67 h 225"/>
                <a:gd name="T68" fmla="*/ 1385 w 1905"/>
                <a:gd name="T69" fmla="*/ 61 h 225"/>
                <a:gd name="T70" fmla="*/ 1433 w 1905"/>
                <a:gd name="T71" fmla="*/ 55 h 225"/>
                <a:gd name="T72" fmla="*/ 1479 w 1905"/>
                <a:gd name="T73" fmla="*/ 50 h 225"/>
                <a:gd name="T74" fmla="*/ 1524 w 1905"/>
                <a:gd name="T75" fmla="*/ 45 h 225"/>
                <a:gd name="T76" fmla="*/ 1568 w 1905"/>
                <a:gd name="T77" fmla="*/ 40 h 225"/>
                <a:gd name="T78" fmla="*/ 1609 w 1905"/>
                <a:gd name="T79" fmla="*/ 35 h 225"/>
                <a:gd name="T80" fmla="*/ 1648 w 1905"/>
                <a:gd name="T81" fmla="*/ 30 h 225"/>
                <a:gd name="T82" fmla="*/ 1685 w 1905"/>
                <a:gd name="T83" fmla="*/ 26 h 225"/>
                <a:gd name="T84" fmla="*/ 1720 w 1905"/>
                <a:gd name="T85" fmla="*/ 22 h 225"/>
                <a:gd name="T86" fmla="*/ 1752 w 1905"/>
                <a:gd name="T87" fmla="*/ 18 h 225"/>
                <a:gd name="T88" fmla="*/ 1782 w 1905"/>
                <a:gd name="T89" fmla="*/ 14 h 225"/>
                <a:gd name="T90" fmla="*/ 1809 w 1905"/>
                <a:gd name="T91" fmla="*/ 11 h 225"/>
                <a:gd name="T92" fmla="*/ 1832 w 1905"/>
                <a:gd name="T93" fmla="*/ 8 h 225"/>
                <a:gd name="T94" fmla="*/ 1853 w 1905"/>
                <a:gd name="T95" fmla="*/ 6 h 225"/>
                <a:gd name="T96" fmla="*/ 1871 w 1905"/>
                <a:gd name="T97" fmla="*/ 4 h 225"/>
                <a:gd name="T98" fmla="*/ 1885 w 1905"/>
                <a:gd name="T99" fmla="*/ 2 h 225"/>
                <a:gd name="T100" fmla="*/ 1895 w 1905"/>
                <a:gd name="T101" fmla="*/ 1 h 225"/>
                <a:gd name="T102" fmla="*/ 1902 w 1905"/>
                <a:gd name="T103" fmla="*/ 0 h 225"/>
                <a:gd name="T104" fmla="*/ 1904 w 1905"/>
                <a:gd name="T105" fmla="*/ 0 h 225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905"/>
                <a:gd name="T160" fmla="*/ 0 h 225"/>
                <a:gd name="T161" fmla="*/ 1905 w 1905"/>
                <a:gd name="T162" fmla="*/ 225 h 225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905" h="225">
                  <a:moveTo>
                    <a:pt x="0" y="225"/>
                  </a:moveTo>
                  <a:lnTo>
                    <a:pt x="0" y="225"/>
                  </a:lnTo>
                  <a:lnTo>
                    <a:pt x="1" y="225"/>
                  </a:lnTo>
                  <a:lnTo>
                    <a:pt x="2" y="225"/>
                  </a:lnTo>
                  <a:lnTo>
                    <a:pt x="3" y="225"/>
                  </a:lnTo>
                  <a:lnTo>
                    <a:pt x="4" y="224"/>
                  </a:lnTo>
                  <a:lnTo>
                    <a:pt x="5" y="224"/>
                  </a:lnTo>
                  <a:lnTo>
                    <a:pt x="6" y="224"/>
                  </a:lnTo>
                  <a:lnTo>
                    <a:pt x="8" y="224"/>
                  </a:lnTo>
                  <a:lnTo>
                    <a:pt x="9" y="224"/>
                  </a:lnTo>
                  <a:lnTo>
                    <a:pt x="11" y="224"/>
                  </a:lnTo>
                  <a:lnTo>
                    <a:pt x="13" y="223"/>
                  </a:lnTo>
                  <a:lnTo>
                    <a:pt x="15" y="223"/>
                  </a:lnTo>
                  <a:lnTo>
                    <a:pt x="17" y="223"/>
                  </a:lnTo>
                  <a:lnTo>
                    <a:pt x="20" y="222"/>
                  </a:lnTo>
                  <a:lnTo>
                    <a:pt x="22" y="222"/>
                  </a:lnTo>
                  <a:lnTo>
                    <a:pt x="25" y="222"/>
                  </a:lnTo>
                  <a:lnTo>
                    <a:pt x="28" y="222"/>
                  </a:lnTo>
                  <a:lnTo>
                    <a:pt x="31" y="221"/>
                  </a:lnTo>
                  <a:lnTo>
                    <a:pt x="34" y="221"/>
                  </a:lnTo>
                  <a:lnTo>
                    <a:pt x="37" y="220"/>
                  </a:lnTo>
                  <a:lnTo>
                    <a:pt x="40" y="220"/>
                  </a:lnTo>
                  <a:lnTo>
                    <a:pt x="44" y="220"/>
                  </a:lnTo>
                  <a:lnTo>
                    <a:pt x="48" y="219"/>
                  </a:lnTo>
                  <a:lnTo>
                    <a:pt x="51" y="219"/>
                  </a:lnTo>
                  <a:lnTo>
                    <a:pt x="55" y="218"/>
                  </a:lnTo>
                  <a:lnTo>
                    <a:pt x="59" y="218"/>
                  </a:lnTo>
                  <a:lnTo>
                    <a:pt x="63" y="217"/>
                  </a:lnTo>
                  <a:lnTo>
                    <a:pt x="68" y="217"/>
                  </a:lnTo>
                  <a:lnTo>
                    <a:pt x="72" y="216"/>
                  </a:lnTo>
                  <a:lnTo>
                    <a:pt x="76" y="216"/>
                  </a:lnTo>
                  <a:lnTo>
                    <a:pt x="81" y="215"/>
                  </a:lnTo>
                  <a:lnTo>
                    <a:pt x="86" y="215"/>
                  </a:lnTo>
                  <a:lnTo>
                    <a:pt x="91" y="214"/>
                  </a:lnTo>
                  <a:lnTo>
                    <a:pt x="96" y="214"/>
                  </a:lnTo>
                  <a:lnTo>
                    <a:pt x="101" y="213"/>
                  </a:lnTo>
                  <a:lnTo>
                    <a:pt x="106" y="212"/>
                  </a:lnTo>
                  <a:lnTo>
                    <a:pt x="111" y="212"/>
                  </a:lnTo>
                  <a:lnTo>
                    <a:pt x="117" y="211"/>
                  </a:lnTo>
                  <a:lnTo>
                    <a:pt x="123" y="210"/>
                  </a:lnTo>
                  <a:lnTo>
                    <a:pt x="128" y="210"/>
                  </a:lnTo>
                  <a:lnTo>
                    <a:pt x="134" y="209"/>
                  </a:lnTo>
                  <a:lnTo>
                    <a:pt x="140" y="208"/>
                  </a:lnTo>
                  <a:lnTo>
                    <a:pt x="146" y="208"/>
                  </a:lnTo>
                  <a:lnTo>
                    <a:pt x="152" y="207"/>
                  </a:lnTo>
                  <a:lnTo>
                    <a:pt x="158" y="206"/>
                  </a:lnTo>
                  <a:lnTo>
                    <a:pt x="165" y="205"/>
                  </a:lnTo>
                  <a:lnTo>
                    <a:pt x="171" y="205"/>
                  </a:lnTo>
                  <a:lnTo>
                    <a:pt x="178" y="204"/>
                  </a:lnTo>
                  <a:lnTo>
                    <a:pt x="184" y="203"/>
                  </a:lnTo>
                  <a:lnTo>
                    <a:pt x="191" y="202"/>
                  </a:lnTo>
                  <a:lnTo>
                    <a:pt x="198" y="201"/>
                  </a:lnTo>
                  <a:lnTo>
                    <a:pt x="205" y="201"/>
                  </a:lnTo>
                  <a:lnTo>
                    <a:pt x="212" y="200"/>
                  </a:lnTo>
                  <a:lnTo>
                    <a:pt x="219" y="199"/>
                  </a:lnTo>
                  <a:lnTo>
                    <a:pt x="226" y="198"/>
                  </a:lnTo>
                  <a:lnTo>
                    <a:pt x="234" y="197"/>
                  </a:lnTo>
                  <a:lnTo>
                    <a:pt x="241" y="196"/>
                  </a:lnTo>
                  <a:lnTo>
                    <a:pt x="249" y="195"/>
                  </a:lnTo>
                  <a:lnTo>
                    <a:pt x="256" y="195"/>
                  </a:lnTo>
                  <a:lnTo>
                    <a:pt x="264" y="194"/>
                  </a:lnTo>
                  <a:lnTo>
                    <a:pt x="272" y="193"/>
                  </a:lnTo>
                  <a:lnTo>
                    <a:pt x="279" y="192"/>
                  </a:lnTo>
                  <a:lnTo>
                    <a:pt x="287" y="191"/>
                  </a:lnTo>
                  <a:lnTo>
                    <a:pt x="295" y="190"/>
                  </a:lnTo>
                  <a:lnTo>
                    <a:pt x="304" y="189"/>
                  </a:lnTo>
                  <a:lnTo>
                    <a:pt x="312" y="188"/>
                  </a:lnTo>
                  <a:lnTo>
                    <a:pt x="320" y="187"/>
                  </a:lnTo>
                  <a:lnTo>
                    <a:pt x="328" y="186"/>
                  </a:lnTo>
                  <a:lnTo>
                    <a:pt x="337" y="185"/>
                  </a:lnTo>
                  <a:lnTo>
                    <a:pt x="345" y="184"/>
                  </a:lnTo>
                  <a:lnTo>
                    <a:pt x="354" y="183"/>
                  </a:lnTo>
                  <a:lnTo>
                    <a:pt x="362" y="182"/>
                  </a:lnTo>
                  <a:lnTo>
                    <a:pt x="371" y="181"/>
                  </a:lnTo>
                  <a:lnTo>
                    <a:pt x="380" y="180"/>
                  </a:lnTo>
                  <a:lnTo>
                    <a:pt x="389" y="179"/>
                  </a:lnTo>
                  <a:lnTo>
                    <a:pt x="398" y="178"/>
                  </a:lnTo>
                  <a:lnTo>
                    <a:pt x="407" y="177"/>
                  </a:lnTo>
                  <a:lnTo>
                    <a:pt x="416" y="176"/>
                  </a:lnTo>
                  <a:lnTo>
                    <a:pt x="425" y="175"/>
                  </a:lnTo>
                  <a:lnTo>
                    <a:pt x="434" y="174"/>
                  </a:lnTo>
                  <a:lnTo>
                    <a:pt x="443" y="172"/>
                  </a:lnTo>
                  <a:lnTo>
                    <a:pt x="453" y="171"/>
                  </a:lnTo>
                  <a:lnTo>
                    <a:pt x="462" y="170"/>
                  </a:lnTo>
                  <a:lnTo>
                    <a:pt x="471" y="169"/>
                  </a:lnTo>
                  <a:lnTo>
                    <a:pt x="481" y="168"/>
                  </a:lnTo>
                  <a:lnTo>
                    <a:pt x="490" y="167"/>
                  </a:lnTo>
                  <a:lnTo>
                    <a:pt x="500" y="166"/>
                  </a:lnTo>
                  <a:lnTo>
                    <a:pt x="510" y="165"/>
                  </a:lnTo>
                  <a:lnTo>
                    <a:pt x="519" y="163"/>
                  </a:lnTo>
                  <a:lnTo>
                    <a:pt x="529" y="162"/>
                  </a:lnTo>
                  <a:lnTo>
                    <a:pt x="539" y="161"/>
                  </a:lnTo>
                  <a:lnTo>
                    <a:pt x="549" y="160"/>
                  </a:lnTo>
                  <a:lnTo>
                    <a:pt x="559" y="159"/>
                  </a:lnTo>
                  <a:lnTo>
                    <a:pt x="569" y="158"/>
                  </a:lnTo>
                  <a:lnTo>
                    <a:pt x="579" y="156"/>
                  </a:lnTo>
                  <a:lnTo>
                    <a:pt x="589" y="155"/>
                  </a:lnTo>
                  <a:lnTo>
                    <a:pt x="599" y="154"/>
                  </a:lnTo>
                  <a:lnTo>
                    <a:pt x="609" y="153"/>
                  </a:lnTo>
                  <a:lnTo>
                    <a:pt x="619" y="152"/>
                  </a:lnTo>
                  <a:lnTo>
                    <a:pt x="629" y="150"/>
                  </a:lnTo>
                  <a:lnTo>
                    <a:pt x="639" y="149"/>
                  </a:lnTo>
                  <a:lnTo>
                    <a:pt x="650" y="148"/>
                  </a:lnTo>
                  <a:lnTo>
                    <a:pt x="660" y="147"/>
                  </a:lnTo>
                  <a:lnTo>
                    <a:pt x="670" y="146"/>
                  </a:lnTo>
                  <a:lnTo>
                    <a:pt x="681" y="144"/>
                  </a:lnTo>
                  <a:lnTo>
                    <a:pt x="691" y="143"/>
                  </a:lnTo>
                  <a:lnTo>
                    <a:pt x="701" y="142"/>
                  </a:lnTo>
                  <a:lnTo>
                    <a:pt x="712" y="141"/>
                  </a:lnTo>
                  <a:lnTo>
                    <a:pt x="722" y="139"/>
                  </a:lnTo>
                  <a:lnTo>
                    <a:pt x="733" y="138"/>
                  </a:lnTo>
                  <a:lnTo>
                    <a:pt x="743" y="137"/>
                  </a:lnTo>
                  <a:lnTo>
                    <a:pt x="754" y="136"/>
                  </a:lnTo>
                  <a:lnTo>
                    <a:pt x="765" y="134"/>
                  </a:lnTo>
                  <a:lnTo>
                    <a:pt x="775" y="133"/>
                  </a:lnTo>
                  <a:lnTo>
                    <a:pt x="786" y="132"/>
                  </a:lnTo>
                  <a:lnTo>
                    <a:pt x="796" y="131"/>
                  </a:lnTo>
                  <a:lnTo>
                    <a:pt x="807" y="129"/>
                  </a:lnTo>
                  <a:lnTo>
                    <a:pt x="818" y="128"/>
                  </a:lnTo>
                  <a:lnTo>
                    <a:pt x="829" y="127"/>
                  </a:lnTo>
                  <a:lnTo>
                    <a:pt x="839" y="126"/>
                  </a:lnTo>
                  <a:lnTo>
                    <a:pt x="850" y="124"/>
                  </a:lnTo>
                  <a:lnTo>
                    <a:pt x="861" y="123"/>
                  </a:lnTo>
                  <a:lnTo>
                    <a:pt x="871" y="122"/>
                  </a:lnTo>
                  <a:lnTo>
                    <a:pt x="882" y="121"/>
                  </a:lnTo>
                  <a:lnTo>
                    <a:pt x="893" y="119"/>
                  </a:lnTo>
                  <a:lnTo>
                    <a:pt x="904" y="118"/>
                  </a:lnTo>
                  <a:lnTo>
                    <a:pt x="914" y="117"/>
                  </a:lnTo>
                  <a:lnTo>
                    <a:pt x="925" y="115"/>
                  </a:lnTo>
                  <a:lnTo>
                    <a:pt x="936" y="114"/>
                  </a:lnTo>
                  <a:lnTo>
                    <a:pt x="947" y="113"/>
                  </a:lnTo>
                  <a:lnTo>
                    <a:pt x="958" y="112"/>
                  </a:lnTo>
                  <a:lnTo>
                    <a:pt x="968" y="110"/>
                  </a:lnTo>
                  <a:lnTo>
                    <a:pt x="979" y="109"/>
                  </a:lnTo>
                  <a:lnTo>
                    <a:pt x="990" y="108"/>
                  </a:lnTo>
                  <a:lnTo>
                    <a:pt x="1001" y="107"/>
                  </a:lnTo>
                  <a:lnTo>
                    <a:pt x="1011" y="105"/>
                  </a:lnTo>
                  <a:lnTo>
                    <a:pt x="1022" y="104"/>
                  </a:lnTo>
                  <a:lnTo>
                    <a:pt x="1033" y="103"/>
                  </a:lnTo>
                  <a:lnTo>
                    <a:pt x="1044" y="101"/>
                  </a:lnTo>
                  <a:lnTo>
                    <a:pt x="1054" y="100"/>
                  </a:lnTo>
                  <a:lnTo>
                    <a:pt x="1065" y="99"/>
                  </a:lnTo>
                  <a:lnTo>
                    <a:pt x="1076" y="98"/>
                  </a:lnTo>
                  <a:lnTo>
                    <a:pt x="1087" y="96"/>
                  </a:lnTo>
                  <a:lnTo>
                    <a:pt x="1097" y="95"/>
                  </a:lnTo>
                  <a:lnTo>
                    <a:pt x="1108" y="94"/>
                  </a:lnTo>
                  <a:lnTo>
                    <a:pt x="1119" y="93"/>
                  </a:lnTo>
                  <a:lnTo>
                    <a:pt x="1129" y="91"/>
                  </a:lnTo>
                  <a:lnTo>
                    <a:pt x="1140" y="90"/>
                  </a:lnTo>
                  <a:lnTo>
                    <a:pt x="1150" y="89"/>
                  </a:lnTo>
                  <a:lnTo>
                    <a:pt x="1161" y="88"/>
                  </a:lnTo>
                  <a:lnTo>
                    <a:pt x="1171" y="86"/>
                  </a:lnTo>
                  <a:lnTo>
                    <a:pt x="1182" y="85"/>
                  </a:lnTo>
                  <a:lnTo>
                    <a:pt x="1192" y="84"/>
                  </a:lnTo>
                  <a:lnTo>
                    <a:pt x="1203" y="83"/>
                  </a:lnTo>
                  <a:lnTo>
                    <a:pt x="1213" y="81"/>
                  </a:lnTo>
                  <a:lnTo>
                    <a:pt x="1224" y="80"/>
                  </a:lnTo>
                  <a:lnTo>
                    <a:pt x="1234" y="79"/>
                  </a:lnTo>
                  <a:lnTo>
                    <a:pt x="1244" y="78"/>
                  </a:lnTo>
                  <a:lnTo>
                    <a:pt x="1255" y="77"/>
                  </a:lnTo>
                  <a:lnTo>
                    <a:pt x="1265" y="75"/>
                  </a:lnTo>
                  <a:lnTo>
                    <a:pt x="1275" y="74"/>
                  </a:lnTo>
                  <a:lnTo>
                    <a:pt x="1285" y="73"/>
                  </a:lnTo>
                  <a:lnTo>
                    <a:pt x="1296" y="72"/>
                  </a:lnTo>
                  <a:lnTo>
                    <a:pt x="1306" y="71"/>
                  </a:lnTo>
                  <a:lnTo>
                    <a:pt x="1316" y="69"/>
                  </a:lnTo>
                  <a:lnTo>
                    <a:pt x="1326" y="68"/>
                  </a:lnTo>
                  <a:lnTo>
                    <a:pt x="1336" y="67"/>
                  </a:lnTo>
                  <a:lnTo>
                    <a:pt x="1346" y="66"/>
                  </a:lnTo>
                  <a:lnTo>
                    <a:pt x="1356" y="65"/>
                  </a:lnTo>
                  <a:lnTo>
                    <a:pt x="1365" y="63"/>
                  </a:lnTo>
                  <a:lnTo>
                    <a:pt x="1375" y="62"/>
                  </a:lnTo>
                  <a:lnTo>
                    <a:pt x="1385" y="61"/>
                  </a:lnTo>
                  <a:lnTo>
                    <a:pt x="1395" y="60"/>
                  </a:lnTo>
                  <a:lnTo>
                    <a:pt x="1404" y="59"/>
                  </a:lnTo>
                  <a:lnTo>
                    <a:pt x="1414" y="58"/>
                  </a:lnTo>
                  <a:lnTo>
                    <a:pt x="1423" y="57"/>
                  </a:lnTo>
                  <a:lnTo>
                    <a:pt x="1433" y="55"/>
                  </a:lnTo>
                  <a:lnTo>
                    <a:pt x="1442" y="54"/>
                  </a:lnTo>
                  <a:lnTo>
                    <a:pt x="1452" y="53"/>
                  </a:lnTo>
                  <a:lnTo>
                    <a:pt x="1461" y="52"/>
                  </a:lnTo>
                  <a:lnTo>
                    <a:pt x="1470" y="51"/>
                  </a:lnTo>
                  <a:lnTo>
                    <a:pt x="1479" y="50"/>
                  </a:lnTo>
                  <a:lnTo>
                    <a:pt x="1489" y="49"/>
                  </a:lnTo>
                  <a:lnTo>
                    <a:pt x="1498" y="48"/>
                  </a:lnTo>
                  <a:lnTo>
                    <a:pt x="1507" y="47"/>
                  </a:lnTo>
                  <a:lnTo>
                    <a:pt x="1516" y="46"/>
                  </a:lnTo>
                  <a:lnTo>
                    <a:pt x="1524" y="45"/>
                  </a:lnTo>
                  <a:lnTo>
                    <a:pt x="1533" y="44"/>
                  </a:lnTo>
                  <a:lnTo>
                    <a:pt x="1542" y="43"/>
                  </a:lnTo>
                  <a:lnTo>
                    <a:pt x="1551" y="42"/>
                  </a:lnTo>
                  <a:lnTo>
                    <a:pt x="1559" y="41"/>
                  </a:lnTo>
                  <a:lnTo>
                    <a:pt x="1568" y="40"/>
                  </a:lnTo>
                  <a:lnTo>
                    <a:pt x="1576" y="39"/>
                  </a:lnTo>
                  <a:lnTo>
                    <a:pt x="1584" y="38"/>
                  </a:lnTo>
                  <a:lnTo>
                    <a:pt x="1593" y="37"/>
                  </a:lnTo>
                  <a:lnTo>
                    <a:pt x="1601" y="36"/>
                  </a:lnTo>
                  <a:lnTo>
                    <a:pt x="1609" y="35"/>
                  </a:lnTo>
                  <a:lnTo>
                    <a:pt x="1617" y="34"/>
                  </a:lnTo>
                  <a:lnTo>
                    <a:pt x="1625" y="33"/>
                  </a:lnTo>
                  <a:lnTo>
                    <a:pt x="1633" y="32"/>
                  </a:lnTo>
                  <a:lnTo>
                    <a:pt x="1641" y="31"/>
                  </a:lnTo>
                  <a:lnTo>
                    <a:pt x="1648" y="30"/>
                  </a:lnTo>
                  <a:lnTo>
                    <a:pt x="1656" y="29"/>
                  </a:lnTo>
                  <a:lnTo>
                    <a:pt x="1663" y="28"/>
                  </a:lnTo>
                  <a:lnTo>
                    <a:pt x="1671" y="27"/>
                  </a:lnTo>
                  <a:lnTo>
                    <a:pt x="1678" y="27"/>
                  </a:lnTo>
                  <a:lnTo>
                    <a:pt x="1685" y="26"/>
                  </a:lnTo>
                  <a:lnTo>
                    <a:pt x="1692" y="25"/>
                  </a:lnTo>
                  <a:lnTo>
                    <a:pt x="1699" y="24"/>
                  </a:lnTo>
                  <a:lnTo>
                    <a:pt x="1706" y="23"/>
                  </a:lnTo>
                  <a:lnTo>
                    <a:pt x="1713" y="22"/>
                  </a:lnTo>
                  <a:lnTo>
                    <a:pt x="1720" y="22"/>
                  </a:lnTo>
                  <a:lnTo>
                    <a:pt x="1727" y="21"/>
                  </a:lnTo>
                  <a:lnTo>
                    <a:pt x="1733" y="20"/>
                  </a:lnTo>
                  <a:lnTo>
                    <a:pt x="1740" y="19"/>
                  </a:lnTo>
                  <a:lnTo>
                    <a:pt x="1746" y="18"/>
                  </a:lnTo>
                  <a:lnTo>
                    <a:pt x="1752" y="18"/>
                  </a:lnTo>
                  <a:lnTo>
                    <a:pt x="1758" y="17"/>
                  </a:lnTo>
                  <a:lnTo>
                    <a:pt x="1764" y="16"/>
                  </a:lnTo>
                  <a:lnTo>
                    <a:pt x="1770" y="16"/>
                  </a:lnTo>
                  <a:lnTo>
                    <a:pt x="1776" y="15"/>
                  </a:lnTo>
                  <a:lnTo>
                    <a:pt x="1782" y="14"/>
                  </a:lnTo>
                  <a:lnTo>
                    <a:pt x="1787" y="14"/>
                  </a:lnTo>
                  <a:lnTo>
                    <a:pt x="1793" y="13"/>
                  </a:lnTo>
                  <a:lnTo>
                    <a:pt x="1798" y="12"/>
                  </a:lnTo>
                  <a:lnTo>
                    <a:pt x="1803" y="12"/>
                  </a:lnTo>
                  <a:lnTo>
                    <a:pt x="1809" y="11"/>
                  </a:lnTo>
                  <a:lnTo>
                    <a:pt x="1814" y="10"/>
                  </a:lnTo>
                  <a:lnTo>
                    <a:pt x="1818" y="10"/>
                  </a:lnTo>
                  <a:lnTo>
                    <a:pt x="1823" y="9"/>
                  </a:lnTo>
                  <a:lnTo>
                    <a:pt x="1828" y="9"/>
                  </a:lnTo>
                  <a:lnTo>
                    <a:pt x="1832" y="8"/>
                  </a:lnTo>
                  <a:lnTo>
                    <a:pt x="1837" y="8"/>
                  </a:lnTo>
                  <a:lnTo>
                    <a:pt x="1841" y="7"/>
                  </a:lnTo>
                  <a:lnTo>
                    <a:pt x="1845" y="7"/>
                  </a:lnTo>
                  <a:lnTo>
                    <a:pt x="1849" y="6"/>
                  </a:lnTo>
                  <a:lnTo>
                    <a:pt x="1853" y="6"/>
                  </a:lnTo>
                  <a:lnTo>
                    <a:pt x="1857" y="5"/>
                  </a:lnTo>
                  <a:lnTo>
                    <a:pt x="1860" y="5"/>
                  </a:lnTo>
                  <a:lnTo>
                    <a:pt x="1864" y="5"/>
                  </a:lnTo>
                  <a:lnTo>
                    <a:pt x="1867" y="4"/>
                  </a:lnTo>
                  <a:lnTo>
                    <a:pt x="1871" y="4"/>
                  </a:lnTo>
                  <a:lnTo>
                    <a:pt x="1874" y="3"/>
                  </a:lnTo>
                  <a:lnTo>
                    <a:pt x="1877" y="3"/>
                  </a:lnTo>
                  <a:lnTo>
                    <a:pt x="1879" y="3"/>
                  </a:lnTo>
                  <a:lnTo>
                    <a:pt x="1882" y="2"/>
                  </a:lnTo>
                  <a:lnTo>
                    <a:pt x="1885" y="2"/>
                  </a:lnTo>
                  <a:lnTo>
                    <a:pt x="1887" y="2"/>
                  </a:lnTo>
                  <a:lnTo>
                    <a:pt x="1889" y="2"/>
                  </a:lnTo>
                  <a:lnTo>
                    <a:pt x="1891" y="1"/>
                  </a:lnTo>
                  <a:lnTo>
                    <a:pt x="1893" y="1"/>
                  </a:lnTo>
                  <a:lnTo>
                    <a:pt x="1895" y="1"/>
                  </a:lnTo>
                  <a:lnTo>
                    <a:pt x="1897" y="1"/>
                  </a:lnTo>
                  <a:lnTo>
                    <a:pt x="1898" y="1"/>
                  </a:lnTo>
                  <a:lnTo>
                    <a:pt x="1899" y="0"/>
                  </a:lnTo>
                  <a:lnTo>
                    <a:pt x="1901" y="0"/>
                  </a:lnTo>
                  <a:lnTo>
                    <a:pt x="1902" y="0"/>
                  </a:lnTo>
                  <a:lnTo>
                    <a:pt x="1903" y="0"/>
                  </a:lnTo>
                  <a:lnTo>
                    <a:pt x="1904" y="0"/>
                  </a:lnTo>
                  <a:lnTo>
                    <a:pt x="1905" y="0"/>
                  </a:lnTo>
                </a:path>
              </a:pathLst>
            </a:custGeom>
            <a:solidFill>
              <a:srgbClr val="FF6600"/>
            </a:solidFill>
            <a:ln w="29942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55" name="Freeform 19"/>
            <p:cNvSpPr>
              <a:spLocks noChangeArrowheads="1"/>
            </p:cNvSpPr>
            <p:nvPr/>
          </p:nvSpPr>
          <p:spPr bwMode="auto">
            <a:xfrm>
              <a:off x="1281" y="2787"/>
              <a:ext cx="465" cy="530"/>
            </a:xfrm>
            <a:custGeom>
              <a:avLst/>
              <a:gdLst>
                <a:gd name="T0" fmla="*/ 0 w 465"/>
                <a:gd name="T1" fmla="*/ 0 h 530"/>
                <a:gd name="T2" fmla="*/ 1 w 465"/>
                <a:gd name="T3" fmla="*/ 1 h 530"/>
                <a:gd name="T4" fmla="*/ 3 w 465"/>
                <a:gd name="T5" fmla="*/ 4 h 530"/>
                <a:gd name="T6" fmla="*/ 6 w 465"/>
                <a:gd name="T7" fmla="*/ 7 h 530"/>
                <a:gd name="T8" fmla="*/ 11 w 465"/>
                <a:gd name="T9" fmla="*/ 12 h 530"/>
                <a:gd name="T10" fmla="*/ 16 w 465"/>
                <a:gd name="T11" fmla="*/ 18 h 530"/>
                <a:gd name="T12" fmla="*/ 22 w 465"/>
                <a:gd name="T13" fmla="*/ 26 h 530"/>
                <a:gd name="T14" fmla="*/ 29 w 465"/>
                <a:gd name="T15" fmla="*/ 34 h 530"/>
                <a:gd name="T16" fmla="*/ 37 w 465"/>
                <a:gd name="T17" fmla="*/ 43 h 530"/>
                <a:gd name="T18" fmla="*/ 45 w 465"/>
                <a:gd name="T19" fmla="*/ 53 h 530"/>
                <a:gd name="T20" fmla="*/ 55 w 465"/>
                <a:gd name="T21" fmla="*/ 63 h 530"/>
                <a:gd name="T22" fmla="*/ 65 w 465"/>
                <a:gd name="T23" fmla="*/ 75 h 530"/>
                <a:gd name="T24" fmla="*/ 75 w 465"/>
                <a:gd name="T25" fmla="*/ 87 h 530"/>
                <a:gd name="T26" fmla="*/ 86 w 465"/>
                <a:gd name="T27" fmla="*/ 100 h 530"/>
                <a:gd name="T28" fmla="*/ 98 w 465"/>
                <a:gd name="T29" fmla="*/ 113 h 530"/>
                <a:gd name="T30" fmla="*/ 110 w 465"/>
                <a:gd name="T31" fmla="*/ 127 h 530"/>
                <a:gd name="T32" fmla="*/ 123 w 465"/>
                <a:gd name="T33" fmla="*/ 142 h 530"/>
                <a:gd name="T34" fmla="*/ 136 w 465"/>
                <a:gd name="T35" fmla="*/ 157 h 530"/>
                <a:gd name="T36" fmla="*/ 149 w 465"/>
                <a:gd name="T37" fmla="*/ 172 h 530"/>
                <a:gd name="T38" fmla="*/ 163 w 465"/>
                <a:gd name="T39" fmla="*/ 188 h 530"/>
                <a:gd name="T40" fmla="*/ 176 w 465"/>
                <a:gd name="T41" fmla="*/ 204 h 530"/>
                <a:gd name="T42" fmla="*/ 190 w 465"/>
                <a:gd name="T43" fmla="*/ 220 h 530"/>
                <a:gd name="T44" fmla="*/ 205 w 465"/>
                <a:gd name="T45" fmla="*/ 236 h 530"/>
                <a:gd name="T46" fmla="*/ 219 w 465"/>
                <a:gd name="T47" fmla="*/ 252 h 530"/>
                <a:gd name="T48" fmla="*/ 233 w 465"/>
                <a:gd name="T49" fmla="*/ 269 h 530"/>
                <a:gd name="T50" fmla="*/ 247 w 465"/>
                <a:gd name="T51" fmla="*/ 285 h 530"/>
                <a:gd name="T52" fmla="*/ 262 w 465"/>
                <a:gd name="T53" fmla="*/ 302 h 530"/>
                <a:gd name="T54" fmla="*/ 276 w 465"/>
                <a:gd name="T55" fmla="*/ 318 h 530"/>
                <a:gd name="T56" fmla="*/ 290 w 465"/>
                <a:gd name="T57" fmla="*/ 334 h 530"/>
                <a:gd name="T58" fmla="*/ 303 w 465"/>
                <a:gd name="T59" fmla="*/ 350 h 530"/>
                <a:gd name="T60" fmla="*/ 317 w 465"/>
                <a:gd name="T61" fmla="*/ 365 h 530"/>
                <a:gd name="T62" fmla="*/ 330 w 465"/>
                <a:gd name="T63" fmla="*/ 380 h 530"/>
                <a:gd name="T64" fmla="*/ 343 w 465"/>
                <a:gd name="T65" fmla="*/ 395 h 530"/>
                <a:gd name="T66" fmla="*/ 356 w 465"/>
                <a:gd name="T67" fmla="*/ 409 h 530"/>
                <a:gd name="T68" fmla="*/ 368 w 465"/>
                <a:gd name="T69" fmla="*/ 423 h 530"/>
                <a:gd name="T70" fmla="*/ 379 w 465"/>
                <a:gd name="T71" fmla="*/ 436 h 530"/>
                <a:gd name="T72" fmla="*/ 390 w 465"/>
                <a:gd name="T73" fmla="*/ 449 h 530"/>
                <a:gd name="T74" fmla="*/ 401 w 465"/>
                <a:gd name="T75" fmla="*/ 460 h 530"/>
                <a:gd name="T76" fmla="*/ 411 w 465"/>
                <a:gd name="T77" fmla="*/ 472 h 530"/>
                <a:gd name="T78" fmla="*/ 420 w 465"/>
                <a:gd name="T79" fmla="*/ 482 h 530"/>
                <a:gd name="T80" fmla="*/ 428 w 465"/>
                <a:gd name="T81" fmla="*/ 491 h 530"/>
                <a:gd name="T82" fmla="*/ 436 w 465"/>
                <a:gd name="T83" fmla="*/ 500 h 530"/>
                <a:gd name="T84" fmla="*/ 443 w 465"/>
                <a:gd name="T85" fmla="*/ 508 h 530"/>
                <a:gd name="T86" fmla="*/ 449 w 465"/>
                <a:gd name="T87" fmla="*/ 514 h 530"/>
                <a:gd name="T88" fmla="*/ 454 w 465"/>
                <a:gd name="T89" fmla="*/ 520 h 530"/>
                <a:gd name="T90" fmla="*/ 458 w 465"/>
                <a:gd name="T91" fmla="*/ 524 h 530"/>
                <a:gd name="T92" fmla="*/ 462 w 465"/>
                <a:gd name="T93" fmla="*/ 527 h 530"/>
                <a:gd name="T94" fmla="*/ 464 w 465"/>
                <a:gd name="T95" fmla="*/ 529 h 530"/>
                <a:gd name="T96" fmla="*/ 465 w 465"/>
                <a:gd name="T97" fmla="*/ 530 h 530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465"/>
                <a:gd name="T148" fmla="*/ 0 h 530"/>
                <a:gd name="T149" fmla="*/ 465 w 465"/>
                <a:gd name="T150" fmla="*/ 530 h 530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465" h="530">
                  <a:moveTo>
                    <a:pt x="0" y="0"/>
                  </a:moveTo>
                  <a:lnTo>
                    <a:pt x="0" y="0"/>
                  </a:lnTo>
                  <a:lnTo>
                    <a:pt x="1" y="1"/>
                  </a:lnTo>
                  <a:lnTo>
                    <a:pt x="2" y="2"/>
                  </a:lnTo>
                  <a:lnTo>
                    <a:pt x="3" y="4"/>
                  </a:lnTo>
                  <a:lnTo>
                    <a:pt x="5" y="5"/>
                  </a:lnTo>
                  <a:lnTo>
                    <a:pt x="6" y="7"/>
                  </a:lnTo>
                  <a:lnTo>
                    <a:pt x="8" y="10"/>
                  </a:lnTo>
                  <a:lnTo>
                    <a:pt x="11" y="12"/>
                  </a:lnTo>
                  <a:lnTo>
                    <a:pt x="13" y="15"/>
                  </a:lnTo>
                  <a:lnTo>
                    <a:pt x="16" y="18"/>
                  </a:lnTo>
                  <a:lnTo>
                    <a:pt x="19" y="22"/>
                  </a:lnTo>
                  <a:lnTo>
                    <a:pt x="22" y="26"/>
                  </a:lnTo>
                  <a:lnTo>
                    <a:pt x="26" y="29"/>
                  </a:lnTo>
                  <a:lnTo>
                    <a:pt x="29" y="34"/>
                  </a:lnTo>
                  <a:lnTo>
                    <a:pt x="33" y="38"/>
                  </a:lnTo>
                  <a:lnTo>
                    <a:pt x="37" y="43"/>
                  </a:lnTo>
                  <a:lnTo>
                    <a:pt x="41" y="48"/>
                  </a:lnTo>
                  <a:lnTo>
                    <a:pt x="45" y="53"/>
                  </a:lnTo>
                  <a:lnTo>
                    <a:pt x="50" y="58"/>
                  </a:lnTo>
                  <a:lnTo>
                    <a:pt x="55" y="63"/>
                  </a:lnTo>
                  <a:lnTo>
                    <a:pt x="60" y="69"/>
                  </a:lnTo>
                  <a:lnTo>
                    <a:pt x="65" y="75"/>
                  </a:lnTo>
                  <a:lnTo>
                    <a:pt x="70" y="81"/>
                  </a:lnTo>
                  <a:lnTo>
                    <a:pt x="75" y="87"/>
                  </a:lnTo>
                  <a:lnTo>
                    <a:pt x="81" y="93"/>
                  </a:lnTo>
                  <a:lnTo>
                    <a:pt x="86" y="100"/>
                  </a:lnTo>
                  <a:lnTo>
                    <a:pt x="92" y="107"/>
                  </a:lnTo>
                  <a:lnTo>
                    <a:pt x="98" y="113"/>
                  </a:lnTo>
                  <a:lnTo>
                    <a:pt x="104" y="120"/>
                  </a:lnTo>
                  <a:lnTo>
                    <a:pt x="110" y="127"/>
                  </a:lnTo>
                  <a:lnTo>
                    <a:pt x="117" y="135"/>
                  </a:lnTo>
                  <a:lnTo>
                    <a:pt x="123" y="142"/>
                  </a:lnTo>
                  <a:lnTo>
                    <a:pt x="129" y="149"/>
                  </a:lnTo>
                  <a:lnTo>
                    <a:pt x="136" y="157"/>
                  </a:lnTo>
                  <a:lnTo>
                    <a:pt x="142" y="164"/>
                  </a:lnTo>
                  <a:lnTo>
                    <a:pt x="149" y="172"/>
                  </a:lnTo>
                  <a:lnTo>
                    <a:pt x="156" y="180"/>
                  </a:lnTo>
                  <a:lnTo>
                    <a:pt x="163" y="188"/>
                  </a:lnTo>
                  <a:lnTo>
                    <a:pt x="170" y="196"/>
                  </a:lnTo>
                  <a:lnTo>
                    <a:pt x="176" y="204"/>
                  </a:lnTo>
                  <a:lnTo>
                    <a:pt x="183" y="212"/>
                  </a:lnTo>
                  <a:lnTo>
                    <a:pt x="190" y="220"/>
                  </a:lnTo>
                  <a:lnTo>
                    <a:pt x="197" y="228"/>
                  </a:lnTo>
                  <a:lnTo>
                    <a:pt x="205" y="236"/>
                  </a:lnTo>
                  <a:lnTo>
                    <a:pt x="212" y="244"/>
                  </a:lnTo>
                  <a:lnTo>
                    <a:pt x="219" y="252"/>
                  </a:lnTo>
                  <a:lnTo>
                    <a:pt x="226" y="261"/>
                  </a:lnTo>
                  <a:lnTo>
                    <a:pt x="233" y="269"/>
                  </a:lnTo>
                  <a:lnTo>
                    <a:pt x="240" y="277"/>
                  </a:lnTo>
                  <a:lnTo>
                    <a:pt x="247" y="285"/>
                  </a:lnTo>
                  <a:lnTo>
                    <a:pt x="254" y="293"/>
                  </a:lnTo>
                  <a:lnTo>
                    <a:pt x="262" y="302"/>
                  </a:lnTo>
                  <a:lnTo>
                    <a:pt x="269" y="310"/>
                  </a:lnTo>
                  <a:lnTo>
                    <a:pt x="276" y="318"/>
                  </a:lnTo>
                  <a:lnTo>
                    <a:pt x="283" y="326"/>
                  </a:lnTo>
                  <a:lnTo>
                    <a:pt x="290" y="334"/>
                  </a:lnTo>
                  <a:lnTo>
                    <a:pt x="297" y="342"/>
                  </a:lnTo>
                  <a:lnTo>
                    <a:pt x="303" y="350"/>
                  </a:lnTo>
                  <a:lnTo>
                    <a:pt x="310" y="357"/>
                  </a:lnTo>
                  <a:lnTo>
                    <a:pt x="317" y="365"/>
                  </a:lnTo>
                  <a:lnTo>
                    <a:pt x="324" y="373"/>
                  </a:lnTo>
                  <a:lnTo>
                    <a:pt x="330" y="380"/>
                  </a:lnTo>
                  <a:lnTo>
                    <a:pt x="337" y="388"/>
                  </a:lnTo>
                  <a:lnTo>
                    <a:pt x="343" y="395"/>
                  </a:lnTo>
                  <a:lnTo>
                    <a:pt x="349" y="402"/>
                  </a:lnTo>
                  <a:lnTo>
                    <a:pt x="356" y="409"/>
                  </a:lnTo>
                  <a:lnTo>
                    <a:pt x="362" y="416"/>
                  </a:lnTo>
                  <a:lnTo>
                    <a:pt x="368" y="423"/>
                  </a:lnTo>
                  <a:lnTo>
                    <a:pt x="374" y="430"/>
                  </a:lnTo>
                  <a:lnTo>
                    <a:pt x="379" y="436"/>
                  </a:lnTo>
                  <a:lnTo>
                    <a:pt x="385" y="442"/>
                  </a:lnTo>
                  <a:lnTo>
                    <a:pt x="390" y="449"/>
                  </a:lnTo>
                  <a:lnTo>
                    <a:pt x="396" y="455"/>
                  </a:lnTo>
                  <a:lnTo>
                    <a:pt x="401" y="460"/>
                  </a:lnTo>
                  <a:lnTo>
                    <a:pt x="406" y="466"/>
                  </a:lnTo>
                  <a:lnTo>
                    <a:pt x="411" y="472"/>
                  </a:lnTo>
                  <a:lnTo>
                    <a:pt x="415" y="477"/>
                  </a:lnTo>
                  <a:lnTo>
                    <a:pt x="420" y="482"/>
                  </a:lnTo>
                  <a:lnTo>
                    <a:pt x="424" y="487"/>
                  </a:lnTo>
                  <a:lnTo>
                    <a:pt x="428" y="491"/>
                  </a:lnTo>
                  <a:lnTo>
                    <a:pt x="432" y="496"/>
                  </a:lnTo>
                  <a:lnTo>
                    <a:pt x="436" y="500"/>
                  </a:lnTo>
                  <a:lnTo>
                    <a:pt x="440" y="504"/>
                  </a:lnTo>
                  <a:lnTo>
                    <a:pt x="443" y="508"/>
                  </a:lnTo>
                  <a:lnTo>
                    <a:pt x="446" y="511"/>
                  </a:lnTo>
                  <a:lnTo>
                    <a:pt x="449" y="514"/>
                  </a:lnTo>
                  <a:lnTo>
                    <a:pt x="452" y="517"/>
                  </a:lnTo>
                  <a:lnTo>
                    <a:pt x="454" y="520"/>
                  </a:lnTo>
                  <a:lnTo>
                    <a:pt x="456" y="522"/>
                  </a:lnTo>
                  <a:lnTo>
                    <a:pt x="458" y="524"/>
                  </a:lnTo>
                  <a:lnTo>
                    <a:pt x="460" y="526"/>
                  </a:lnTo>
                  <a:lnTo>
                    <a:pt x="462" y="527"/>
                  </a:lnTo>
                  <a:lnTo>
                    <a:pt x="463" y="528"/>
                  </a:lnTo>
                  <a:lnTo>
                    <a:pt x="464" y="529"/>
                  </a:lnTo>
                  <a:lnTo>
                    <a:pt x="464" y="530"/>
                  </a:lnTo>
                  <a:lnTo>
                    <a:pt x="465" y="530"/>
                  </a:lnTo>
                </a:path>
              </a:pathLst>
            </a:custGeom>
            <a:solidFill>
              <a:srgbClr val="FF6600"/>
            </a:solidFill>
            <a:ln w="29942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56" name="Freeform 20"/>
            <p:cNvSpPr>
              <a:spLocks noChangeArrowheads="1"/>
            </p:cNvSpPr>
            <p:nvPr/>
          </p:nvSpPr>
          <p:spPr bwMode="auto">
            <a:xfrm>
              <a:off x="1746" y="3317"/>
              <a:ext cx="872" cy="153"/>
            </a:xfrm>
            <a:custGeom>
              <a:avLst/>
              <a:gdLst>
                <a:gd name="T0" fmla="*/ 0 w 872"/>
                <a:gd name="T1" fmla="*/ 0 h 153"/>
                <a:gd name="T2" fmla="*/ 2 w 872"/>
                <a:gd name="T3" fmla="*/ 0 h 153"/>
                <a:gd name="T4" fmla="*/ 5 w 872"/>
                <a:gd name="T5" fmla="*/ 1 h 153"/>
                <a:gd name="T6" fmla="*/ 9 w 872"/>
                <a:gd name="T7" fmla="*/ 1 h 153"/>
                <a:gd name="T8" fmla="*/ 15 w 872"/>
                <a:gd name="T9" fmla="*/ 2 h 153"/>
                <a:gd name="T10" fmla="*/ 22 w 872"/>
                <a:gd name="T11" fmla="*/ 3 h 153"/>
                <a:gd name="T12" fmla="*/ 30 w 872"/>
                <a:gd name="T13" fmla="*/ 5 h 153"/>
                <a:gd name="T14" fmla="*/ 39 w 872"/>
                <a:gd name="T15" fmla="*/ 6 h 153"/>
                <a:gd name="T16" fmla="*/ 49 w 872"/>
                <a:gd name="T17" fmla="*/ 8 h 153"/>
                <a:gd name="T18" fmla="*/ 60 w 872"/>
                <a:gd name="T19" fmla="*/ 10 h 153"/>
                <a:gd name="T20" fmla="*/ 72 w 872"/>
                <a:gd name="T21" fmla="*/ 12 h 153"/>
                <a:gd name="T22" fmla="*/ 85 w 872"/>
                <a:gd name="T23" fmla="*/ 14 h 153"/>
                <a:gd name="T24" fmla="*/ 99 w 872"/>
                <a:gd name="T25" fmla="*/ 17 h 153"/>
                <a:gd name="T26" fmla="*/ 114 w 872"/>
                <a:gd name="T27" fmla="*/ 19 h 153"/>
                <a:gd name="T28" fmla="*/ 129 w 872"/>
                <a:gd name="T29" fmla="*/ 22 h 153"/>
                <a:gd name="T30" fmla="*/ 145 w 872"/>
                <a:gd name="T31" fmla="*/ 25 h 153"/>
                <a:gd name="T32" fmla="*/ 162 w 872"/>
                <a:gd name="T33" fmla="*/ 28 h 153"/>
                <a:gd name="T34" fmla="*/ 180 w 872"/>
                <a:gd name="T35" fmla="*/ 31 h 153"/>
                <a:gd name="T36" fmla="*/ 198 w 872"/>
                <a:gd name="T37" fmla="*/ 34 h 153"/>
                <a:gd name="T38" fmla="*/ 216 w 872"/>
                <a:gd name="T39" fmla="*/ 37 h 153"/>
                <a:gd name="T40" fmla="*/ 235 w 872"/>
                <a:gd name="T41" fmla="*/ 41 h 153"/>
                <a:gd name="T42" fmla="*/ 255 w 872"/>
                <a:gd name="T43" fmla="*/ 44 h 153"/>
                <a:gd name="T44" fmla="*/ 275 w 872"/>
                <a:gd name="T45" fmla="*/ 48 h 153"/>
                <a:gd name="T46" fmla="*/ 295 w 872"/>
                <a:gd name="T47" fmla="*/ 51 h 153"/>
                <a:gd name="T48" fmla="*/ 316 w 872"/>
                <a:gd name="T49" fmla="*/ 55 h 153"/>
                <a:gd name="T50" fmla="*/ 337 w 872"/>
                <a:gd name="T51" fmla="*/ 58 h 153"/>
                <a:gd name="T52" fmla="*/ 358 w 872"/>
                <a:gd name="T53" fmla="*/ 62 h 153"/>
                <a:gd name="T54" fmla="*/ 379 w 872"/>
                <a:gd name="T55" fmla="*/ 66 h 153"/>
                <a:gd name="T56" fmla="*/ 401 w 872"/>
                <a:gd name="T57" fmla="*/ 70 h 153"/>
                <a:gd name="T58" fmla="*/ 422 w 872"/>
                <a:gd name="T59" fmla="*/ 73 h 153"/>
                <a:gd name="T60" fmla="*/ 444 w 872"/>
                <a:gd name="T61" fmla="*/ 77 h 153"/>
                <a:gd name="T62" fmla="*/ 465 w 872"/>
                <a:gd name="T63" fmla="*/ 81 h 153"/>
                <a:gd name="T64" fmla="*/ 487 w 872"/>
                <a:gd name="T65" fmla="*/ 85 h 153"/>
                <a:gd name="T66" fmla="*/ 508 w 872"/>
                <a:gd name="T67" fmla="*/ 89 h 153"/>
                <a:gd name="T68" fmla="*/ 529 w 872"/>
                <a:gd name="T69" fmla="*/ 92 h 153"/>
                <a:gd name="T70" fmla="*/ 550 w 872"/>
                <a:gd name="T71" fmla="*/ 96 h 153"/>
                <a:gd name="T72" fmla="*/ 571 w 872"/>
                <a:gd name="T73" fmla="*/ 100 h 153"/>
                <a:gd name="T74" fmla="*/ 592 w 872"/>
                <a:gd name="T75" fmla="*/ 103 h 153"/>
                <a:gd name="T76" fmla="*/ 612 w 872"/>
                <a:gd name="T77" fmla="*/ 107 h 153"/>
                <a:gd name="T78" fmla="*/ 631 w 872"/>
                <a:gd name="T79" fmla="*/ 110 h 153"/>
                <a:gd name="T80" fmla="*/ 651 w 872"/>
                <a:gd name="T81" fmla="*/ 114 h 153"/>
                <a:gd name="T82" fmla="*/ 669 w 872"/>
                <a:gd name="T83" fmla="*/ 117 h 153"/>
                <a:gd name="T84" fmla="*/ 688 w 872"/>
                <a:gd name="T85" fmla="*/ 120 h 153"/>
                <a:gd name="T86" fmla="*/ 705 w 872"/>
                <a:gd name="T87" fmla="*/ 123 h 153"/>
                <a:gd name="T88" fmla="*/ 722 w 872"/>
                <a:gd name="T89" fmla="*/ 126 h 153"/>
                <a:gd name="T90" fmla="*/ 739 w 872"/>
                <a:gd name="T91" fmla="*/ 129 h 153"/>
                <a:gd name="T92" fmla="*/ 754 w 872"/>
                <a:gd name="T93" fmla="*/ 132 h 153"/>
                <a:gd name="T94" fmla="*/ 769 w 872"/>
                <a:gd name="T95" fmla="*/ 134 h 153"/>
                <a:gd name="T96" fmla="*/ 783 w 872"/>
                <a:gd name="T97" fmla="*/ 137 h 153"/>
                <a:gd name="T98" fmla="*/ 796 w 872"/>
                <a:gd name="T99" fmla="*/ 139 h 153"/>
                <a:gd name="T100" fmla="*/ 809 w 872"/>
                <a:gd name="T101" fmla="*/ 141 h 153"/>
                <a:gd name="T102" fmla="*/ 820 w 872"/>
                <a:gd name="T103" fmla="*/ 143 h 153"/>
                <a:gd name="T104" fmla="*/ 831 w 872"/>
                <a:gd name="T105" fmla="*/ 145 h 153"/>
                <a:gd name="T106" fmla="*/ 840 w 872"/>
                <a:gd name="T107" fmla="*/ 147 h 153"/>
                <a:gd name="T108" fmla="*/ 848 w 872"/>
                <a:gd name="T109" fmla="*/ 148 h 153"/>
                <a:gd name="T110" fmla="*/ 855 w 872"/>
                <a:gd name="T111" fmla="*/ 150 h 153"/>
                <a:gd name="T112" fmla="*/ 861 w 872"/>
                <a:gd name="T113" fmla="*/ 151 h 153"/>
                <a:gd name="T114" fmla="*/ 866 w 872"/>
                <a:gd name="T115" fmla="*/ 151 h 153"/>
                <a:gd name="T116" fmla="*/ 869 w 872"/>
                <a:gd name="T117" fmla="*/ 152 h 153"/>
                <a:gd name="T118" fmla="*/ 871 w 872"/>
                <a:gd name="T119" fmla="*/ 152 h 153"/>
                <a:gd name="T120" fmla="*/ 872 w 872"/>
                <a:gd name="T121" fmla="*/ 153 h 15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872"/>
                <a:gd name="T184" fmla="*/ 0 h 153"/>
                <a:gd name="T185" fmla="*/ 872 w 872"/>
                <a:gd name="T186" fmla="*/ 153 h 153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872" h="153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2" y="0"/>
                  </a:lnTo>
                  <a:lnTo>
                    <a:pt x="3" y="0"/>
                  </a:lnTo>
                  <a:lnTo>
                    <a:pt x="5" y="1"/>
                  </a:lnTo>
                  <a:lnTo>
                    <a:pt x="7" y="1"/>
                  </a:lnTo>
                  <a:lnTo>
                    <a:pt x="9" y="1"/>
                  </a:lnTo>
                  <a:lnTo>
                    <a:pt x="12" y="2"/>
                  </a:lnTo>
                  <a:lnTo>
                    <a:pt x="15" y="2"/>
                  </a:lnTo>
                  <a:lnTo>
                    <a:pt x="18" y="3"/>
                  </a:lnTo>
                  <a:lnTo>
                    <a:pt x="22" y="3"/>
                  </a:lnTo>
                  <a:lnTo>
                    <a:pt x="26" y="4"/>
                  </a:lnTo>
                  <a:lnTo>
                    <a:pt x="30" y="5"/>
                  </a:lnTo>
                  <a:lnTo>
                    <a:pt x="34" y="6"/>
                  </a:lnTo>
                  <a:lnTo>
                    <a:pt x="39" y="6"/>
                  </a:lnTo>
                  <a:lnTo>
                    <a:pt x="44" y="7"/>
                  </a:lnTo>
                  <a:lnTo>
                    <a:pt x="49" y="8"/>
                  </a:lnTo>
                  <a:lnTo>
                    <a:pt x="54" y="9"/>
                  </a:lnTo>
                  <a:lnTo>
                    <a:pt x="60" y="10"/>
                  </a:lnTo>
                  <a:lnTo>
                    <a:pt x="66" y="11"/>
                  </a:lnTo>
                  <a:lnTo>
                    <a:pt x="72" y="12"/>
                  </a:lnTo>
                  <a:lnTo>
                    <a:pt x="78" y="13"/>
                  </a:lnTo>
                  <a:lnTo>
                    <a:pt x="85" y="14"/>
                  </a:lnTo>
                  <a:lnTo>
                    <a:pt x="92" y="16"/>
                  </a:lnTo>
                  <a:lnTo>
                    <a:pt x="99" y="17"/>
                  </a:lnTo>
                  <a:lnTo>
                    <a:pt x="106" y="18"/>
                  </a:lnTo>
                  <a:lnTo>
                    <a:pt x="114" y="19"/>
                  </a:lnTo>
                  <a:lnTo>
                    <a:pt x="121" y="21"/>
                  </a:lnTo>
                  <a:lnTo>
                    <a:pt x="129" y="22"/>
                  </a:lnTo>
                  <a:lnTo>
                    <a:pt x="137" y="23"/>
                  </a:lnTo>
                  <a:lnTo>
                    <a:pt x="145" y="25"/>
                  </a:lnTo>
                  <a:lnTo>
                    <a:pt x="154" y="26"/>
                  </a:lnTo>
                  <a:lnTo>
                    <a:pt x="162" y="28"/>
                  </a:lnTo>
                  <a:lnTo>
                    <a:pt x="171" y="29"/>
                  </a:lnTo>
                  <a:lnTo>
                    <a:pt x="180" y="31"/>
                  </a:lnTo>
                  <a:lnTo>
                    <a:pt x="189" y="32"/>
                  </a:lnTo>
                  <a:lnTo>
                    <a:pt x="198" y="34"/>
                  </a:lnTo>
                  <a:lnTo>
                    <a:pt x="207" y="36"/>
                  </a:lnTo>
                  <a:lnTo>
                    <a:pt x="216" y="37"/>
                  </a:lnTo>
                  <a:lnTo>
                    <a:pt x="226" y="39"/>
                  </a:lnTo>
                  <a:lnTo>
                    <a:pt x="235" y="41"/>
                  </a:lnTo>
                  <a:lnTo>
                    <a:pt x="245" y="42"/>
                  </a:lnTo>
                  <a:lnTo>
                    <a:pt x="255" y="44"/>
                  </a:lnTo>
                  <a:lnTo>
                    <a:pt x="265" y="46"/>
                  </a:lnTo>
                  <a:lnTo>
                    <a:pt x="275" y="48"/>
                  </a:lnTo>
                  <a:lnTo>
                    <a:pt x="285" y="49"/>
                  </a:lnTo>
                  <a:lnTo>
                    <a:pt x="295" y="51"/>
                  </a:lnTo>
                  <a:lnTo>
                    <a:pt x="306" y="53"/>
                  </a:lnTo>
                  <a:lnTo>
                    <a:pt x="316" y="55"/>
                  </a:lnTo>
                  <a:lnTo>
                    <a:pt x="327" y="57"/>
                  </a:lnTo>
                  <a:lnTo>
                    <a:pt x="337" y="58"/>
                  </a:lnTo>
                  <a:lnTo>
                    <a:pt x="348" y="60"/>
                  </a:lnTo>
                  <a:lnTo>
                    <a:pt x="358" y="62"/>
                  </a:lnTo>
                  <a:lnTo>
                    <a:pt x="369" y="64"/>
                  </a:lnTo>
                  <a:lnTo>
                    <a:pt x="379" y="66"/>
                  </a:lnTo>
                  <a:lnTo>
                    <a:pt x="390" y="68"/>
                  </a:lnTo>
                  <a:lnTo>
                    <a:pt x="401" y="70"/>
                  </a:lnTo>
                  <a:lnTo>
                    <a:pt x="412" y="72"/>
                  </a:lnTo>
                  <a:lnTo>
                    <a:pt x="422" y="73"/>
                  </a:lnTo>
                  <a:lnTo>
                    <a:pt x="433" y="75"/>
                  </a:lnTo>
                  <a:lnTo>
                    <a:pt x="444" y="77"/>
                  </a:lnTo>
                  <a:lnTo>
                    <a:pt x="455" y="79"/>
                  </a:lnTo>
                  <a:lnTo>
                    <a:pt x="465" y="81"/>
                  </a:lnTo>
                  <a:lnTo>
                    <a:pt x="476" y="83"/>
                  </a:lnTo>
                  <a:lnTo>
                    <a:pt x="487" y="85"/>
                  </a:lnTo>
                  <a:lnTo>
                    <a:pt x="498" y="87"/>
                  </a:lnTo>
                  <a:lnTo>
                    <a:pt x="508" y="89"/>
                  </a:lnTo>
                  <a:lnTo>
                    <a:pt x="519" y="90"/>
                  </a:lnTo>
                  <a:lnTo>
                    <a:pt x="529" y="92"/>
                  </a:lnTo>
                  <a:lnTo>
                    <a:pt x="540" y="94"/>
                  </a:lnTo>
                  <a:lnTo>
                    <a:pt x="550" y="96"/>
                  </a:lnTo>
                  <a:lnTo>
                    <a:pt x="561" y="98"/>
                  </a:lnTo>
                  <a:lnTo>
                    <a:pt x="571" y="100"/>
                  </a:lnTo>
                  <a:lnTo>
                    <a:pt x="581" y="101"/>
                  </a:lnTo>
                  <a:lnTo>
                    <a:pt x="592" y="103"/>
                  </a:lnTo>
                  <a:lnTo>
                    <a:pt x="602" y="105"/>
                  </a:lnTo>
                  <a:lnTo>
                    <a:pt x="612" y="107"/>
                  </a:lnTo>
                  <a:lnTo>
                    <a:pt x="622" y="108"/>
                  </a:lnTo>
                  <a:lnTo>
                    <a:pt x="631" y="110"/>
                  </a:lnTo>
                  <a:lnTo>
                    <a:pt x="641" y="112"/>
                  </a:lnTo>
                  <a:lnTo>
                    <a:pt x="651" y="114"/>
                  </a:lnTo>
                  <a:lnTo>
                    <a:pt x="660" y="115"/>
                  </a:lnTo>
                  <a:lnTo>
                    <a:pt x="669" y="117"/>
                  </a:lnTo>
                  <a:lnTo>
                    <a:pt x="679" y="118"/>
                  </a:lnTo>
                  <a:lnTo>
                    <a:pt x="688" y="120"/>
                  </a:lnTo>
                  <a:lnTo>
                    <a:pt x="696" y="122"/>
                  </a:lnTo>
                  <a:lnTo>
                    <a:pt x="705" y="123"/>
                  </a:lnTo>
                  <a:lnTo>
                    <a:pt x="714" y="125"/>
                  </a:lnTo>
                  <a:lnTo>
                    <a:pt x="722" y="126"/>
                  </a:lnTo>
                  <a:lnTo>
                    <a:pt x="731" y="128"/>
                  </a:lnTo>
                  <a:lnTo>
                    <a:pt x="739" y="129"/>
                  </a:lnTo>
                  <a:lnTo>
                    <a:pt x="747" y="130"/>
                  </a:lnTo>
                  <a:lnTo>
                    <a:pt x="754" y="132"/>
                  </a:lnTo>
                  <a:lnTo>
                    <a:pt x="762" y="133"/>
                  </a:lnTo>
                  <a:lnTo>
                    <a:pt x="769" y="134"/>
                  </a:lnTo>
                  <a:lnTo>
                    <a:pt x="776" y="136"/>
                  </a:lnTo>
                  <a:lnTo>
                    <a:pt x="783" y="137"/>
                  </a:lnTo>
                  <a:lnTo>
                    <a:pt x="790" y="138"/>
                  </a:lnTo>
                  <a:lnTo>
                    <a:pt x="796" y="139"/>
                  </a:lnTo>
                  <a:lnTo>
                    <a:pt x="803" y="140"/>
                  </a:lnTo>
                  <a:lnTo>
                    <a:pt x="809" y="141"/>
                  </a:lnTo>
                  <a:lnTo>
                    <a:pt x="815" y="142"/>
                  </a:lnTo>
                  <a:lnTo>
                    <a:pt x="820" y="143"/>
                  </a:lnTo>
                  <a:lnTo>
                    <a:pt x="825" y="144"/>
                  </a:lnTo>
                  <a:lnTo>
                    <a:pt x="831" y="145"/>
                  </a:lnTo>
                  <a:lnTo>
                    <a:pt x="835" y="146"/>
                  </a:lnTo>
                  <a:lnTo>
                    <a:pt x="840" y="147"/>
                  </a:lnTo>
                  <a:lnTo>
                    <a:pt x="844" y="148"/>
                  </a:lnTo>
                  <a:lnTo>
                    <a:pt x="848" y="148"/>
                  </a:lnTo>
                  <a:lnTo>
                    <a:pt x="852" y="149"/>
                  </a:lnTo>
                  <a:lnTo>
                    <a:pt x="855" y="150"/>
                  </a:lnTo>
                  <a:lnTo>
                    <a:pt x="858" y="150"/>
                  </a:lnTo>
                  <a:lnTo>
                    <a:pt x="861" y="151"/>
                  </a:lnTo>
                  <a:lnTo>
                    <a:pt x="864" y="151"/>
                  </a:lnTo>
                  <a:lnTo>
                    <a:pt x="866" y="151"/>
                  </a:lnTo>
                  <a:lnTo>
                    <a:pt x="868" y="152"/>
                  </a:lnTo>
                  <a:lnTo>
                    <a:pt x="869" y="152"/>
                  </a:lnTo>
                  <a:lnTo>
                    <a:pt x="870" y="152"/>
                  </a:lnTo>
                  <a:lnTo>
                    <a:pt x="871" y="152"/>
                  </a:lnTo>
                  <a:lnTo>
                    <a:pt x="872" y="153"/>
                  </a:lnTo>
                </a:path>
              </a:pathLst>
            </a:custGeom>
            <a:solidFill>
              <a:srgbClr val="FF6600"/>
            </a:solidFill>
            <a:ln w="29942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</p:spTree>
    <p:extLst>
      <p:ext uri="{BB962C8B-B14F-4D97-AF65-F5344CB8AC3E}">
        <p14:creationId xmlns="" xmlns:p14="http://schemas.microsoft.com/office/powerpoint/2010/main" val="1526506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47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670360" y="746371"/>
            <a:ext cx="10514196" cy="587581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pt-BR" sz="3800" b="1" dirty="0" smtClean="0">
                <a:solidFill>
                  <a:srgbClr val="0070C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Diagrama Entidade-Relacionamento</a:t>
            </a:r>
            <a:endParaRPr lang="pt-BR" sz="3800" b="1" dirty="0">
              <a:solidFill>
                <a:srgbClr val="0070C0"/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Determinando Cardinalidade...</a:t>
            </a:r>
          </a:p>
          <a:p>
            <a:pPr marL="381000" indent="-381000" defTabSz="381000" eaLnBrk="0" hangingPunct="0">
              <a:buClr>
                <a:schemeClr val="accent5"/>
              </a:buClr>
            </a:pPr>
            <a:r>
              <a:rPr lang="pt-BR" dirty="0" smtClean="0"/>
              <a:t>Dado um Professor e um Aluno monitor, existe no máximo uma disciplina que esse aluno monitora.</a:t>
            </a:r>
          </a:p>
        </p:txBody>
      </p:sp>
      <p:sp>
        <p:nvSpPr>
          <p:cNvPr id="26" name="Freeform 2"/>
          <p:cNvSpPr>
            <a:spLocks noChangeArrowheads="1"/>
          </p:cNvSpPr>
          <p:nvPr/>
        </p:nvSpPr>
        <p:spPr bwMode="auto">
          <a:xfrm>
            <a:off x="6652865" y="4054383"/>
            <a:ext cx="2281237" cy="0"/>
          </a:xfrm>
          <a:custGeom>
            <a:avLst/>
            <a:gdLst>
              <a:gd name="T0" fmla="*/ 2147483647 w 1437"/>
              <a:gd name="T1" fmla="*/ 0 w 1437"/>
              <a:gd name="T2" fmla="*/ 0 60000 65536"/>
              <a:gd name="T3" fmla="*/ 0 60000 65536"/>
              <a:gd name="T4" fmla="*/ 0 w 1437"/>
              <a:gd name="T5" fmla="*/ 1437 w 1437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437">
                <a:moveTo>
                  <a:pt x="1437" y="0"/>
                </a:moveTo>
                <a:lnTo>
                  <a:pt x="0" y="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7" name="Rectangle 3"/>
          <p:cNvSpPr>
            <a:spLocks noChangeArrowheads="1"/>
          </p:cNvSpPr>
          <p:nvPr/>
        </p:nvSpPr>
        <p:spPr bwMode="auto">
          <a:xfrm>
            <a:off x="8564215" y="3586071"/>
            <a:ext cx="1709737" cy="855662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0066FF"/>
              </a:gs>
            </a:gsLst>
            <a:path path="shape">
              <a:fillToRect l="50000" t="50000" r="50000" b="50000"/>
            </a:path>
          </a:gradFill>
          <a:ln w="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8" name="Rectangle 4"/>
          <p:cNvSpPr>
            <a:spLocks noChangeArrowheads="1"/>
          </p:cNvSpPr>
          <p:nvPr/>
        </p:nvSpPr>
        <p:spPr bwMode="auto">
          <a:xfrm>
            <a:off x="4987577" y="5227546"/>
            <a:ext cx="1711325" cy="8540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0066FF"/>
              </a:gs>
            </a:gsLst>
            <a:path path="shape">
              <a:fillToRect l="50000" t="50000" r="50000" b="50000"/>
            </a:path>
          </a:gradFill>
          <a:ln w="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9" name="Text Box 5"/>
          <p:cNvSpPr txBox="1">
            <a:spLocks noChangeArrowheads="1"/>
          </p:cNvSpPr>
          <p:nvPr/>
        </p:nvSpPr>
        <p:spPr bwMode="auto">
          <a:xfrm>
            <a:off x="8673752" y="3801971"/>
            <a:ext cx="1511300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defTabSz="381000" eaLnBrk="0" hangingPunct="0"/>
            <a:r>
              <a:rPr lang="pt-BR" sz="2700">
                <a:solidFill>
                  <a:srgbClr val="000000"/>
                </a:solidFill>
                <a:latin typeface="Times New Roman Normal"/>
              </a:rPr>
              <a:t>Disciplina</a:t>
            </a:r>
          </a:p>
        </p:txBody>
      </p:sp>
      <p:sp>
        <p:nvSpPr>
          <p:cNvPr id="30" name="Freeform 7"/>
          <p:cNvSpPr>
            <a:spLocks noChangeArrowheads="1"/>
          </p:cNvSpPr>
          <p:nvPr/>
        </p:nvSpPr>
        <p:spPr bwMode="auto">
          <a:xfrm>
            <a:off x="3631852" y="3808321"/>
            <a:ext cx="1568450" cy="0"/>
          </a:xfrm>
          <a:custGeom>
            <a:avLst/>
            <a:gdLst>
              <a:gd name="T0" fmla="*/ 0 w 988"/>
              <a:gd name="T1" fmla="*/ 2147483647 w 988"/>
              <a:gd name="T2" fmla="*/ 0 60000 65536"/>
              <a:gd name="T3" fmla="*/ 0 60000 65536"/>
              <a:gd name="T4" fmla="*/ 0 w 988"/>
              <a:gd name="T5" fmla="*/ 988 w 988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988">
                <a:moveTo>
                  <a:pt x="0" y="0"/>
                </a:moveTo>
                <a:lnTo>
                  <a:pt x="988" y="0"/>
                </a:lnTo>
              </a:path>
            </a:pathLst>
          </a:custGeom>
          <a:noFill/>
          <a:ln w="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31" name="Freeform 8"/>
          <p:cNvSpPr>
            <a:spLocks noChangeArrowheads="1"/>
          </p:cNvSpPr>
          <p:nvPr/>
        </p:nvSpPr>
        <p:spPr bwMode="auto">
          <a:xfrm>
            <a:off x="6022627" y="4141696"/>
            <a:ext cx="0" cy="900112"/>
          </a:xfrm>
          <a:custGeom>
            <a:avLst/>
            <a:gdLst>
              <a:gd name="T0" fmla="*/ 0 h 567"/>
              <a:gd name="T1" fmla="*/ 2147483647 h 567"/>
              <a:gd name="T2" fmla="*/ 0 60000 65536"/>
              <a:gd name="T3" fmla="*/ 0 60000 65536"/>
              <a:gd name="T4" fmla="*/ 0 h 567"/>
              <a:gd name="T5" fmla="*/ 567 h 567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567">
                <a:moveTo>
                  <a:pt x="0" y="0"/>
                </a:moveTo>
                <a:lnTo>
                  <a:pt x="0" y="567"/>
                </a:lnTo>
              </a:path>
            </a:pathLst>
          </a:custGeom>
          <a:noFill/>
          <a:ln w="19961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32" name="Text Box 11"/>
          <p:cNvSpPr txBox="1">
            <a:spLocks noChangeArrowheads="1"/>
          </p:cNvSpPr>
          <p:nvPr/>
        </p:nvSpPr>
        <p:spPr bwMode="auto">
          <a:xfrm>
            <a:off x="6097240" y="4614771"/>
            <a:ext cx="230187" cy="48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defTabSz="381000" eaLnBrk="0" hangingPunct="0"/>
            <a:r>
              <a:rPr lang="pt-BR" sz="3200" b="1">
                <a:solidFill>
                  <a:srgbClr val="FFFFFF"/>
                </a:solidFill>
                <a:latin typeface="Times New Roman Normal"/>
              </a:rPr>
              <a:t>?</a:t>
            </a:r>
          </a:p>
        </p:txBody>
      </p:sp>
      <p:sp>
        <p:nvSpPr>
          <p:cNvPr id="33" name="Freeform 13"/>
          <p:cNvSpPr>
            <a:spLocks noChangeArrowheads="1"/>
          </p:cNvSpPr>
          <p:nvPr/>
        </p:nvSpPr>
        <p:spPr bwMode="auto">
          <a:xfrm>
            <a:off x="5840065" y="4348071"/>
            <a:ext cx="0" cy="900112"/>
          </a:xfrm>
          <a:custGeom>
            <a:avLst/>
            <a:gdLst>
              <a:gd name="T0" fmla="*/ 0 h 567"/>
              <a:gd name="T1" fmla="*/ 2147483647 h 567"/>
              <a:gd name="T2" fmla="*/ 0 60000 65536"/>
              <a:gd name="T3" fmla="*/ 0 60000 65536"/>
              <a:gd name="T4" fmla="*/ 0 h 567"/>
              <a:gd name="T5" fmla="*/ 567 h 567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567">
                <a:moveTo>
                  <a:pt x="0" y="0"/>
                </a:moveTo>
                <a:lnTo>
                  <a:pt x="0" y="567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34" name="Freeform 14"/>
          <p:cNvSpPr>
            <a:spLocks noChangeArrowheads="1"/>
          </p:cNvSpPr>
          <p:nvPr/>
        </p:nvSpPr>
        <p:spPr bwMode="auto">
          <a:xfrm>
            <a:off x="3444527" y="4060733"/>
            <a:ext cx="1568450" cy="0"/>
          </a:xfrm>
          <a:custGeom>
            <a:avLst/>
            <a:gdLst>
              <a:gd name="T0" fmla="*/ 0 w 988"/>
              <a:gd name="T1" fmla="*/ 2147483647 w 988"/>
              <a:gd name="T2" fmla="*/ 0 60000 65536"/>
              <a:gd name="T3" fmla="*/ 0 60000 65536"/>
              <a:gd name="T4" fmla="*/ 0 w 988"/>
              <a:gd name="T5" fmla="*/ 988 w 988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988">
                <a:moveTo>
                  <a:pt x="0" y="0"/>
                </a:moveTo>
                <a:lnTo>
                  <a:pt x="988" y="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50" name="Rectangle 15"/>
          <p:cNvSpPr>
            <a:spLocks noChangeArrowheads="1"/>
          </p:cNvSpPr>
          <p:nvPr/>
        </p:nvSpPr>
        <p:spPr bwMode="auto">
          <a:xfrm>
            <a:off x="1847502" y="3659096"/>
            <a:ext cx="1709738" cy="8540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0066FF"/>
              </a:gs>
            </a:gsLst>
            <a:path path="shape">
              <a:fillToRect l="50000" t="50000" r="50000" b="50000"/>
            </a:path>
          </a:gradFill>
          <a:ln w="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57" name="Text Box 16"/>
          <p:cNvSpPr txBox="1">
            <a:spLocks noChangeArrowheads="1"/>
          </p:cNvSpPr>
          <p:nvPr/>
        </p:nvSpPr>
        <p:spPr bwMode="auto">
          <a:xfrm>
            <a:off x="2238027" y="3874996"/>
            <a:ext cx="1165225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defTabSz="381000" eaLnBrk="0" hangingPunct="0"/>
            <a:r>
              <a:rPr lang="pt-BR" sz="2700">
                <a:solidFill>
                  <a:srgbClr val="000000"/>
                </a:solidFill>
                <a:latin typeface="Times New Roman Normal"/>
              </a:rPr>
              <a:t>Aluno</a:t>
            </a:r>
          </a:p>
        </p:txBody>
      </p:sp>
      <p:sp>
        <p:nvSpPr>
          <p:cNvPr id="58" name="Freeform 17"/>
          <p:cNvSpPr>
            <a:spLocks noChangeArrowheads="1"/>
          </p:cNvSpPr>
          <p:nvPr/>
        </p:nvSpPr>
        <p:spPr bwMode="auto">
          <a:xfrm>
            <a:off x="4990752" y="3540033"/>
            <a:ext cx="1676400" cy="1017588"/>
          </a:xfrm>
          <a:custGeom>
            <a:avLst/>
            <a:gdLst>
              <a:gd name="T0" fmla="*/ 0 w 1276"/>
              <a:gd name="T1" fmla="*/ 2147483647 h 775"/>
              <a:gd name="T2" fmla="*/ 2147483647 w 1276"/>
              <a:gd name="T3" fmla="*/ 2147483647 h 775"/>
              <a:gd name="T4" fmla="*/ 2147483647 w 1276"/>
              <a:gd name="T5" fmla="*/ 2147483647 h 775"/>
              <a:gd name="T6" fmla="*/ 2147483647 w 1276"/>
              <a:gd name="T7" fmla="*/ 0 h 775"/>
              <a:gd name="T8" fmla="*/ 0 w 1276"/>
              <a:gd name="T9" fmla="*/ 2147483647 h 775"/>
              <a:gd name="T10" fmla="*/ 0 w 1276"/>
              <a:gd name="T11" fmla="*/ 2147483647 h 77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276"/>
              <a:gd name="T19" fmla="*/ 0 h 775"/>
              <a:gd name="T20" fmla="*/ 1276 w 1276"/>
              <a:gd name="T21" fmla="*/ 775 h 77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276" h="775">
                <a:moveTo>
                  <a:pt x="0" y="387"/>
                </a:moveTo>
                <a:lnTo>
                  <a:pt x="638" y="775"/>
                </a:lnTo>
                <a:lnTo>
                  <a:pt x="1276" y="387"/>
                </a:lnTo>
                <a:lnTo>
                  <a:pt x="638" y="0"/>
                </a:lnTo>
                <a:lnTo>
                  <a:pt x="0" y="387"/>
                </a:ln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100000">
                <a:srgbClr val="FFA245"/>
              </a:gs>
            </a:gsLst>
            <a:path path="rect">
              <a:fillToRect l="50000" t="50000" r="50000" b="50000"/>
            </a:path>
          </a:gra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59" name="Text Box 18"/>
          <p:cNvSpPr txBox="1">
            <a:spLocks noChangeArrowheads="1"/>
          </p:cNvSpPr>
          <p:nvPr/>
        </p:nvSpPr>
        <p:spPr bwMode="auto">
          <a:xfrm>
            <a:off x="5297140" y="3865471"/>
            <a:ext cx="1304925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defTabSz="381000" eaLnBrk="0" hangingPunct="0"/>
            <a:r>
              <a:rPr lang="pt-BR" sz="2300">
                <a:solidFill>
                  <a:srgbClr val="000000"/>
                </a:solidFill>
                <a:latin typeface="Times New Roman Normal"/>
              </a:rPr>
              <a:t>Monitora</a:t>
            </a:r>
          </a:p>
        </p:txBody>
      </p:sp>
      <p:sp>
        <p:nvSpPr>
          <p:cNvPr id="60" name="Text Box 19"/>
          <p:cNvSpPr txBox="1">
            <a:spLocks noChangeArrowheads="1"/>
          </p:cNvSpPr>
          <p:nvPr/>
        </p:nvSpPr>
        <p:spPr bwMode="auto">
          <a:xfrm>
            <a:off x="3881090" y="3665446"/>
            <a:ext cx="1014412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defTabSz="381000" eaLnBrk="0" hangingPunct="0"/>
            <a:r>
              <a:rPr lang="pt-BR" b="1">
                <a:solidFill>
                  <a:srgbClr val="800000"/>
                </a:solidFill>
                <a:latin typeface="Times New Roman Normal"/>
              </a:rPr>
              <a:t>N </a:t>
            </a:r>
          </a:p>
        </p:txBody>
      </p:sp>
      <p:sp>
        <p:nvSpPr>
          <p:cNvPr id="61" name="Text Box 20"/>
          <p:cNvSpPr txBox="1">
            <a:spLocks noChangeArrowheads="1"/>
          </p:cNvSpPr>
          <p:nvPr/>
        </p:nvSpPr>
        <p:spPr bwMode="auto">
          <a:xfrm>
            <a:off x="5098702" y="5448208"/>
            <a:ext cx="1466850" cy="411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defTabSz="381000" eaLnBrk="0" hangingPunct="0"/>
            <a:r>
              <a:rPr lang="pt-BR" sz="2700">
                <a:solidFill>
                  <a:srgbClr val="000000"/>
                </a:solidFill>
                <a:latin typeface="Times New Roman Normal"/>
              </a:rPr>
              <a:t>Professor</a:t>
            </a:r>
          </a:p>
        </p:txBody>
      </p:sp>
      <p:sp>
        <p:nvSpPr>
          <p:cNvPr id="62" name="Text Box 22"/>
          <p:cNvSpPr txBox="1">
            <a:spLocks noChangeArrowheads="1"/>
          </p:cNvSpPr>
          <p:nvPr/>
        </p:nvSpPr>
        <p:spPr bwMode="auto">
          <a:xfrm>
            <a:off x="8064152" y="3692433"/>
            <a:ext cx="4572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defTabSz="381000" eaLnBrk="0" hangingPunct="0"/>
            <a:r>
              <a:rPr lang="pt-BR" b="1">
                <a:solidFill>
                  <a:srgbClr val="800000"/>
                </a:solidFill>
                <a:latin typeface="Times New Roman Normal"/>
              </a:rPr>
              <a:t> 1</a:t>
            </a:r>
          </a:p>
        </p:txBody>
      </p:sp>
      <p:grpSp>
        <p:nvGrpSpPr>
          <p:cNvPr id="63" name="Group 34"/>
          <p:cNvGrpSpPr>
            <a:grpSpLocks/>
          </p:cNvGrpSpPr>
          <p:nvPr/>
        </p:nvGrpSpPr>
        <p:grpSpPr bwMode="auto">
          <a:xfrm>
            <a:off x="2966690" y="4251233"/>
            <a:ext cx="5951537" cy="1293813"/>
            <a:chOff x="1013" y="2752"/>
            <a:chExt cx="3749" cy="815"/>
          </a:xfrm>
        </p:grpSpPr>
        <p:sp>
          <p:nvSpPr>
            <p:cNvPr id="64" name="Freeform 27"/>
            <p:cNvSpPr>
              <a:spLocks noChangeArrowheads="1"/>
            </p:cNvSpPr>
            <p:nvPr/>
          </p:nvSpPr>
          <p:spPr bwMode="auto">
            <a:xfrm>
              <a:off x="1089" y="2811"/>
              <a:ext cx="1765" cy="232"/>
            </a:xfrm>
            <a:custGeom>
              <a:avLst/>
              <a:gdLst>
                <a:gd name="T0" fmla="*/ 1 w 1765"/>
                <a:gd name="T1" fmla="*/ 0 h 232"/>
                <a:gd name="T2" fmla="*/ 4 w 1765"/>
                <a:gd name="T3" fmla="*/ 1 h 232"/>
                <a:gd name="T4" fmla="*/ 10 w 1765"/>
                <a:gd name="T5" fmla="*/ 1 h 232"/>
                <a:gd name="T6" fmla="*/ 19 w 1765"/>
                <a:gd name="T7" fmla="*/ 3 h 232"/>
                <a:gd name="T8" fmla="*/ 30 w 1765"/>
                <a:gd name="T9" fmla="*/ 4 h 232"/>
                <a:gd name="T10" fmla="*/ 43 w 1765"/>
                <a:gd name="T11" fmla="*/ 6 h 232"/>
                <a:gd name="T12" fmla="*/ 59 w 1765"/>
                <a:gd name="T13" fmla="*/ 8 h 232"/>
                <a:gd name="T14" fmla="*/ 77 w 1765"/>
                <a:gd name="T15" fmla="*/ 10 h 232"/>
                <a:gd name="T16" fmla="*/ 97 w 1765"/>
                <a:gd name="T17" fmla="*/ 13 h 232"/>
                <a:gd name="T18" fmla="*/ 119 w 1765"/>
                <a:gd name="T19" fmla="*/ 16 h 232"/>
                <a:gd name="T20" fmla="*/ 143 w 1765"/>
                <a:gd name="T21" fmla="*/ 19 h 232"/>
                <a:gd name="T22" fmla="*/ 169 w 1765"/>
                <a:gd name="T23" fmla="*/ 22 h 232"/>
                <a:gd name="T24" fmla="*/ 196 w 1765"/>
                <a:gd name="T25" fmla="*/ 26 h 232"/>
                <a:gd name="T26" fmla="*/ 225 w 1765"/>
                <a:gd name="T27" fmla="*/ 30 h 232"/>
                <a:gd name="T28" fmla="*/ 256 w 1765"/>
                <a:gd name="T29" fmla="*/ 34 h 232"/>
                <a:gd name="T30" fmla="*/ 288 w 1765"/>
                <a:gd name="T31" fmla="*/ 38 h 232"/>
                <a:gd name="T32" fmla="*/ 321 w 1765"/>
                <a:gd name="T33" fmla="*/ 42 h 232"/>
                <a:gd name="T34" fmla="*/ 356 w 1765"/>
                <a:gd name="T35" fmla="*/ 47 h 232"/>
                <a:gd name="T36" fmla="*/ 392 w 1765"/>
                <a:gd name="T37" fmla="*/ 52 h 232"/>
                <a:gd name="T38" fmla="*/ 429 w 1765"/>
                <a:gd name="T39" fmla="*/ 57 h 232"/>
                <a:gd name="T40" fmla="*/ 467 w 1765"/>
                <a:gd name="T41" fmla="*/ 62 h 232"/>
                <a:gd name="T42" fmla="*/ 506 w 1765"/>
                <a:gd name="T43" fmla="*/ 67 h 232"/>
                <a:gd name="T44" fmla="*/ 546 w 1765"/>
                <a:gd name="T45" fmla="*/ 72 h 232"/>
                <a:gd name="T46" fmla="*/ 586 w 1765"/>
                <a:gd name="T47" fmla="*/ 77 h 232"/>
                <a:gd name="T48" fmla="*/ 628 w 1765"/>
                <a:gd name="T49" fmla="*/ 83 h 232"/>
                <a:gd name="T50" fmla="*/ 669 w 1765"/>
                <a:gd name="T51" fmla="*/ 88 h 232"/>
                <a:gd name="T52" fmla="*/ 711 w 1765"/>
                <a:gd name="T53" fmla="*/ 94 h 232"/>
                <a:gd name="T54" fmla="*/ 754 w 1765"/>
                <a:gd name="T55" fmla="*/ 99 h 232"/>
                <a:gd name="T56" fmla="*/ 797 w 1765"/>
                <a:gd name="T57" fmla="*/ 105 h 232"/>
                <a:gd name="T58" fmla="*/ 840 w 1765"/>
                <a:gd name="T59" fmla="*/ 111 h 232"/>
                <a:gd name="T60" fmla="*/ 883 w 1765"/>
                <a:gd name="T61" fmla="*/ 116 h 232"/>
                <a:gd name="T62" fmla="*/ 926 w 1765"/>
                <a:gd name="T63" fmla="*/ 122 h 232"/>
                <a:gd name="T64" fmla="*/ 969 w 1765"/>
                <a:gd name="T65" fmla="*/ 127 h 232"/>
                <a:gd name="T66" fmla="*/ 1011 w 1765"/>
                <a:gd name="T67" fmla="*/ 133 h 232"/>
                <a:gd name="T68" fmla="*/ 1054 w 1765"/>
                <a:gd name="T69" fmla="*/ 139 h 232"/>
                <a:gd name="T70" fmla="*/ 1096 w 1765"/>
                <a:gd name="T71" fmla="*/ 144 h 232"/>
                <a:gd name="T72" fmla="*/ 1138 w 1765"/>
                <a:gd name="T73" fmla="*/ 150 h 232"/>
                <a:gd name="T74" fmla="*/ 1179 w 1765"/>
                <a:gd name="T75" fmla="*/ 155 h 232"/>
                <a:gd name="T76" fmla="*/ 1219 w 1765"/>
                <a:gd name="T77" fmla="*/ 160 h 232"/>
                <a:gd name="T78" fmla="*/ 1259 w 1765"/>
                <a:gd name="T79" fmla="*/ 166 h 232"/>
                <a:gd name="T80" fmla="*/ 1298 w 1765"/>
                <a:gd name="T81" fmla="*/ 171 h 232"/>
                <a:gd name="T82" fmla="*/ 1336 w 1765"/>
                <a:gd name="T83" fmla="*/ 176 h 232"/>
                <a:gd name="T84" fmla="*/ 1373 w 1765"/>
                <a:gd name="T85" fmla="*/ 181 h 232"/>
                <a:gd name="T86" fmla="*/ 1409 w 1765"/>
                <a:gd name="T87" fmla="*/ 185 h 232"/>
                <a:gd name="T88" fmla="*/ 1444 w 1765"/>
                <a:gd name="T89" fmla="*/ 190 h 232"/>
                <a:gd name="T90" fmla="*/ 1477 w 1765"/>
                <a:gd name="T91" fmla="*/ 194 h 232"/>
                <a:gd name="T92" fmla="*/ 1509 w 1765"/>
                <a:gd name="T93" fmla="*/ 199 h 232"/>
                <a:gd name="T94" fmla="*/ 1540 w 1765"/>
                <a:gd name="T95" fmla="*/ 203 h 232"/>
                <a:gd name="T96" fmla="*/ 1569 w 1765"/>
                <a:gd name="T97" fmla="*/ 207 h 232"/>
                <a:gd name="T98" fmla="*/ 1597 w 1765"/>
                <a:gd name="T99" fmla="*/ 210 h 232"/>
                <a:gd name="T100" fmla="*/ 1622 w 1765"/>
                <a:gd name="T101" fmla="*/ 214 h 232"/>
                <a:gd name="T102" fmla="*/ 1646 w 1765"/>
                <a:gd name="T103" fmla="*/ 217 h 232"/>
                <a:gd name="T104" fmla="*/ 1668 w 1765"/>
                <a:gd name="T105" fmla="*/ 220 h 232"/>
                <a:gd name="T106" fmla="*/ 1688 w 1765"/>
                <a:gd name="T107" fmla="*/ 222 h 232"/>
                <a:gd name="T108" fmla="*/ 1706 w 1765"/>
                <a:gd name="T109" fmla="*/ 225 h 232"/>
                <a:gd name="T110" fmla="*/ 1722 w 1765"/>
                <a:gd name="T111" fmla="*/ 227 h 232"/>
                <a:gd name="T112" fmla="*/ 1735 w 1765"/>
                <a:gd name="T113" fmla="*/ 228 h 232"/>
                <a:gd name="T114" fmla="*/ 1746 w 1765"/>
                <a:gd name="T115" fmla="*/ 230 h 232"/>
                <a:gd name="T116" fmla="*/ 1755 w 1765"/>
                <a:gd name="T117" fmla="*/ 231 h 232"/>
                <a:gd name="T118" fmla="*/ 1761 w 1765"/>
                <a:gd name="T119" fmla="*/ 232 h 232"/>
                <a:gd name="T120" fmla="*/ 1765 w 1765"/>
                <a:gd name="T121" fmla="*/ 232 h 2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1765"/>
                <a:gd name="T184" fmla="*/ 0 h 232"/>
                <a:gd name="T185" fmla="*/ 1765 w 1765"/>
                <a:gd name="T186" fmla="*/ 232 h 232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1765" h="232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2" y="0"/>
                  </a:lnTo>
                  <a:lnTo>
                    <a:pt x="3" y="0"/>
                  </a:lnTo>
                  <a:lnTo>
                    <a:pt x="4" y="1"/>
                  </a:lnTo>
                  <a:lnTo>
                    <a:pt x="5" y="1"/>
                  </a:lnTo>
                  <a:lnTo>
                    <a:pt x="7" y="1"/>
                  </a:lnTo>
                  <a:lnTo>
                    <a:pt x="8" y="1"/>
                  </a:lnTo>
                  <a:lnTo>
                    <a:pt x="10" y="1"/>
                  </a:lnTo>
                  <a:lnTo>
                    <a:pt x="12" y="2"/>
                  </a:lnTo>
                  <a:lnTo>
                    <a:pt x="14" y="2"/>
                  </a:lnTo>
                  <a:lnTo>
                    <a:pt x="16" y="2"/>
                  </a:lnTo>
                  <a:lnTo>
                    <a:pt x="19" y="3"/>
                  </a:lnTo>
                  <a:lnTo>
                    <a:pt x="21" y="3"/>
                  </a:lnTo>
                  <a:lnTo>
                    <a:pt x="24" y="3"/>
                  </a:lnTo>
                  <a:lnTo>
                    <a:pt x="27" y="4"/>
                  </a:lnTo>
                  <a:lnTo>
                    <a:pt x="30" y="4"/>
                  </a:lnTo>
                  <a:lnTo>
                    <a:pt x="33" y="4"/>
                  </a:lnTo>
                  <a:lnTo>
                    <a:pt x="36" y="5"/>
                  </a:lnTo>
                  <a:lnTo>
                    <a:pt x="40" y="5"/>
                  </a:lnTo>
                  <a:lnTo>
                    <a:pt x="43" y="6"/>
                  </a:lnTo>
                  <a:lnTo>
                    <a:pt x="47" y="6"/>
                  </a:lnTo>
                  <a:lnTo>
                    <a:pt x="51" y="7"/>
                  </a:lnTo>
                  <a:lnTo>
                    <a:pt x="55" y="7"/>
                  </a:lnTo>
                  <a:lnTo>
                    <a:pt x="59" y="8"/>
                  </a:lnTo>
                  <a:lnTo>
                    <a:pt x="63" y="8"/>
                  </a:lnTo>
                  <a:lnTo>
                    <a:pt x="68" y="9"/>
                  </a:lnTo>
                  <a:lnTo>
                    <a:pt x="72" y="10"/>
                  </a:lnTo>
                  <a:lnTo>
                    <a:pt x="77" y="10"/>
                  </a:lnTo>
                  <a:lnTo>
                    <a:pt x="82" y="11"/>
                  </a:lnTo>
                  <a:lnTo>
                    <a:pt x="87" y="11"/>
                  </a:lnTo>
                  <a:lnTo>
                    <a:pt x="92" y="12"/>
                  </a:lnTo>
                  <a:lnTo>
                    <a:pt x="97" y="13"/>
                  </a:lnTo>
                  <a:lnTo>
                    <a:pt x="102" y="13"/>
                  </a:lnTo>
                  <a:lnTo>
                    <a:pt x="108" y="14"/>
                  </a:lnTo>
                  <a:lnTo>
                    <a:pt x="113" y="15"/>
                  </a:lnTo>
                  <a:lnTo>
                    <a:pt x="119" y="16"/>
                  </a:lnTo>
                  <a:lnTo>
                    <a:pt x="125" y="16"/>
                  </a:lnTo>
                  <a:lnTo>
                    <a:pt x="131" y="17"/>
                  </a:lnTo>
                  <a:lnTo>
                    <a:pt x="137" y="18"/>
                  </a:lnTo>
                  <a:lnTo>
                    <a:pt x="143" y="19"/>
                  </a:lnTo>
                  <a:lnTo>
                    <a:pt x="149" y="20"/>
                  </a:lnTo>
                  <a:lnTo>
                    <a:pt x="156" y="20"/>
                  </a:lnTo>
                  <a:lnTo>
                    <a:pt x="162" y="21"/>
                  </a:lnTo>
                  <a:lnTo>
                    <a:pt x="169" y="22"/>
                  </a:lnTo>
                  <a:lnTo>
                    <a:pt x="175" y="23"/>
                  </a:lnTo>
                  <a:lnTo>
                    <a:pt x="182" y="24"/>
                  </a:lnTo>
                  <a:lnTo>
                    <a:pt x="189" y="25"/>
                  </a:lnTo>
                  <a:lnTo>
                    <a:pt x="196" y="26"/>
                  </a:lnTo>
                  <a:lnTo>
                    <a:pt x="203" y="27"/>
                  </a:lnTo>
                  <a:lnTo>
                    <a:pt x="210" y="28"/>
                  </a:lnTo>
                  <a:lnTo>
                    <a:pt x="218" y="29"/>
                  </a:lnTo>
                  <a:lnTo>
                    <a:pt x="225" y="30"/>
                  </a:lnTo>
                  <a:lnTo>
                    <a:pt x="233" y="31"/>
                  </a:lnTo>
                  <a:lnTo>
                    <a:pt x="240" y="32"/>
                  </a:lnTo>
                  <a:lnTo>
                    <a:pt x="248" y="33"/>
                  </a:lnTo>
                  <a:lnTo>
                    <a:pt x="256" y="34"/>
                  </a:lnTo>
                  <a:lnTo>
                    <a:pt x="264" y="35"/>
                  </a:lnTo>
                  <a:lnTo>
                    <a:pt x="272" y="36"/>
                  </a:lnTo>
                  <a:lnTo>
                    <a:pt x="280" y="37"/>
                  </a:lnTo>
                  <a:lnTo>
                    <a:pt x="288" y="38"/>
                  </a:lnTo>
                  <a:lnTo>
                    <a:pt x="296" y="39"/>
                  </a:lnTo>
                  <a:lnTo>
                    <a:pt x="305" y="40"/>
                  </a:lnTo>
                  <a:lnTo>
                    <a:pt x="313" y="41"/>
                  </a:lnTo>
                  <a:lnTo>
                    <a:pt x="321" y="42"/>
                  </a:lnTo>
                  <a:lnTo>
                    <a:pt x="330" y="43"/>
                  </a:lnTo>
                  <a:lnTo>
                    <a:pt x="339" y="45"/>
                  </a:lnTo>
                  <a:lnTo>
                    <a:pt x="347" y="46"/>
                  </a:lnTo>
                  <a:lnTo>
                    <a:pt x="356" y="47"/>
                  </a:lnTo>
                  <a:lnTo>
                    <a:pt x="365" y="48"/>
                  </a:lnTo>
                  <a:lnTo>
                    <a:pt x="374" y="49"/>
                  </a:lnTo>
                  <a:lnTo>
                    <a:pt x="383" y="50"/>
                  </a:lnTo>
                  <a:lnTo>
                    <a:pt x="392" y="52"/>
                  </a:lnTo>
                  <a:lnTo>
                    <a:pt x="401" y="53"/>
                  </a:lnTo>
                  <a:lnTo>
                    <a:pt x="411" y="54"/>
                  </a:lnTo>
                  <a:lnTo>
                    <a:pt x="420" y="55"/>
                  </a:lnTo>
                  <a:lnTo>
                    <a:pt x="429" y="57"/>
                  </a:lnTo>
                  <a:lnTo>
                    <a:pt x="439" y="58"/>
                  </a:lnTo>
                  <a:lnTo>
                    <a:pt x="448" y="59"/>
                  </a:lnTo>
                  <a:lnTo>
                    <a:pt x="458" y="60"/>
                  </a:lnTo>
                  <a:lnTo>
                    <a:pt x="467" y="62"/>
                  </a:lnTo>
                  <a:lnTo>
                    <a:pt x="477" y="63"/>
                  </a:lnTo>
                  <a:lnTo>
                    <a:pt x="487" y="64"/>
                  </a:lnTo>
                  <a:lnTo>
                    <a:pt x="496" y="65"/>
                  </a:lnTo>
                  <a:lnTo>
                    <a:pt x="506" y="67"/>
                  </a:lnTo>
                  <a:lnTo>
                    <a:pt x="516" y="68"/>
                  </a:lnTo>
                  <a:lnTo>
                    <a:pt x="526" y="69"/>
                  </a:lnTo>
                  <a:lnTo>
                    <a:pt x="536" y="71"/>
                  </a:lnTo>
                  <a:lnTo>
                    <a:pt x="546" y="72"/>
                  </a:lnTo>
                  <a:lnTo>
                    <a:pt x="556" y="73"/>
                  </a:lnTo>
                  <a:lnTo>
                    <a:pt x="566" y="75"/>
                  </a:lnTo>
                  <a:lnTo>
                    <a:pt x="576" y="76"/>
                  </a:lnTo>
                  <a:lnTo>
                    <a:pt x="586" y="77"/>
                  </a:lnTo>
                  <a:lnTo>
                    <a:pt x="597" y="79"/>
                  </a:lnTo>
                  <a:lnTo>
                    <a:pt x="607" y="80"/>
                  </a:lnTo>
                  <a:lnTo>
                    <a:pt x="617" y="81"/>
                  </a:lnTo>
                  <a:lnTo>
                    <a:pt x="628" y="83"/>
                  </a:lnTo>
                  <a:lnTo>
                    <a:pt x="638" y="84"/>
                  </a:lnTo>
                  <a:lnTo>
                    <a:pt x="648" y="85"/>
                  </a:lnTo>
                  <a:lnTo>
                    <a:pt x="659" y="87"/>
                  </a:lnTo>
                  <a:lnTo>
                    <a:pt x="669" y="88"/>
                  </a:lnTo>
                  <a:lnTo>
                    <a:pt x="680" y="89"/>
                  </a:lnTo>
                  <a:lnTo>
                    <a:pt x="690" y="91"/>
                  </a:lnTo>
                  <a:lnTo>
                    <a:pt x="701" y="92"/>
                  </a:lnTo>
                  <a:lnTo>
                    <a:pt x="711" y="94"/>
                  </a:lnTo>
                  <a:lnTo>
                    <a:pt x="722" y="95"/>
                  </a:lnTo>
                  <a:lnTo>
                    <a:pt x="733" y="96"/>
                  </a:lnTo>
                  <a:lnTo>
                    <a:pt x="743" y="98"/>
                  </a:lnTo>
                  <a:lnTo>
                    <a:pt x="754" y="99"/>
                  </a:lnTo>
                  <a:lnTo>
                    <a:pt x="765" y="101"/>
                  </a:lnTo>
                  <a:lnTo>
                    <a:pt x="775" y="102"/>
                  </a:lnTo>
                  <a:lnTo>
                    <a:pt x="786" y="103"/>
                  </a:lnTo>
                  <a:lnTo>
                    <a:pt x="797" y="105"/>
                  </a:lnTo>
                  <a:lnTo>
                    <a:pt x="807" y="106"/>
                  </a:lnTo>
                  <a:lnTo>
                    <a:pt x="818" y="108"/>
                  </a:lnTo>
                  <a:lnTo>
                    <a:pt x="829" y="109"/>
                  </a:lnTo>
                  <a:lnTo>
                    <a:pt x="840" y="111"/>
                  </a:lnTo>
                  <a:lnTo>
                    <a:pt x="850" y="112"/>
                  </a:lnTo>
                  <a:lnTo>
                    <a:pt x="861" y="113"/>
                  </a:lnTo>
                  <a:lnTo>
                    <a:pt x="872" y="115"/>
                  </a:lnTo>
                  <a:lnTo>
                    <a:pt x="883" y="116"/>
                  </a:lnTo>
                  <a:lnTo>
                    <a:pt x="893" y="118"/>
                  </a:lnTo>
                  <a:lnTo>
                    <a:pt x="904" y="119"/>
                  </a:lnTo>
                  <a:lnTo>
                    <a:pt x="915" y="120"/>
                  </a:lnTo>
                  <a:lnTo>
                    <a:pt x="926" y="122"/>
                  </a:lnTo>
                  <a:lnTo>
                    <a:pt x="936" y="123"/>
                  </a:lnTo>
                  <a:lnTo>
                    <a:pt x="947" y="125"/>
                  </a:lnTo>
                  <a:lnTo>
                    <a:pt x="958" y="126"/>
                  </a:lnTo>
                  <a:lnTo>
                    <a:pt x="969" y="127"/>
                  </a:lnTo>
                  <a:lnTo>
                    <a:pt x="979" y="129"/>
                  </a:lnTo>
                  <a:lnTo>
                    <a:pt x="990" y="130"/>
                  </a:lnTo>
                  <a:lnTo>
                    <a:pt x="1001" y="132"/>
                  </a:lnTo>
                  <a:lnTo>
                    <a:pt x="1011" y="133"/>
                  </a:lnTo>
                  <a:lnTo>
                    <a:pt x="1022" y="135"/>
                  </a:lnTo>
                  <a:lnTo>
                    <a:pt x="1033" y="136"/>
                  </a:lnTo>
                  <a:lnTo>
                    <a:pt x="1043" y="137"/>
                  </a:lnTo>
                  <a:lnTo>
                    <a:pt x="1054" y="139"/>
                  </a:lnTo>
                  <a:lnTo>
                    <a:pt x="1064" y="140"/>
                  </a:lnTo>
                  <a:lnTo>
                    <a:pt x="1075" y="141"/>
                  </a:lnTo>
                  <a:lnTo>
                    <a:pt x="1086" y="143"/>
                  </a:lnTo>
                  <a:lnTo>
                    <a:pt x="1096" y="144"/>
                  </a:lnTo>
                  <a:lnTo>
                    <a:pt x="1107" y="146"/>
                  </a:lnTo>
                  <a:lnTo>
                    <a:pt x="1117" y="147"/>
                  </a:lnTo>
                  <a:lnTo>
                    <a:pt x="1127" y="148"/>
                  </a:lnTo>
                  <a:lnTo>
                    <a:pt x="1138" y="150"/>
                  </a:lnTo>
                  <a:lnTo>
                    <a:pt x="1148" y="151"/>
                  </a:lnTo>
                  <a:lnTo>
                    <a:pt x="1158" y="152"/>
                  </a:lnTo>
                  <a:lnTo>
                    <a:pt x="1169" y="154"/>
                  </a:lnTo>
                  <a:lnTo>
                    <a:pt x="1179" y="155"/>
                  </a:lnTo>
                  <a:lnTo>
                    <a:pt x="1189" y="156"/>
                  </a:lnTo>
                  <a:lnTo>
                    <a:pt x="1199" y="158"/>
                  </a:lnTo>
                  <a:lnTo>
                    <a:pt x="1209" y="159"/>
                  </a:lnTo>
                  <a:lnTo>
                    <a:pt x="1219" y="160"/>
                  </a:lnTo>
                  <a:lnTo>
                    <a:pt x="1229" y="162"/>
                  </a:lnTo>
                  <a:lnTo>
                    <a:pt x="1239" y="163"/>
                  </a:lnTo>
                  <a:lnTo>
                    <a:pt x="1249" y="164"/>
                  </a:lnTo>
                  <a:lnTo>
                    <a:pt x="1259" y="166"/>
                  </a:lnTo>
                  <a:lnTo>
                    <a:pt x="1269" y="167"/>
                  </a:lnTo>
                  <a:lnTo>
                    <a:pt x="1279" y="168"/>
                  </a:lnTo>
                  <a:lnTo>
                    <a:pt x="1288" y="170"/>
                  </a:lnTo>
                  <a:lnTo>
                    <a:pt x="1298" y="171"/>
                  </a:lnTo>
                  <a:lnTo>
                    <a:pt x="1308" y="172"/>
                  </a:lnTo>
                  <a:lnTo>
                    <a:pt x="1317" y="173"/>
                  </a:lnTo>
                  <a:lnTo>
                    <a:pt x="1327" y="175"/>
                  </a:lnTo>
                  <a:lnTo>
                    <a:pt x="1336" y="176"/>
                  </a:lnTo>
                  <a:lnTo>
                    <a:pt x="1345" y="177"/>
                  </a:lnTo>
                  <a:lnTo>
                    <a:pt x="1355" y="178"/>
                  </a:lnTo>
                  <a:lnTo>
                    <a:pt x="1364" y="180"/>
                  </a:lnTo>
                  <a:lnTo>
                    <a:pt x="1373" y="181"/>
                  </a:lnTo>
                  <a:lnTo>
                    <a:pt x="1382" y="182"/>
                  </a:lnTo>
                  <a:lnTo>
                    <a:pt x="1391" y="183"/>
                  </a:lnTo>
                  <a:lnTo>
                    <a:pt x="1400" y="184"/>
                  </a:lnTo>
                  <a:lnTo>
                    <a:pt x="1409" y="185"/>
                  </a:lnTo>
                  <a:lnTo>
                    <a:pt x="1418" y="187"/>
                  </a:lnTo>
                  <a:lnTo>
                    <a:pt x="1427" y="188"/>
                  </a:lnTo>
                  <a:lnTo>
                    <a:pt x="1435" y="189"/>
                  </a:lnTo>
                  <a:lnTo>
                    <a:pt x="1444" y="190"/>
                  </a:lnTo>
                  <a:lnTo>
                    <a:pt x="1452" y="191"/>
                  </a:lnTo>
                  <a:lnTo>
                    <a:pt x="1461" y="192"/>
                  </a:lnTo>
                  <a:lnTo>
                    <a:pt x="1469" y="193"/>
                  </a:lnTo>
                  <a:lnTo>
                    <a:pt x="1477" y="194"/>
                  </a:lnTo>
                  <a:lnTo>
                    <a:pt x="1485" y="196"/>
                  </a:lnTo>
                  <a:lnTo>
                    <a:pt x="1494" y="197"/>
                  </a:lnTo>
                  <a:lnTo>
                    <a:pt x="1502" y="198"/>
                  </a:lnTo>
                  <a:lnTo>
                    <a:pt x="1509" y="199"/>
                  </a:lnTo>
                  <a:lnTo>
                    <a:pt x="1517" y="200"/>
                  </a:lnTo>
                  <a:lnTo>
                    <a:pt x="1525" y="201"/>
                  </a:lnTo>
                  <a:lnTo>
                    <a:pt x="1533" y="202"/>
                  </a:lnTo>
                  <a:lnTo>
                    <a:pt x="1540" y="203"/>
                  </a:lnTo>
                  <a:lnTo>
                    <a:pt x="1548" y="204"/>
                  </a:lnTo>
                  <a:lnTo>
                    <a:pt x="1555" y="205"/>
                  </a:lnTo>
                  <a:lnTo>
                    <a:pt x="1562" y="206"/>
                  </a:lnTo>
                  <a:lnTo>
                    <a:pt x="1569" y="207"/>
                  </a:lnTo>
                  <a:lnTo>
                    <a:pt x="1576" y="207"/>
                  </a:lnTo>
                  <a:lnTo>
                    <a:pt x="1583" y="208"/>
                  </a:lnTo>
                  <a:lnTo>
                    <a:pt x="1590" y="209"/>
                  </a:lnTo>
                  <a:lnTo>
                    <a:pt x="1597" y="210"/>
                  </a:lnTo>
                  <a:lnTo>
                    <a:pt x="1603" y="211"/>
                  </a:lnTo>
                  <a:lnTo>
                    <a:pt x="1610" y="212"/>
                  </a:lnTo>
                  <a:lnTo>
                    <a:pt x="1616" y="213"/>
                  </a:lnTo>
                  <a:lnTo>
                    <a:pt x="1622" y="214"/>
                  </a:lnTo>
                  <a:lnTo>
                    <a:pt x="1629" y="214"/>
                  </a:lnTo>
                  <a:lnTo>
                    <a:pt x="1635" y="215"/>
                  </a:lnTo>
                  <a:lnTo>
                    <a:pt x="1641" y="216"/>
                  </a:lnTo>
                  <a:lnTo>
                    <a:pt x="1646" y="217"/>
                  </a:lnTo>
                  <a:lnTo>
                    <a:pt x="1652" y="217"/>
                  </a:lnTo>
                  <a:lnTo>
                    <a:pt x="1658" y="218"/>
                  </a:lnTo>
                  <a:lnTo>
                    <a:pt x="1663" y="219"/>
                  </a:lnTo>
                  <a:lnTo>
                    <a:pt x="1668" y="220"/>
                  </a:lnTo>
                  <a:lnTo>
                    <a:pt x="1674" y="220"/>
                  </a:lnTo>
                  <a:lnTo>
                    <a:pt x="1679" y="221"/>
                  </a:lnTo>
                  <a:lnTo>
                    <a:pt x="1684" y="222"/>
                  </a:lnTo>
                  <a:lnTo>
                    <a:pt x="1688" y="222"/>
                  </a:lnTo>
                  <a:lnTo>
                    <a:pt x="1693" y="223"/>
                  </a:lnTo>
                  <a:lnTo>
                    <a:pt x="1698" y="223"/>
                  </a:lnTo>
                  <a:lnTo>
                    <a:pt x="1702" y="224"/>
                  </a:lnTo>
                  <a:lnTo>
                    <a:pt x="1706" y="225"/>
                  </a:lnTo>
                  <a:lnTo>
                    <a:pt x="1710" y="225"/>
                  </a:lnTo>
                  <a:lnTo>
                    <a:pt x="1714" y="226"/>
                  </a:lnTo>
                  <a:lnTo>
                    <a:pt x="1718" y="226"/>
                  </a:lnTo>
                  <a:lnTo>
                    <a:pt x="1722" y="227"/>
                  </a:lnTo>
                  <a:lnTo>
                    <a:pt x="1726" y="227"/>
                  </a:lnTo>
                  <a:lnTo>
                    <a:pt x="1729" y="228"/>
                  </a:lnTo>
                  <a:lnTo>
                    <a:pt x="1732" y="228"/>
                  </a:lnTo>
                  <a:lnTo>
                    <a:pt x="1735" y="228"/>
                  </a:lnTo>
                  <a:lnTo>
                    <a:pt x="1738" y="229"/>
                  </a:lnTo>
                  <a:lnTo>
                    <a:pt x="1741" y="229"/>
                  </a:lnTo>
                  <a:lnTo>
                    <a:pt x="1744" y="230"/>
                  </a:lnTo>
                  <a:lnTo>
                    <a:pt x="1746" y="230"/>
                  </a:lnTo>
                  <a:lnTo>
                    <a:pt x="1749" y="230"/>
                  </a:lnTo>
                  <a:lnTo>
                    <a:pt x="1751" y="230"/>
                  </a:lnTo>
                  <a:lnTo>
                    <a:pt x="1753" y="231"/>
                  </a:lnTo>
                  <a:lnTo>
                    <a:pt x="1755" y="231"/>
                  </a:lnTo>
                  <a:lnTo>
                    <a:pt x="1757" y="231"/>
                  </a:lnTo>
                  <a:lnTo>
                    <a:pt x="1758" y="231"/>
                  </a:lnTo>
                  <a:lnTo>
                    <a:pt x="1760" y="232"/>
                  </a:lnTo>
                  <a:lnTo>
                    <a:pt x="1761" y="232"/>
                  </a:lnTo>
                  <a:lnTo>
                    <a:pt x="1762" y="232"/>
                  </a:lnTo>
                  <a:lnTo>
                    <a:pt x="1763" y="232"/>
                  </a:lnTo>
                  <a:lnTo>
                    <a:pt x="1764" y="232"/>
                  </a:lnTo>
                  <a:lnTo>
                    <a:pt x="1765" y="232"/>
                  </a:lnTo>
                </a:path>
              </a:pathLst>
            </a:custGeom>
            <a:solidFill>
              <a:srgbClr val="FF6600"/>
            </a:solidFill>
            <a:ln w="29942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65" name="Freeform 28"/>
            <p:cNvSpPr>
              <a:spLocks noChangeArrowheads="1"/>
            </p:cNvSpPr>
            <p:nvPr/>
          </p:nvSpPr>
          <p:spPr bwMode="auto">
            <a:xfrm>
              <a:off x="2854" y="2818"/>
              <a:ext cx="1905" cy="225"/>
            </a:xfrm>
            <a:custGeom>
              <a:avLst/>
              <a:gdLst>
                <a:gd name="T0" fmla="*/ 2 w 1905"/>
                <a:gd name="T1" fmla="*/ 225 h 225"/>
                <a:gd name="T2" fmla="*/ 7 w 1905"/>
                <a:gd name="T3" fmla="*/ 225 h 225"/>
                <a:gd name="T4" fmla="*/ 16 w 1905"/>
                <a:gd name="T5" fmla="*/ 224 h 225"/>
                <a:gd name="T6" fmla="*/ 28 w 1905"/>
                <a:gd name="T7" fmla="*/ 222 h 225"/>
                <a:gd name="T8" fmla="*/ 44 w 1905"/>
                <a:gd name="T9" fmla="*/ 220 h 225"/>
                <a:gd name="T10" fmla="*/ 64 w 1905"/>
                <a:gd name="T11" fmla="*/ 218 h 225"/>
                <a:gd name="T12" fmla="*/ 86 w 1905"/>
                <a:gd name="T13" fmla="*/ 215 h 225"/>
                <a:gd name="T14" fmla="*/ 112 w 1905"/>
                <a:gd name="T15" fmla="*/ 212 h 225"/>
                <a:gd name="T16" fmla="*/ 140 w 1905"/>
                <a:gd name="T17" fmla="*/ 209 h 225"/>
                <a:gd name="T18" fmla="*/ 172 w 1905"/>
                <a:gd name="T19" fmla="*/ 205 h 225"/>
                <a:gd name="T20" fmla="*/ 205 w 1905"/>
                <a:gd name="T21" fmla="*/ 201 h 225"/>
                <a:gd name="T22" fmla="*/ 242 w 1905"/>
                <a:gd name="T23" fmla="*/ 197 h 225"/>
                <a:gd name="T24" fmla="*/ 280 w 1905"/>
                <a:gd name="T25" fmla="*/ 192 h 225"/>
                <a:gd name="T26" fmla="*/ 321 w 1905"/>
                <a:gd name="T27" fmla="*/ 188 h 225"/>
                <a:gd name="T28" fmla="*/ 363 w 1905"/>
                <a:gd name="T29" fmla="*/ 182 h 225"/>
                <a:gd name="T30" fmla="*/ 407 w 1905"/>
                <a:gd name="T31" fmla="*/ 177 h 225"/>
                <a:gd name="T32" fmla="*/ 453 w 1905"/>
                <a:gd name="T33" fmla="*/ 172 h 225"/>
                <a:gd name="T34" fmla="*/ 501 w 1905"/>
                <a:gd name="T35" fmla="*/ 166 h 225"/>
                <a:gd name="T36" fmla="*/ 549 w 1905"/>
                <a:gd name="T37" fmla="*/ 160 h 225"/>
                <a:gd name="T38" fmla="*/ 599 w 1905"/>
                <a:gd name="T39" fmla="*/ 155 h 225"/>
                <a:gd name="T40" fmla="*/ 650 w 1905"/>
                <a:gd name="T41" fmla="*/ 149 h 225"/>
                <a:gd name="T42" fmla="*/ 702 w 1905"/>
                <a:gd name="T43" fmla="*/ 142 h 225"/>
                <a:gd name="T44" fmla="*/ 755 w 1905"/>
                <a:gd name="T45" fmla="*/ 136 h 225"/>
                <a:gd name="T46" fmla="*/ 808 w 1905"/>
                <a:gd name="T47" fmla="*/ 130 h 225"/>
                <a:gd name="T48" fmla="*/ 861 w 1905"/>
                <a:gd name="T49" fmla="*/ 124 h 225"/>
                <a:gd name="T50" fmla="*/ 915 w 1905"/>
                <a:gd name="T51" fmla="*/ 117 h 225"/>
                <a:gd name="T52" fmla="*/ 969 w 1905"/>
                <a:gd name="T53" fmla="*/ 111 h 225"/>
                <a:gd name="T54" fmla="*/ 1023 w 1905"/>
                <a:gd name="T55" fmla="*/ 105 h 225"/>
                <a:gd name="T56" fmla="*/ 1076 w 1905"/>
                <a:gd name="T57" fmla="*/ 98 h 225"/>
                <a:gd name="T58" fmla="*/ 1130 w 1905"/>
                <a:gd name="T59" fmla="*/ 92 h 225"/>
                <a:gd name="T60" fmla="*/ 1182 w 1905"/>
                <a:gd name="T61" fmla="*/ 86 h 225"/>
                <a:gd name="T62" fmla="*/ 1235 w 1905"/>
                <a:gd name="T63" fmla="*/ 79 h 225"/>
                <a:gd name="T64" fmla="*/ 1286 w 1905"/>
                <a:gd name="T65" fmla="*/ 73 h 225"/>
                <a:gd name="T66" fmla="*/ 1336 w 1905"/>
                <a:gd name="T67" fmla="*/ 67 h 225"/>
                <a:gd name="T68" fmla="*/ 1385 w 1905"/>
                <a:gd name="T69" fmla="*/ 62 h 225"/>
                <a:gd name="T70" fmla="*/ 1433 w 1905"/>
                <a:gd name="T71" fmla="*/ 56 h 225"/>
                <a:gd name="T72" fmla="*/ 1480 w 1905"/>
                <a:gd name="T73" fmla="*/ 50 h 225"/>
                <a:gd name="T74" fmla="*/ 1525 w 1905"/>
                <a:gd name="T75" fmla="*/ 45 h 225"/>
                <a:gd name="T76" fmla="*/ 1568 w 1905"/>
                <a:gd name="T77" fmla="*/ 40 h 225"/>
                <a:gd name="T78" fmla="*/ 1609 w 1905"/>
                <a:gd name="T79" fmla="*/ 35 h 225"/>
                <a:gd name="T80" fmla="*/ 1649 w 1905"/>
                <a:gd name="T81" fmla="*/ 31 h 225"/>
                <a:gd name="T82" fmla="*/ 1686 w 1905"/>
                <a:gd name="T83" fmla="*/ 26 h 225"/>
                <a:gd name="T84" fmla="*/ 1721 w 1905"/>
                <a:gd name="T85" fmla="*/ 22 h 225"/>
                <a:gd name="T86" fmla="*/ 1753 w 1905"/>
                <a:gd name="T87" fmla="*/ 18 h 225"/>
                <a:gd name="T88" fmla="*/ 1782 w 1905"/>
                <a:gd name="T89" fmla="*/ 15 h 225"/>
                <a:gd name="T90" fmla="*/ 1809 w 1905"/>
                <a:gd name="T91" fmla="*/ 12 h 225"/>
                <a:gd name="T92" fmla="*/ 1833 w 1905"/>
                <a:gd name="T93" fmla="*/ 9 h 225"/>
                <a:gd name="T94" fmla="*/ 1854 w 1905"/>
                <a:gd name="T95" fmla="*/ 6 h 225"/>
                <a:gd name="T96" fmla="*/ 1871 w 1905"/>
                <a:gd name="T97" fmla="*/ 4 h 225"/>
                <a:gd name="T98" fmla="*/ 1885 w 1905"/>
                <a:gd name="T99" fmla="*/ 3 h 225"/>
                <a:gd name="T100" fmla="*/ 1895 w 1905"/>
                <a:gd name="T101" fmla="*/ 1 h 225"/>
                <a:gd name="T102" fmla="*/ 1902 w 1905"/>
                <a:gd name="T103" fmla="*/ 1 h 225"/>
                <a:gd name="T104" fmla="*/ 1905 w 1905"/>
                <a:gd name="T105" fmla="*/ 0 h 225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905"/>
                <a:gd name="T160" fmla="*/ 0 h 225"/>
                <a:gd name="T161" fmla="*/ 1905 w 1905"/>
                <a:gd name="T162" fmla="*/ 225 h 225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905" h="225">
                  <a:moveTo>
                    <a:pt x="0" y="225"/>
                  </a:moveTo>
                  <a:lnTo>
                    <a:pt x="0" y="225"/>
                  </a:lnTo>
                  <a:lnTo>
                    <a:pt x="1" y="225"/>
                  </a:lnTo>
                  <a:lnTo>
                    <a:pt x="2" y="225"/>
                  </a:lnTo>
                  <a:lnTo>
                    <a:pt x="3" y="225"/>
                  </a:lnTo>
                  <a:lnTo>
                    <a:pt x="4" y="225"/>
                  </a:lnTo>
                  <a:lnTo>
                    <a:pt x="5" y="225"/>
                  </a:lnTo>
                  <a:lnTo>
                    <a:pt x="7" y="225"/>
                  </a:lnTo>
                  <a:lnTo>
                    <a:pt x="8" y="224"/>
                  </a:lnTo>
                  <a:lnTo>
                    <a:pt x="10" y="224"/>
                  </a:lnTo>
                  <a:lnTo>
                    <a:pt x="12" y="224"/>
                  </a:lnTo>
                  <a:lnTo>
                    <a:pt x="14" y="224"/>
                  </a:lnTo>
                  <a:lnTo>
                    <a:pt x="16" y="224"/>
                  </a:lnTo>
                  <a:lnTo>
                    <a:pt x="18" y="223"/>
                  </a:lnTo>
                  <a:lnTo>
                    <a:pt x="20" y="223"/>
                  </a:lnTo>
                  <a:lnTo>
                    <a:pt x="23" y="223"/>
                  </a:lnTo>
                  <a:lnTo>
                    <a:pt x="26" y="222"/>
                  </a:lnTo>
                  <a:lnTo>
                    <a:pt x="28" y="222"/>
                  </a:lnTo>
                  <a:lnTo>
                    <a:pt x="31" y="222"/>
                  </a:lnTo>
                  <a:lnTo>
                    <a:pt x="34" y="221"/>
                  </a:lnTo>
                  <a:lnTo>
                    <a:pt x="38" y="221"/>
                  </a:lnTo>
                  <a:lnTo>
                    <a:pt x="41" y="221"/>
                  </a:lnTo>
                  <a:lnTo>
                    <a:pt x="44" y="220"/>
                  </a:lnTo>
                  <a:lnTo>
                    <a:pt x="48" y="220"/>
                  </a:lnTo>
                  <a:lnTo>
                    <a:pt x="52" y="219"/>
                  </a:lnTo>
                  <a:lnTo>
                    <a:pt x="56" y="219"/>
                  </a:lnTo>
                  <a:lnTo>
                    <a:pt x="60" y="218"/>
                  </a:lnTo>
                  <a:lnTo>
                    <a:pt x="64" y="218"/>
                  </a:lnTo>
                  <a:lnTo>
                    <a:pt x="68" y="217"/>
                  </a:lnTo>
                  <a:lnTo>
                    <a:pt x="72" y="217"/>
                  </a:lnTo>
                  <a:lnTo>
                    <a:pt x="77" y="216"/>
                  </a:lnTo>
                  <a:lnTo>
                    <a:pt x="82" y="216"/>
                  </a:lnTo>
                  <a:lnTo>
                    <a:pt x="86" y="215"/>
                  </a:lnTo>
                  <a:lnTo>
                    <a:pt x="91" y="215"/>
                  </a:lnTo>
                  <a:lnTo>
                    <a:pt x="96" y="214"/>
                  </a:lnTo>
                  <a:lnTo>
                    <a:pt x="101" y="213"/>
                  </a:lnTo>
                  <a:lnTo>
                    <a:pt x="107" y="213"/>
                  </a:lnTo>
                  <a:lnTo>
                    <a:pt x="112" y="212"/>
                  </a:lnTo>
                  <a:lnTo>
                    <a:pt x="117" y="212"/>
                  </a:lnTo>
                  <a:lnTo>
                    <a:pt x="123" y="211"/>
                  </a:lnTo>
                  <a:lnTo>
                    <a:pt x="129" y="210"/>
                  </a:lnTo>
                  <a:lnTo>
                    <a:pt x="135" y="209"/>
                  </a:lnTo>
                  <a:lnTo>
                    <a:pt x="140" y="209"/>
                  </a:lnTo>
                  <a:lnTo>
                    <a:pt x="146" y="208"/>
                  </a:lnTo>
                  <a:lnTo>
                    <a:pt x="153" y="207"/>
                  </a:lnTo>
                  <a:lnTo>
                    <a:pt x="159" y="207"/>
                  </a:lnTo>
                  <a:lnTo>
                    <a:pt x="165" y="206"/>
                  </a:lnTo>
                  <a:lnTo>
                    <a:pt x="172" y="205"/>
                  </a:lnTo>
                  <a:lnTo>
                    <a:pt x="178" y="204"/>
                  </a:lnTo>
                  <a:lnTo>
                    <a:pt x="185" y="204"/>
                  </a:lnTo>
                  <a:lnTo>
                    <a:pt x="192" y="203"/>
                  </a:lnTo>
                  <a:lnTo>
                    <a:pt x="198" y="202"/>
                  </a:lnTo>
                  <a:lnTo>
                    <a:pt x="205" y="201"/>
                  </a:lnTo>
                  <a:lnTo>
                    <a:pt x="212" y="200"/>
                  </a:lnTo>
                  <a:lnTo>
                    <a:pt x="220" y="199"/>
                  </a:lnTo>
                  <a:lnTo>
                    <a:pt x="227" y="199"/>
                  </a:lnTo>
                  <a:lnTo>
                    <a:pt x="234" y="198"/>
                  </a:lnTo>
                  <a:lnTo>
                    <a:pt x="242" y="197"/>
                  </a:lnTo>
                  <a:lnTo>
                    <a:pt x="249" y="196"/>
                  </a:lnTo>
                  <a:lnTo>
                    <a:pt x="257" y="195"/>
                  </a:lnTo>
                  <a:lnTo>
                    <a:pt x="264" y="194"/>
                  </a:lnTo>
                  <a:lnTo>
                    <a:pt x="272" y="193"/>
                  </a:lnTo>
                  <a:lnTo>
                    <a:pt x="280" y="192"/>
                  </a:lnTo>
                  <a:lnTo>
                    <a:pt x="288" y="191"/>
                  </a:lnTo>
                  <a:lnTo>
                    <a:pt x="296" y="190"/>
                  </a:lnTo>
                  <a:lnTo>
                    <a:pt x="304" y="189"/>
                  </a:lnTo>
                  <a:lnTo>
                    <a:pt x="312" y="188"/>
                  </a:lnTo>
                  <a:lnTo>
                    <a:pt x="321" y="188"/>
                  </a:lnTo>
                  <a:lnTo>
                    <a:pt x="329" y="187"/>
                  </a:lnTo>
                  <a:lnTo>
                    <a:pt x="337" y="186"/>
                  </a:lnTo>
                  <a:lnTo>
                    <a:pt x="346" y="185"/>
                  </a:lnTo>
                  <a:lnTo>
                    <a:pt x="354" y="184"/>
                  </a:lnTo>
                  <a:lnTo>
                    <a:pt x="363" y="182"/>
                  </a:lnTo>
                  <a:lnTo>
                    <a:pt x="372" y="181"/>
                  </a:lnTo>
                  <a:lnTo>
                    <a:pt x="380" y="180"/>
                  </a:lnTo>
                  <a:lnTo>
                    <a:pt x="389" y="179"/>
                  </a:lnTo>
                  <a:lnTo>
                    <a:pt x="398" y="178"/>
                  </a:lnTo>
                  <a:lnTo>
                    <a:pt x="407" y="177"/>
                  </a:lnTo>
                  <a:lnTo>
                    <a:pt x="416" y="176"/>
                  </a:lnTo>
                  <a:lnTo>
                    <a:pt x="425" y="175"/>
                  </a:lnTo>
                  <a:lnTo>
                    <a:pt x="435" y="174"/>
                  </a:lnTo>
                  <a:lnTo>
                    <a:pt x="444" y="173"/>
                  </a:lnTo>
                  <a:lnTo>
                    <a:pt x="453" y="172"/>
                  </a:lnTo>
                  <a:lnTo>
                    <a:pt x="463" y="171"/>
                  </a:lnTo>
                  <a:lnTo>
                    <a:pt x="472" y="170"/>
                  </a:lnTo>
                  <a:lnTo>
                    <a:pt x="481" y="168"/>
                  </a:lnTo>
                  <a:lnTo>
                    <a:pt x="491" y="167"/>
                  </a:lnTo>
                  <a:lnTo>
                    <a:pt x="501" y="166"/>
                  </a:lnTo>
                  <a:lnTo>
                    <a:pt x="510" y="165"/>
                  </a:lnTo>
                  <a:lnTo>
                    <a:pt x="520" y="164"/>
                  </a:lnTo>
                  <a:lnTo>
                    <a:pt x="530" y="163"/>
                  </a:lnTo>
                  <a:lnTo>
                    <a:pt x="539" y="162"/>
                  </a:lnTo>
                  <a:lnTo>
                    <a:pt x="549" y="160"/>
                  </a:lnTo>
                  <a:lnTo>
                    <a:pt x="559" y="159"/>
                  </a:lnTo>
                  <a:lnTo>
                    <a:pt x="569" y="158"/>
                  </a:lnTo>
                  <a:lnTo>
                    <a:pt x="579" y="157"/>
                  </a:lnTo>
                  <a:lnTo>
                    <a:pt x="589" y="156"/>
                  </a:lnTo>
                  <a:lnTo>
                    <a:pt x="599" y="155"/>
                  </a:lnTo>
                  <a:lnTo>
                    <a:pt x="609" y="153"/>
                  </a:lnTo>
                  <a:lnTo>
                    <a:pt x="619" y="152"/>
                  </a:lnTo>
                  <a:lnTo>
                    <a:pt x="630" y="151"/>
                  </a:lnTo>
                  <a:lnTo>
                    <a:pt x="640" y="150"/>
                  </a:lnTo>
                  <a:lnTo>
                    <a:pt x="650" y="149"/>
                  </a:lnTo>
                  <a:lnTo>
                    <a:pt x="660" y="147"/>
                  </a:lnTo>
                  <a:lnTo>
                    <a:pt x="671" y="146"/>
                  </a:lnTo>
                  <a:lnTo>
                    <a:pt x="681" y="145"/>
                  </a:lnTo>
                  <a:lnTo>
                    <a:pt x="692" y="144"/>
                  </a:lnTo>
                  <a:lnTo>
                    <a:pt x="702" y="142"/>
                  </a:lnTo>
                  <a:lnTo>
                    <a:pt x="712" y="141"/>
                  </a:lnTo>
                  <a:lnTo>
                    <a:pt x="723" y="140"/>
                  </a:lnTo>
                  <a:lnTo>
                    <a:pt x="733" y="139"/>
                  </a:lnTo>
                  <a:lnTo>
                    <a:pt x="744" y="137"/>
                  </a:lnTo>
                  <a:lnTo>
                    <a:pt x="755" y="136"/>
                  </a:lnTo>
                  <a:lnTo>
                    <a:pt x="765" y="135"/>
                  </a:lnTo>
                  <a:lnTo>
                    <a:pt x="776" y="134"/>
                  </a:lnTo>
                  <a:lnTo>
                    <a:pt x="786" y="132"/>
                  </a:lnTo>
                  <a:lnTo>
                    <a:pt x="797" y="131"/>
                  </a:lnTo>
                  <a:lnTo>
                    <a:pt x="808" y="130"/>
                  </a:lnTo>
                  <a:lnTo>
                    <a:pt x="818" y="129"/>
                  </a:lnTo>
                  <a:lnTo>
                    <a:pt x="829" y="127"/>
                  </a:lnTo>
                  <a:lnTo>
                    <a:pt x="840" y="126"/>
                  </a:lnTo>
                  <a:lnTo>
                    <a:pt x="850" y="125"/>
                  </a:lnTo>
                  <a:lnTo>
                    <a:pt x="861" y="124"/>
                  </a:lnTo>
                  <a:lnTo>
                    <a:pt x="872" y="122"/>
                  </a:lnTo>
                  <a:lnTo>
                    <a:pt x="883" y="121"/>
                  </a:lnTo>
                  <a:lnTo>
                    <a:pt x="893" y="120"/>
                  </a:lnTo>
                  <a:lnTo>
                    <a:pt x="904" y="119"/>
                  </a:lnTo>
                  <a:lnTo>
                    <a:pt x="915" y="117"/>
                  </a:lnTo>
                  <a:lnTo>
                    <a:pt x="926" y="116"/>
                  </a:lnTo>
                  <a:lnTo>
                    <a:pt x="937" y="115"/>
                  </a:lnTo>
                  <a:lnTo>
                    <a:pt x="947" y="113"/>
                  </a:lnTo>
                  <a:lnTo>
                    <a:pt x="958" y="112"/>
                  </a:lnTo>
                  <a:lnTo>
                    <a:pt x="969" y="111"/>
                  </a:lnTo>
                  <a:lnTo>
                    <a:pt x="980" y="110"/>
                  </a:lnTo>
                  <a:lnTo>
                    <a:pt x="990" y="108"/>
                  </a:lnTo>
                  <a:lnTo>
                    <a:pt x="1001" y="107"/>
                  </a:lnTo>
                  <a:lnTo>
                    <a:pt x="1012" y="106"/>
                  </a:lnTo>
                  <a:lnTo>
                    <a:pt x="1023" y="105"/>
                  </a:lnTo>
                  <a:lnTo>
                    <a:pt x="1033" y="103"/>
                  </a:lnTo>
                  <a:lnTo>
                    <a:pt x="1044" y="102"/>
                  </a:lnTo>
                  <a:lnTo>
                    <a:pt x="1055" y="101"/>
                  </a:lnTo>
                  <a:lnTo>
                    <a:pt x="1066" y="99"/>
                  </a:lnTo>
                  <a:lnTo>
                    <a:pt x="1076" y="98"/>
                  </a:lnTo>
                  <a:lnTo>
                    <a:pt x="1087" y="97"/>
                  </a:lnTo>
                  <a:lnTo>
                    <a:pt x="1098" y="96"/>
                  </a:lnTo>
                  <a:lnTo>
                    <a:pt x="1108" y="94"/>
                  </a:lnTo>
                  <a:lnTo>
                    <a:pt x="1119" y="93"/>
                  </a:lnTo>
                  <a:lnTo>
                    <a:pt x="1130" y="92"/>
                  </a:lnTo>
                  <a:lnTo>
                    <a:pt x="1140" y="91"/>
                  </a:lnTo>
                  <a:lnTo>
                    <a:pt x="1151" y="89"/>
                  </a:lnTo>
                  <a:lnTo>
                    <a:pt x="1161" y="88"/>
                  </a:lnTo>
                  <a:lnTo>
                    <a:pt x="1172" y="87"/>
                  </a:lnTo>
                  <a:lnTo>
                    <a:pt x="1182" y="86"/>
                  </a:lnTo>
                  <a:lnTo>
                    <a:pt x="1193" y="84"/>
                  </a:lnTo>
                  <a:lnTo>
                    <a:pt x="1203" y="83"/>
                  </a:lnTo>
                  <a:lnTo>
                    <a:pt x="1214" y="82"/>
                  </a:lnTo>
                  <a:lnTo>
                    <a:pt x="1224" y="81"/>
                  </a:lnTo>
                  <a:lnTo>
                    <a:pt x="1235" y="79"/>
                  </a:lnTo>
                  <a:lnTo>
                    <a:pt x="1245" y="78"/>
                  </a:lnTo>
                  <a:lnTo>
                    <a:pt x="1255" y="77"/>
                  </a:lnTo>
                  <a:lnTo>
                    <a:pt x="1265" y="76"/>
                  </a:lnTo>
                  <a:lnTo>
                    <a:pt x="1276" y="75"/>
                  </a:lnTo>
                  <a:lnTo>
                    <a:pt x="1286" y="73"/>
                  </a:lnTo>
                  <a:lnTo>
                    <a:pt x="1296" y="72"/>
                  </a:lnTo>
                  <a:lnTo>
                    <a:pt x="1306" y="71"/>
                  </a:lnTo>
                  <a:lnTo>
                    <a:pt x="1316" y="70"/>
                  </a:lnTo>
                  <a:lnTo>
                    <a:pt x="1326" y="69"/>
                  </a:lnTo>
                  <a:lnTo>
                    <a:pt x="1336" y="67"/>
                  </a:lnTo>
                  <a:lnTo>
                    <a:pt x="1346" y="66"/>
                  </a:lnTo>
                  <a:lnTo>
                    <a:pt x="1356" y="65"/>
                  </a:lnTo>
                  <a:lnTo>
                    <a:pt x="1366" y="64"/>
                  </a:lnTo>
                  <a:lnTo>
                    <a:pt x="1376" y="63"/>
                  </a:lnTo>
                  <a:lnTo>
                    <a:pt x="1385" y="62"/>
                  </a:lnTo>
                  <a:lnTo>
                    <a:pt x="1395" y="60"/>
                  </a:lnTo>
                  <a:lnTo>
                    <a:pt x="1405" y="59"/>
                  </a:lnTo>
                  <a:lnTo>
                    <a:pt x="1414" y="58"/>
                  </a:lnTo>
                  <a:lnTo>
                    <a:pt x="1424" y="57"/>
                  </a:lnTo>
                  <a:lnTo>
                    <a:pt x="1433" y="56"/>
                  </a:lnTo>
                  <a:lnTo>
                    <a:pt x="1443" y="55"/>
                  </a:lnTo>
                  <a:lnTo>
                    <a:pt x="1452" y="54"/>
                  </a:lnTo>
                  <a:lnTo>
                    <a:pt x="1462" y="53"/>
                  </a:lnTo>
                  <a:lnTo>
                    <a:pt x="1471" y="52"/>
                  </a:lnTo>
                  <a:lnTo>
                    <a:pt x="1480" y="50"/>
                  </a:lnTo>
                  <a:lnTo>
                    <a:pt x="1489" y="49"/>
                  </a:lnTo>
                  <a:lnTo>
                    <a:pt x="1498" y="48"/>
                  </a:lnTo>
                  <a:lnTo>
                    <a:pt x="1507" y="47"/>
                  </a:lnTo>
                  <a:lnTo>
                    <a:pt x="1516" y="46"/>
                  </a:lnTo>
                  <a:lnTo>
                    <a:pt x="1525" y="45"/>
                  </a:lnTo>
                  <a:lnTo>
                    <a:pt x="1534" y="44"/>
                  </a:lnTo>
                  <a:lnTo>
                    <a:pt x="1542" y="43"/>
                  </a:lnTo>
                  <a:lnTo>
                    <a:pt x="1551" y="42"/>
                  </a:lnTo>
                  <a:lnTo>
                    <a:pt x="1560" y="41"/>
                  </a:lnTo>
                  <a:lnTo>
                    <a:pt x="1568" y="40"/>
                  </a:lnTo>
                  <a:lnTo>
                    <a:pt x="1577" y="39"/>
                  </a:lnTo>
                  <a:lnTo>
                    <a:pt x="1585" y="38"/>
                  </a:lnTo>
                  <a:lnTo>
                    <a:pt x="1593" y="37"/>
                  </a:lnTo>
                  <a:lnTo>
                    <a:pt x="1601" y="36"/>
                  </a:lnTo>
                  <a:lnTo>
                    <a:pt x="1609" y="35"/>
                  </a:lnTo>
                  <a:lnTo>
                    <a:pt x="1617" y="34"/>
                  </a:lnTo>
                  <a:lnTo>
                    <a:pt x="1625" y="33"/>
                  </a:lnTo>
                  <a:lnTo>
                    <a:pt x="1633" y="32"/>
                  </a:lnTo>
                  <a:lnTo>
                    <a:pt x="1641" y="31"/>
                  </a:lnTo>
                  <a:lnTo>
                    <a:pt x="1649" y="31"/>
                  </a:lnTo>
                  <a:lnTo>
                    <a:pt x="1656" y="30"/>
                  </a:lnTo>
                  <a:lnTo>
                    <a:pt x="1664" y="29"/>
                  </a:lnTo>
                  <a:lnTo>
                    <a:pt x="1671" y="28"/>
                  </a:lnTo>
                  <a:lnTo>
                    <a:pt x="1679" y="27"/>
                  </a:lnTo>
                  <a:lnTo>
                    <a:pt x="1686" y="26"/>
                  </a:lnTo>
                  <a:lnTo>
                    <a:pt x="1693" y="25"/>
                  </a:lnTo>
                  <a:lnTo>
                    <a:pt x="1700" y="24"/>
                  </a:lnTo>
                  <a:lnTo>
                    <a:pt x="1707" y="24"/>
                  </a:lnTo>
                  <a:lnTo>
                    <a:pt x="1714" y="23"/>
                  </a:lnTo>
                  <a:lnTo>
                    <a:pt x="1721" y="22"/>
                  </a:lnTo>
                  <a:lnTo>
                    <a:pt x="1727" y="21"/>
                  </a:lnTo>
                  <a:lnTo>
                    <a:pt x="1734" y="20"/>
                  </a:lnTo>
                  <a:lnTo>
                    <a:pt x="1740" y="20"/>
                  </a:lnTo>
                  <a:lnTo>
                    <a:pt x="1747" y="19"/>
                  </a:lnTo>
                  <a:lnTo>
                    <a:pt x="1753" y="18"/>
                  </a:lnTo>
                  <a:lnTo>
                    <a:pt x="1759" y="17"/>
                  </a:lnTo>
                  <a:lnTo>
                    <a:pt x="1765" y="17"/>
                  </a:lnTo>
                  <a:lnTo>
                    <a:pt x="1771" y="16"/>
                  </a:lnTo>
                  <a:lnTo>
                    <a:pt x="1777" y="15"/>
                  </a:lnTo>
                  <a:lnTo>
                    <a:pt x="1782" y="15"/>
                  </a:lnTo>
                  <a:lnTo>
                    <a:pt x="1788" y="14"/>
                  </a:lnTo>
                  <a:lnTo>
                    <a:pt x="1793" y="13"/>
                  </a:lnTo>
                  <a:lnTo>
                    <a:pt x="1799" y="13"/>
                  </a:lnTo>
                  <a:lnTo>
                    <a:pt x="1804" y="12"/>
                  </a:lnTo>
                  <a:lnTo>
                    <a:pt x="1809" y="12"/>
                  </a:lnTo>
                  <a:lnTo>
                    <a:pt x="1814" y="11"/>
                  </a:lnTo>
                  <a:lnTo>
                    <a:pt x="1819" y="10"/>
                  </a:lnTo>
                  <a:lnTo>
                    <a:pt x="1824" y="10"/>
                  </a:lnTo>
                  <a:lnTo>
                    <a:pt x="1828" y="9"/>
                  </a:lnTo>
                  <a:lnTo>
                    <a:pt x="1833" y="9"/>
                  </a:lnTo>
                  <a:lnTo>
                    <a:pt x="1837" y="8"/>
                  </a:lnTo>
                  <a:lnTo>
                    <a:pt x="1842" y="8"/>
                  </a:lnTo>
                  <a:lnTo>
                    <a:pt x="1846" y="7"/>
                  </a:lnTo>
                  <a:lnTo>
                    <a:pt x="1850" y="7"/>
                  </a:lnTo>
                  <a:lnTo>
                    <a:pt x="1854" y="6"/>
                  </a:lnTo>
                  <a:lnTo>
                    <a:pt x="1857" y="6"/>
                  </a:lnTo>
                  <a:lnTo>
                    <a:pt x="1861" y="5"/>
                  </a:lnTo>
                  <a:lnTo>
                    <a:pt x="1864" y="5"/>
                  </a:lnTo>
                  <a:lnTo>
                    <a:pt x="1868" y="5"/>
                  </a:lnTo>
                  <a:lnTo>
                    <a:pt x="1871" y="4"/>
                  </a:lnTo>
                  <a:lnTo>
                    <a:pt x="1874" y="4"/>
                  </a:lnTo>
                  <a:lnTo>
                    <a:pt x="1877" y="4"/>
                  </a:lnTo>
                  <a:lnTo>
                    <a:pt x="1880" y="3"/>
                  </a:lnTo>
                  <a:lnTo>
                    <a:pt x="1883" y="3"/>
                  </a:lnTo>
                  <a:lnTo>
                    <a:pt x="1885" y="3"/>
                  </a:lnTo>
                  <a:lnTo>
                    <a:pt x="1887" y="2"/>
                  </a:lnTo>
                  <a:lnTo>
                    <a:pt x="1890" y="2"/>
                  </a:lnTo>
                  <a:lnTo>
                    <a:pt x="1892" y="2"/>
                  </a:lnTo>
                  <a:lnTo>
                    <a:pt x="1894" y="2"/>
                  </a:lnTo>
                  <a:lnTo>
                    <a:pt x="1895" y="1"/>
                  </a:lnTo>
                  <a:lnTo>
                    <a:pt x="1897" y="1"/>
                  </a:lnTo>
                  <a:lnTo>
                    <a:pt x="1899" y="1"/>
                  </a:lnTo>
                  <a:lnTo>
                    <a:pt x="1900" y="1"/>
                  </a:lnTo>
                  <a:lnTo>
                    <a:pt x="1901" y="1"/>
                  </a:lnTo>
                  <a:lnTo>
                    <a:pt x="1902" y="1"/>
                  </a:lnTo>
                  <a:lnTo>
                    <a:pt x="1903" y="0"/>
                  </a:lnTo>
                  <a:lnTo>
                    <a:pt x="1904" y="0"/>
                  </a:lnTo>
                  <a:lnTo>
                    <a:pt x="1905" y="0"/>
                  </a:lnTo>
                </a:path>
              </a:pathLst>
            </a:custGeom>
            <a:solidFill>
              <a:srgbClr val="FF6600"/>
            </a:solidFill>
            <a:ln w="29942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66" name="Freeform 29"/>
            <p:cNvSpPr>
              <a:spLocks noChangeArrowheads="1"/>
            </p:cNvSpPr>
            <p:nvPr/>
          </p:nvSpPr>
          <p:spPr bwMode="auto">
            <a:xfrm>
              <a:off x="3200" y="3490"/>
              <a:ext cx="805" cy="37"/>
            </a:xfrm>
            <a:custGeom>
              <a:avLst/>
              <a:gdLst>
                <a:gd name="T0" fmla="*/ 1 w 805"/>
                <a:gd name="T1" fmla="*/ 37 h 37"/>
                <a:gd name="T2" fmla="*/ 2 w 805"/>
                <a:gd name="T3" fmla="*/ 37 h 37"/>
                <a:gd name="T4" fmla="*/ 5 w 805"/>
                <a:gd name="T5" fmla="*/ 37 h 37"/>
                <a:gd name="T6" fmla="*/ 10 w 805"/>
                <a:gd name="T7" fmla="*/ 37 h 37"/>
                <a:gd name="T8" fmla="*/ 15 w 805"/>
                <a:gd name="T9" fmla="*/ 37 h 37"/>
                <a:gd name="T10" fmla="*/ 22 w 805"/>
                <a:gd name="T11" fmla="*/ 36 h 37"/>
                <a:gd name="T12" fmla="*/ 31 w 805"/>
                <a:gd name="T13" fmla="*/ 36 h 37"/>
                <a:gd name="T14" fmla="*/ 40 w 805"/>
                <a:gd name="T15" fmla="*/ 36 h 37"/>
                <a:gd name="T16" fmla="*/ 51 w 805"/>
                <a:gd name="T17" fmla="*/ 35 h 37"/>
                <a:gd name="T18" fmla="*/ 63 w 805"/>
                <a:gd name="T19" fmla="*/ 35 h 37"/>
                <a:gd name="T20" fmla="*/ 75 w 805"/>
                <a:gd name="T21" fmla="*/ 34 h 37"/>
                <a:gd name="T22" fmla="*/ 89 w 805"/>
                <a:gd name="T23" fmla="*/ 34 h 37"/>
                <a:gd name="T24" fmla="*/ 104 w 805"/>
                <a:gd name="T25" fmla="*/ 33 h 37"/>
                <a:gd name="T26" fmla="*/ 119 w 805"/>
                <a:gd name="T27" fmla="*/ 33 h 37"/>
                <a:gd name="T28" fmla="*/ 136 w 805"/>
                <a:gd name="T29" fmla="*/ 32 h 37"/>
                <a:gd name="T30" fmla="*/ 153 w 805"/>
                <a:gd name="T31" fmla="*/ 31 h 37"/>
                <a:gd name="T32" fmla="*/ 171 w 805"/>
                <a:gd name="T33" fmla="*/ 30 h 37"/>
                <a:gd name="T34" fmla="*/ 189 w 805"/>
                <a:gd name="T35" fmla="*/ 30 h 37"/>
                <a:gd name="T36" fmla="*/ 208 w 805"/>
                <a:gd name="T37" fmla="*/ 29 h 37"/>
                <a:gd name="T38" fmla="*/ 227 w 805"/>
                <a:gd name="T39" fmla="*/ 28 h 37"/>
                <a:gd name="T40" fmla="*/ 247 w 805"/>
                <a:gd name="T41" fmla="*/ 27 h 37"/>
                <a:gd name="T42" fmla="*/ 268 w 805"/>
                <a:gd name="T43" fmla="*/ 27 h 37"/>
                <a:gd name="T44" fmla="*/ 288 w 805"/>
                <a:gd name="T45" fmla="*/ 26 h 37"/>
                <a:gd name="T46" fmla="*/ 309 w 805"/>
                <a:gd name="T47" fmla="*/ 25 h 37"/>
                <a:gd name="T48" fmla="*/ 331 w 805"/>
                <a:gd name="T49" fmla="*/ 24 h 37"/>
                <a:gd name="T50" fmla="*/ 352 w 805"/>
                <a:gd name="T51" fmla="*/ 23 h 37"/>
                <a:gd name="T52" fmla="*/ 374 w 805"/>
                <a:gd name="T53" fmla="*/ 22 h 37"/>
                <a:gd name="T54" fmla="*/ 395 w 805"/>
                <a:gd name="T55" fmla="*/ 21 h 37"/>
                <a:gd name="T56" fmla="*/ 417 w 805"/>
                <a:gd name="T57" fmla="*/ 20 h 37"/>
                <a:gd name="T58" fmla="*/ 439 w 805"/>
                <a:gd name="T59" fmla="*/ 19 h 37"/>
                <a:gd name="T60" fmla="*/ 460 w 805"/>
                <a:gd name="T61" fmla="*/ 19 h 37"/>
                <a:gd name="T62" fmla="*/ 482 w 805"/>
                <a:gd name="T63" fmla="*/ 18 h 37"/>
                <a:gd name="T64" fmla="*/ 503 w 805"/>
                <a:gd name="T65" fmla="*/ 17 h 37"/>
                <a:gd name="T66" fmla="*/ 524 w 805"/>
                <a:gd name="T67" fmla="*/ 16 h 37"/>
                <a:gd name="T68" fmla="*/ 544 w 805"/>
                <a:gd name="T69" fmla="*/ 15 h 37"/>
                <a:gd name="T70" fmla="*/ 564 w 805"/>
                <a:gd name="T71" fmla="*/ 14 h 37"/>
                <a:gd name="T72" fmla="*/ 584 w 805"/>
                <a:gd name="T73" fmla="*/ 13 h 37"/>
                <a:gd name="T74" fmla="*/ 604 w 805"/>
                <a:gd name="T75" fmla="*/ 12 h 37"/>
                <a:gd name="T76" fmla="*/ 622 w 805"/>
                <a:gd name="T77" fmla="*/ 11 h 37"/>
                <a:gd name="T78" fmla="*/ 641 w 805"/>
                <a:gd name="T79" fmla="*/ 10 h 37"/>
                <a:gd name="T80" fmla="*/ 658 w 805"/>
                <a:gd name="T81" fmla="*/ 10 h 37"/>
                <a:gd name="T82" fmla="*/ 675 w 805"/>
                <a:gd name="T83" fmla="*/ 9 h 37"/>
                <a:gd name="T84" fmla="*/ 691 w 805"/>
                <a:gd name="T85" fmla="*/ 8 h 37"/>
                <a:gd name="T86" fmla="*/ 706 w 805"/>
                <a:gd name="T87" fmla="*/ 7 h 37"/>
                <a:gd name="T88" fmla="*/ 721 w 805"/>
                <a:gd name="T89" fmla="*/ 6 h 37"/>
                <a:gd name="T90" fmla="*/ 734 w 805"/>
                <a:gd name="T91" fmla="*/ 6 h 37"/>
                <a:gd name="T92" fmla="*/ 747 w 805"/>
                <a:gd name="T93" fmla="*/ 5 h 37"/>
                <a:gd name="T94" fmla="*/ 758 w 805"/>
                <a:gd name="T95" fmla="*/ 4 h 37"/>
                <a:gd name="T96" fmla="*/ 768 w 805"/>
                <a:gd name="T97" fmla="*/ 4 h 37"/>
                <a:gd name="T98" fmla="*/ 777 w 805"/>
                <a:gd name="T99" fmla="*/ 3 h 37"/>
                <a:gd name="T100" fmla="*/ 785 w 805"/>
                <a:gd name="T101" fmla="*/ 2 h 37"/>
                <a:gd name="T102" fmla="*/ 792 w 805"/>
                <a:gd name="T103" fmla="*/ 2 h 37"/>
                <a:gd name="T104" fmla="*/ 797 w 805"/>
                <a:gd name="T105" fmla="*/ 1 h 37"/>
                <a:gd name="T106" fmla="*/ 801 w 805"/>
                <a:gd name="T107" fmla="*/ 1 h 37"/>
                <a:gd name="T108" fmla="*/ 804 w 805"/>
                <a:gd name="T109" fmla="*/ 1 h 37"/>
                <a:gd name="T110" fmla="*/ 805 w 805"/>
                <a:gd name="T111" fmla="*/ 0 h 37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805"/>
                <a:gd name="T169" fmla="*/ 0 h 37"/>
                <a:gd name="T170" fmla="*/ 805 w 805"/>
                <a:gd name="T171" fmla="*/ 37 h 37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805" h="37">
                  <a:moveTo>
                    <a:pt x="0" y="37"/>
                  </a:moveTo>
                  <a:lnTo>
                    <a:pt x="1" y="37"/>
                  </a:lnTo>
                  <a:lnTo>
                    <a:pt x="2" y="37"/>
                  </a:lnTo>
                  <a:lnTo>
                    <a:pt x="3" y="37"/>
                  </a:lnTo>
                  <a:lnTo>
                    <a:pt x="5" y="37"/>
                  </a:lnTo>
                  <a:lnTo>
                    <a:pt x="7" y="37"/>
                  </a:lnTo>
                  <a:lnTo>
                    <a:pt x="10" y="37"/>
                  </a:lnTo>
                  <a:lnTo>
                    <a:pt x="12" y="37"/>
                  </a:lnTo>
                  <a:lnTo>
                    <a:pt x="15" y="37"/>
                  </a:lnTo>
                  <a:lnTo>
                    <a:pt x="19" y="36"/>
                  </a:lnTo>
                  <a:lnTo>
                    <a:pt x="22" y="36"/>
                  </a:lnTo>
                  <a:lnTo>
                    <a:pt x="26" y="36"/>
                  </a:lnTo>
                  <a:lnTo>
                    <a:pt x="31" y="36"/>
                  </a:lnTo>
                  <a:lnTo>
                    <a:pt x="35" y="36"/>
                  </a:lnTo>
                  <a:lnTo>
                    <a:pt x="40" y="36"/>
                  </a:lnTo>
                  <a:lnTo>
                    <a:pt x="46" y="35"/>
                  </a:lnTo>
                  <a:lnTo>
                    <a:pt x="51" y="35"/>
                  </a:lnTo>
                  <a:lnTo>
                    <a:pt x="57" y="35"/>
                  </a:lnTo>
                  <a:lnTo>
                    <a:pt x="63" y="35"/>
                  </a:lnTo>
                  <a:lnTo>
                    <a:pt x="69" y="35"/>
                  </a:lnTo>
                  <a:lnTo>
                    <a:pt x="75" y="34"/>
                  </a:lnTo>
                  <a:lnTo>
                    <a:pt x="82" y="34"/>
                  </a:lnTo>
                  <a:lnTo>
                    <a:pt x="89" y="34"/>
                  </a:lnTo>
                  <a:lnTo>
                    <a:pt x="96" y="33"/>
                  </a:lnTo>
                  <a:lnTo>
                    <a:pt x="104" y="33"/>
                  </a:lnTo>
                  <a:lnTo>
                    <a:pt x="112" y="33"/>
                  </a:lnTo>
                  <a:lnTo>
                    <a:pt x="119" y="33"/>
                  </a:lnTo>
                  <a:lnTo>
                    <a:pt x="127" y="32"/>
                  </a:lnTo>
                  <a:lnTo>
                    <a:pt x="136" y="32"/>
                  </a:lnTo>
                  <a:lnTo>
                    <a:pt x="144" y="32"/>
                  </a:lnTo>
                  <a:lnTo>
                    <a:pt x="153" y="31"/>
                  </a:lnTo>
                  <a:lnTo>
                    <a:pt x="162" y="31"/>
                  </a:lnTo>
                  <a:lnTo>
                    <a:pt x="171" y="30"/>
                  </a:lnTo>
                  <a:lnTo>
                    <a:pt x="180" y="30"/>
                  </a:lnTo>
                  <a:lnTo>
                    <a:pt x="189" y="30"/>
                  </a:lnTo>
                  <a:lnTo>
                    <a:pt x="198" y="29"/>
                  </a:lnTo>
                  <a:lnTo>
                    <a:pt x="208" y="29"/>
                  </a:lnTo>
                  <a:lnTo>
                    <a:pt x="218" y="29"/>
                  </a:lnTo>
                  <a:lnTo>
                    <a:pt x="227" y="28"/>
                  </a:lnTo>
                  <a:lnTo>
                    <a:pt x="237" y="28"/>
                  </a:lnTo>
                  <a:lnTo>
                    <a:pt x="247" y="27"/>
                  </a:lnTo>
                  <a:lnTo>
                    <a:pt x="257" y="27"/>
                  </a:lnTo>
                  <a:lnTo>
                    <a:pt x="268" y="27"/>
                  </a:lnTo>
                  <a:lnTo>
                    <a:pt x="278" y="26"/>
                  </a:lnTo>
                  <a:lnTo>
                    <a:pt x="288" y="26"/>
                  </a:lnTo>
                  <a:lnTo>
                    <a:pt x="299" y="25"/>
                  </a:lnTo>
                  <a:lnTo>
                    <a:pt x="309" y="25"/>
                  </a:lnTo>
                  <a:lnTo>
                    <a:pt x="320" y="24"/>
                  </a:lnTo>
                  <a:lnTo>
                    <a:pt x="331" y="24"/>
                  </a:lnTo>
                  <a:lnTo>
                    <a:pt x="341" y="24"/>
                  </a:lnTo>
                  <a:lnTo>
                    <a:pt x="352" y="23"/>
                  </a:lnTo>
                  <a:lnTo>
                    <a:pt x="363" y="23"/>
                  </a:lnTo>
                  <a:lnTo>
                    <a:pt x="374" y="22"/>
                  </a:lnTo>
                  <a:lnTo>
                    <a:pt x="384" y="22"/>
                  </a:lnTo>
                  <a:lnTo>
                    <a:pt x="395" y="21"/>
                  </a:lnTo>
                  <a:lnTo>
                    <a:pt x="406" y="21"/>
                  </a:lnTo>
                  <a:lnTo>
                    <a:pt x="417" y="20"/>
                  </a:lnTo>
                  <a:lnTo>
                    <a:pt x="428" y="20"/>
                  </a:lnTo>
                  <a:lnTo>
                    <a:pt x="439" y="19"/>
                  </a:lnTo>
                  <a:lnTo>
                    <a:pt x="449" y="19"/>
                  </a:lnTo>
                  <a:lnTo>
                    <a:pt x="460" y="19"/>
                  </a:lnTo>
                  <a:lnTo>
                    <a:pt x="471" y="18"/>
                  </a:lnTo>
                  <a:lnTo>
                    <a:pt x="482" y="18"/>
                  </a:lnTo>
                  <a:lnTo>
                    <a:pt x="492" y="17"/>
                  </a:lnTo>
                  <a:lnTo>
                    <a:pt x="503" y="17"/>
                  </a:lnTo>
                  <a:lnTo>
                    <a:pt x="513" y="16"/>
                  </a:lnTo>
                  <a:lnTo>
                    <a:pt x="524" y="16"/>
                  </a:lnTo>
                  <a:lnTo>
                    <a:pt x="534" y="15"/>
                  </a:lnTo>
                  <a:lnTo>
                    <a:pt x="544" y="15"/>
                  </a:lnTo>
                  <a:lnTo>
                    <a:pt x="554" y="14"/>
                  </a:lnTo>
                  <a:lnTo>
                    <a:pt x="564" y="14"/>
                  </a:lnTo>
                  <a:lnTo>
                    <a:pt x="574" y="13"/>
                  </a:lnTo>
                  <a:lnTo>
                    <a:pt x="584" y="13"/>
                  </a:lnTo>
                  <a:lnTo>
                    <a:pt x="594" y="13"/>
                  </a:lnTo>
                  <a:lnTo>
                    <a:pt x="604" y="12"/>
                  </a:lnTo>
                  <a:lnTo>
                    <a:pt x="613" y="12"/>
                  </a:lnTo>
                  <a:lnTo>
                    <a:pt x="622" y="11"/>
                  </a:lnTo>
                  <a:lnTo>
                    <a:pt x="632" y="11"/>
                  </a:lnTo>
                  <a:lnTo>
                    <a:pt x="641" y="10"/>
                  </a:lnTo>
                  <a:lnTo>
                    <a:pt x="649" y="10"/>
                  </a:lnTo>
                  <a:lnTo>
                    <a:pt x="658" y="10"/>
                  </a:lnTo>
                  <a:lnTo>
                    <a:pt x="667" y="9"/>
                  </a:lnTo>
                  <a:lnTo>
                    <a:pt x="675" y="9"/>
                  </a:lnTo>
                  <a:lnTo>
                    <a:pt x="683" y="8"/>
                  </a:lnTo>
                  <a:lnTo>
                    <a:pt x="691" y="8"/>
                  </a:lnTo>
                  <a:lnTo>
                    <a:pt x="699" y="8"/>
                  </a:lnTo>
                  <a:lnTo>
                    <a:pt x="706" y="7"/>
                  </a:lnTo>
                  <a:lnTo>
                    <a:pt x="714" y="7"/>
                  </a:lnTo>
                  <a:lnTo>
                    <a:pt x="721" y="6"/>
                  </a:lnTo>
                  <a:lnTo>
                    <a:pt x="727" y="6"/>
                  </a:lnTo>
                  <a:lnTo>
                    <a:pt x="734" y="6"/>
                  </a:lnTo>
                  <a:lnTo>
                    <a:pt x="740" y="5"/>
                  </a:lnTo>
                  <a:lnTo>
                    <a:pt x="747" y="5"/>
                  </a:lnTo>
                  <a:lnTo>
                    <a:pt x="752" y="5"/>
                  </a:lnTo>
                  <a:lnTo>
                    <a:pt x="758" y="4"/>
                  </a:lnTo>
                  <a:lnTo>
                    <a:pt x="763" y="4"/>
                  </a:lnTo>
                  <a:lnTo>
                    <a:pt x="768" y="4"/>
                  </a:lnTo>
                  <a:lnTo>
                    <a:pt x="773" y="3"/>
                  </a:lnTo>
                  <a:lnTo>
                    <a:pt x="777" y="3"/>
                  </a:lnTo>
                  <a:lnTo>
                    <a:pt x="782" y="3"/>
                  </a:lnTo>
                  <a:lnTo>
                    <a:pt x="785" y="2"/>
                  </a:lnTo>
                  <a:lnTo>
                    <a:pt x="789" y="2"/>
                  </a:lnTo>
                  <a:lnTo>
                    <a:pt x="792" y="2"/>
                  </a:lnTo>
                  <a:lnTo>
                    <a:pt x="795" y="2"/>
                  </a:lnTo>
                  <a:lnTo>
                    <a:pt x="797" y="1"/>
                  </a:lnTo>
                  <a:lnTo>
                    <a:pt x="800" y="1"/>
                  </a:lnTo>
                  <a:lnTo>
                    <a:pt x="801" y="1"/>
                  </a:lnTo>
                  <a:lnTo>
                    <a:pt x="803" y="1"/>
                  </a:lnTo>
                  <a:lnTo>
                    <a:pt x="804" y="1"/>
                  </a:lnTo>
                  <a:lnTo>
                    <a:pt x="805" y="0"/>
                  </a:lnTo>
                </a:path>
              </a:pathLst>
            </a:custGeom>
            <a:solidFill>
              <a:srgbClr val="FF6600"/>
            </a:solidFill>
            <a:ln w="29942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67" name="Freeform 30"/>
            <p:cNvSpPr>
              <a:spLocks noChangeArrowheads="1"/>
            </p:cNvSpPr>
            <p:nvPr/>
          </p:nvSpPr>
          <p:spPr bwMode="auto">
            <a:xfrm>
              <a:off x="4005" y="2821"/>
              <a:ext cx="757" cy="669"/>
            </a:xfrm>
            <a:custGeom>
              <a:avLst/>
              <a:gdLst>
                <a:gd name="T0" fmla="*/ 1 w 757"/>
                <a:gd name="T1" fmla="*/ 669 h 669"/>
                <a:gd name="T2" fmla="*/ 3 w 757"/>
                <a:gd name="T3" fmla="*/ 666 h 669"/>
                <a:gd name="T4" fmla="*/ 8 w 757"/>
                <a:gd name="T5" fmla="*/ 662 h 669"/>
                <a:gd name="T6" fmla="*/ 14 w 757"/>
                <a:gd name="T7" fmla="*/ 656 h 669"/>
                <a:gd name="T8" fmla="*/ 23 w 757"/>
                <a:gd name="T9" fmla="*/ 649 h 669"/>
                <a:gd name="T10" fmla="*/ 33 w 757"/>
                <a:gd name="T11" fmla="*/ 640 h 669"/>
                <a:gd name="T12" fmla="*/ 44 w 757"/>
                <a:gd name="T13" fmla="*/ 630 h 669"/>
                <a:gd name="T14" fmla="*/ 57 w 757"/>
                <a:gd name="T15" fmla="*/ 618 h 669"/>
                <a:gd name="T16" fmla="*/ 71 w 757"/>
                <a:gd name="T17" fmla="*/ 605 h 669"/>
                <a:gd name="T18" fmla="*/ 87 w 757"/>
                <a:gd name="T19" fmla="*/ 591 h 669"/>
                <a:gd name="T20" fmla="*/ 104 w 757"/>
                <a:gd name="T21" fmla="*/ 576 h 669"/>
                <a:gd name="T22" fmla="*/ 122 w 757"/>
                <a:gd name="T23" fmla="*/ 560 h 669"/>
                <a:gd name="T24" fmla="*/ 141 w 757"/>
                <a:gd name="T25" fmla="*/ 544 h 669"/>
                <a:gd name="T26" fmla="*/ 161 w 757"/>
                <a:gd name="T27" fmla="*/ 526 h 669"/>
                <a:gd name="T28" fmla="*/ 182 w 757"/>
                <a:gd name="T29" fmla="*/ 508 h 669"/>
                <a:gd name="T30" fmla="*/ 203 w 757"/>
                <a:gd name="T31" fmla="*/ 488 h 669"/>
                <a:gd name="T32" fmla="*/ 226 w 757"/>
                <a:gd name="T33" fmla="*/ 469 h 669"/>
                <a:gd name="T34" fmla="*/ 248 w 757"/>
                <a:gd name="T35" fmla="*/ 449 h 669"/>
                <a:gd name="T36" fmla="*/ 272 w 757"/>
                <a:gd name="T37" fmla="*/ 428 h 669"/>
                <a:gd name="T38" fmla="*/ 296 w 757"/>
                <a:gd name="T39" fmla="*/ 407 h 669"/>
                <a:gd name="T40" fmla="*/ 320 w 757"/>
                <a:gd name="T41" fmla="*/ 386 h 669"/>
                <a:gd name="T42" fmla="*/ 344 w 757"/>
                <a:gd name="T43" fmla="*/ 364 h 669"/>
                <a:gd name="T44" fmla="*/ 368 w 757"/>
                <a:gd name="T45" fmla="*/ 343 h 669"/>
                <a:gd name="T46" fmla="*/ 393 w 757"/>
                <a:gd name="T47" fmla="*/ 321 h 669"/>
                <a:gd name="T48" fmla="*/ 417 w 757"/>
                <a:gd name="T49" fmla="*/ 300 h 669"/>
                <a:gd name="T50" fmla="*/ 441 w 757"/>
                <a:gd name="T51" fmla="*/ 278 h 669"/>
                <a:gd name="T52" fmla="*/ 465 w 757"/>
                <a:gd name="T53" fmla="*/ 257 h 669"/>
                <a:gd name="T54" fmla="*/ 489 w 757"/>
                <a:gd name="T55" fmla="*/ 236 h 669"/>
                <a:gd name="T56" fmla="*/ 512 w 757"/>
                <a:gd name="T57" fmla="*/ 216 h 669"/>
                <a:gd name="T58" fmla="*/ 535 w 757"/>
                <a:gd name="T59" fmla="*/ 196 h 669"/>
                <a:gd name="T60" fmla="*/ 557 w 757"/>
                <a:gd name="T61" fmla="*/ 176 h 669"/>
                <a:gd name="T62" fmla="*/ 579 w 757"/>
                <a:gd name="T63" fmla="*/ 157 h 669"/>
                <a:gd name="T64" fmla="*/ 599 w 757"/>
                <a:gd name="T65" fmla="*/ 139 h 669"/>
                <a:gd name="T66" fmla="*/ 619 w 757"/>
                <a:gd name="T67" fmla="*/ 122 h 669"/>
                <a:gd name="T68" fmla="*/ 638 w 757"/>
                <a:gd name="T69" fmla="*/ 105 h 669"/>
                <a:gd name="T70" fmla="*/ 656 w 757"/>
                <a:gd name="T71" fmla="*/ 89 h 669"/>
                <a:gd name="T72" fmla="*/ 673 w 757"/>
                <a:gd name="T73" fmla="*/ 75 h 669"/>
                <a:gd name="T74" fmla="*/ 688 w 757"/>
                <a:gd name="T75" fmla="*/ 61 h 669"/>
                <a:gd name="T76" fmla="*/ 702 w 757"/>
                <a:gd name="T77" fmla="*/ 49 h 669"/>
                <a:gd name="T78" fmla="*/ 715 w 757"/>
                <a:gd name="T79" fmla="*/ 37 h 669"/>
                <a:gd name="T80" fmla="*/ 726 w 757"/>
                <a:gd name="T81" fmla="*/ 27 h 669"/>
                <a:gd name="T82" fmla="*/ 736 w 757"/>
                <a:gd name="T83" fmla="*/ 19 h 669"/>
                <a:gd name="T84" fmla="*/ 744 w 757"/>
                <a:gd name="T85" fmla="*/ 12 h 669"/>
                <a:gd name="T86" fmla="*/ 750 w 757"/>
                <a:gd name="T87" fmla="*/ 6 h 669"/>
                <a:gd name="T88" fmla="*/ 755 w 757"/>
                <a:gd name="T89" fmla="*/ 3 h 669"/>
                <a:gd name="T90" fmla="*/ 757 w 757"/>
                <a:gd name="T91" fmla="*/ 1 h 669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757"/>
                <a:gd name="T139" fmla="*/ 0 h 669"/>
                <a:gd name="T140" fmla="*/ 757 w 757"/>
                <a:gd name="T141" fmla="*/ 669 h 669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757" h="669">
                  <a:moveTo>
                    <a:pt x="0" y="669"/>
                  </a:moveTo>
                  <a:lnTo>
                    <a:pt x="0" y="669"/>
                  </a:lnTo>
                  <a:lnTo>
                    <a:pt x="1" y="669"/>
                  </a:lnTo>
                  <a:lnTo>
                    <a:pt x="1" y="668"/>
                  </a:lnTo>
                  <a:lnTo>
                    <a:pt x="2" y="667"/>
                  </a:lnTo>
                  <a:lnTo>
                    <a:pt x="3" y="666"/>
                  </a:lnTo>
                  <a:lnTo>
                    <a:pt x="5" y="665"/>
                  </a:lnTo>
                  <a:lnTo>
                    <a:pt x="6" y="663"/>
                  </a:lnTo>
                  <a:lnTo>
                    <a:pt x="8" y="662"/>
                  </a:lnTo>
                  <a:lnTo>
                    <a:pt x="10" y="660"/>
                  </a:lnTo>
                  <a:lnTo>
                    <a:pt x="12" y="658"/>
                  </a:lnTo>
                  <a:lnTo>
                    <a:pt x="14" y="656"/>
                  </a:lnTo>
                  <a:lnTo>
                    <a:pt x="17" y="654"/>
                  </a:lnTo>
                  <a:lnTo>
                    <a:pt x="20" y="651"/>
                  </a:lnTo>
                  <a:lnTo>
                    <a:pt x="23" y="649"/>
                  </a:lnTo>
                  <a:lnTo>
                    <a:pt x="26" y="646"/>
                  </a:lnTo>
                  <a:lnTo>
                    <a:pt x="29" y="643"/>
                  </a:lnTo>
                  <a:lnTo>
                    <a:pt x="33" y="640"/>
                  </a:lnTo>
                  <a:lnTo>
                    <a:pt x="36" y="636"/>
                  </a:lnTo>
                  <a:lnTo>
                    <a:pt x="40" y="633"/>
                  </a:lnTo>
                  <a:lnTo>
                    <a:pt x="44" y="630"/>
                  </a:lnTo>
                  <a:lnTo>
                    <a:pt x="48" y="626"/>
                  </a:lnTo>
                  <a:lnTo>
                    <a:pt x="52" y="622"/>
                  </a:lnTo>
                  <a:lnTo>
                    <a:pt x="57" y="618"/>
                  </a:lnTo>
                  <a:lnTo>
                    <a:pt x="62" y="614"/>
                  </a:lnTo>
                  <a:lnTo>
                    <a:pt x="66" y="610"/>
                  </a:lnTo>
                  <a:lnTo>
                    <a:pt x="71" y="605"/>
                  </a:lnTo>
                  <a:lnTo>
                    <a:pt x="76" y="601"/>
                  </a:lnTo>
                  <a:lnTo>
                    <a:pt x="82" y="596"/>
                  </a:lnTo>
                  <a:lnTo>
                    <a:pt x="87" y="591"/>
                  </a:lnTo>
                  <a:lnTo>
                    <a:pt x="92" y="586"/>
                  </a:lnTo>
                  <a:lnTo>
                    <a:pt x="98" y="582"/>
                  </a:lnTo>
                  <a:lnTo>
                    <a:pt x="104" y="576"/>
                  </a:lnTo>
                  <a:lnTo>
                    <a:pt x="110" y="571"/>
                  </a:lnTo>
                  <a:lnTo>
                    <a:pt x="116" y="566"/>
                  </a:lnTo>
                  <a:lnTo>
                    <a:pt x="122" y="560"/>
                  </a:lnTo>
                  <a:lnTo>
                    <a:pt x="128" y="555"/>
                  </a:lnTo>
                  <a:lnTo>
                    <a:pt x="134" y="549"/>
                  </a:lnTo>
                  <a:lnTo>
                    <a:pt x="141" y="544"/>
                  </a:lnTo>
                  <a:lnTo>
                    <a:pt x="147" y="538"/>
                  </a:lnTo>
                  <a:lnTo>
                    <a:pt x="154" y="532"/>
                  </a:lnTo>
                  <a:lnTo>
                    <a:pt x="161" y="526"/>
                  </a:lnTo>
                  <a:lnTo>
                    <a:pt x="168" y="520"/>
                  </a:lnTo>
                  <a:lnTo>
                    <a:pt x="175" y="514"/>
                  </a:lnTo>
                  <a:lnTo>
                    <a:pt x="182" y="508"/>
                  </a:lnTo>
                  <a:lnTo>
                    <a:pt x="189" y="501"/>
                  </a:lnTo>
                  <a:lnTo>
                    <a:pt x="196" y="495"/>
                  </a:lnTo>
                  <a:lnTo>
                    <a:pt x="203" y="488"/>
                  </a:lnTo>
                  <a:lnTo>
                    <a:pt x="211" y="482"/>
                  </a:lnTo>
                  <a:lnTo>
                    <a:pt x="218" y="475"/>
                  </a:lnTo>
                  <a:lnTo>
                    <a:pt x="226" y="469"/>
                  </a:lnTo>
                  <a:lnTo>
                    <a:pt x="233" y="462"/>
                  </a:lnTo>
                  <a:lnTo>
                    <a:pt x="241" y="455"/>
                  </a:lnTo>
                  <a:lnTo>
                    <a:pt x="248" y="449"/>
                  </a:lnTo>
                  <a:lnTo>
                    <a:pt x="256" y="442"/>
                  </a:lnTo>
                  <a:lnTo>
                    <a:pt x="264" y="435"/>
                  </a:lnTo>
                  <a:lnTo>
                    <a:pt x="272" y="428"/>
                  </a:lnTo>
                  <a:lnTo>
                    <a:pt x="280" y="421"/>
                  </a:lnTo>
                  <a:lnTo>
                    <a:pt x="288" y="414"/>
                  </a:lnTo>
                  <a:lnTo>
                    <a:pt x="296" y="407"/>
                  </a:lnTo>
                  <a:lnTo>
                    <a:pt x="304" y="400"/>
                  </a:lnTo>
                  <a:lnTo>
                    <a:pt x="312" y="393"/>
                  </a:lnTo>
                  <a:lnTo>
                    <a:pt x="320" y="386"/>
                  </a:lnTo>
                  <a:lnTo>
                    <a:pt x="328" y="379"/>
                  </a:lnTo>
                  <a:lnTo>
                    <a:pt x="336" y="372"/>
                  </a:lnTo>
                  <a:lnTo>
                    <a:pt x="344" y="364"/>
                  </a:lnTo>
                  <a:lnTo>
                    <a:pt x="352" y="357"/>
                  </a:lnTo>
                  <a:lnTo>
                    <a:pt x="360" y="350"/>
                  </a:lnTo>
                  <a:lnTo>
                    <a:pt x="368" y="343"/>
                  </a:lnTo>
                  <a:lnTo>
                    <a:pt x="376" y="336"/>
                  </a:lnTo>
                  <a:lnTo>
                    <a:pt x="385" y="329"/>
                  </a:lnTo>
                  <a:lnTo>
                    <a:pt x="393" y="321"/>
                  </a:lnTo>
                  <a:lnTo>
                    <a:pt x="401" y="314"/>
                  </a:lnTo>
                  <a:lnTo>
                    <a:pt x="409" y="307"/>
                  </a:lnTo>
                  <a:lnTo>
                    <a:pt x="417" y="300"/>
                  </a:lnTo>
                  <a:lnTo>
                    <a:pt x="425" y="293"/>
                  </a:lnTo>
                  <a:lnTo>
                    <a:pt x="433" y="286"/>
                  </a:lnTo>
                  <a:lnTo>
                    <a:pt x="441" y="278"/>
                  </a:lnTo>
                  <a:lnTo>
                    <a:pt x="449" y="271"/>
                  </a:lnTo>
                  <a:lnTo>
                    <a:pt x="457" y="264"/>
                  </a:lnTo>
                  <a:lnTo>
                    <a:pt x="465" y="257"/>
                  </a:lnTo>
                  <a:lnTo>
                    <a:pt x="473" y="250"/>
                  </a:lnTo>
                  <a:lnTo>
                    <a:pt x="481" y="243"/>
                  </a:lnTo>
                  <a:lnTo>
                    <a:pt x="489" y="236"/>
                  </a:lnTo>
                  <a:lnTo>
                    <a:pt x="497" y="230"/>
                  </a:lnTo>
                  <a:lnTo>
                    <a:pt x="505" y="223"/>
                  </a:lnTo>
                  <a:lnTo>
                    <a:pt x="512" y="216"/>
                  </a:lnTo>
                  <a:lnTo>
                    <a:pt x="520" y="209"/>
                  </a:lnTo>
                  <a:lnTo>
                    <a:pt x="528" y="203"/>
                  </a:lnTo>
                  <a:lnTo>
                    <a:pt x="535" y="196"/>
                  </a:lnTo>
                  <a:lnTo>
                    <a:pt x="543" y="189"/>
                  </a:lnTo>
                  <a:lnTo>
                    <a:pt x="550" y="183"/>
                  </a:lnTo>
                  <a:lnTo>
                    <a:pt x="557" y="176"/>
                  </a:lnTo>
                  <a:lnTo>
                    <a:pt x="564" y="170"/>
                  </a:lnTo>
                  <a:lnTo>
                    <a:pt x="572" y="164"/>
                  </a:lnTo>
                  <a:lnTo>
                    <a:pt x="579" y="157"/>
                  </a:lnTo>
                  <a:lnTo>
                    <a:pt x="586" y="151"/>
                  </a:lnTo>
                  <a:lnTo>
                    <a:pt x="593" y="145"/>
                  </a:lnTo>
                  <a:lnTo>
                    <a:pt x="599" y="139"/>
                  </a:lnTo>
                  <a:lnTo>
                    <a:pt x="606" y="133"/>
                  </a:lnTo>
                  <a:lnTo>
                    <a:pt x="613" y="127"/>
                  </a:lnTo>
                  <a:lnTo>
                    <a:pt x="619" y="122"/>
                  </a:lnTo>
                  <a:lnTo>
                    <a:pt x="626" y="116"/>
                  </a:lnTo>
                  <a:lnTo>
                    <a:pt x="632" y="110"/>
                  </a:lnTo>
                  <a:lnTo>
                    <a:pt x="638" y="105"/>
                  </a:lnTo>
                  <a:lnTo>
                    <a:pt x="644" y="100"/>
                  </a:lnTo>
                  <a:lnTo>
                    <a:pt x="650" y="94"/>
                  </a:lnTo>
                  <a:lnTo>
                    <a:pt x="656" y="89"/>
                  </a:lnTo>
                  <a:lnTo>
                    <a:pt x="662" y="84"/>
                  </a:lnTo>
                  <a:lnTo>
                    <a:pt x="667" y="79"/>
                  </a:lnTo>
                  <a:lnTo>
                    <a:pt x="673" y="75"/>
                  </a:lnTo>
                  <a:lnTo>
                    <a:pt x="678" y="70"/>
                  </a:lnTo>
                  <a:lnTo>
                    <a:pt x="683" y="65"/>
                  </a:lnTo>
                  <a:lnTo>
                    <a:pt x="688" y="61"/>
                  </a:lnTo>
                  <a:lnTo>
                    <a:pt x="693" y="57"/>
                  </a:lnTo>
                  <a:lnTo>
                    <a:pt x="698" y="53"/>
                  </a:lnTo>
                  <a:lnTo>
                    <a:pt x="702" y="49"/>
                  </a:lnTo>
                  <a:lnTo>
                    <a:pt x="707" y="45"/>
                  </a:lnTo>
                  <a:lnTo>
                    <a:pt x="711" y="41"/>
                  </a:lnTo>
                  <a:lnTo>
                    <a:pt x="715" y="37"/>
                  </a:lnTo>
                  <a:lnTo>
                    <a:pt x="719" y="34"/>
                  </a:lnTo>
                  <a:lnTo>
                    <a:pt x="723" y="31"/>
                  </a:lnTo>
                  <a:lnTo>
                    <a:pt x="726" y="27"/>
                  </a:lnTo>
                  <a:lnTo>
                    <a:pt x="730" y="24"/>
                  </a:lnTo>
                  <a:lnTo>
                    <a:pt x="733" y="22"/>
                  </a:lnTo>
                  <a:lnTo>
                    <a:pt x="736" y="19"/>
                  </a:lnTo>
                  <a:lnTo>
                    <a:pt x="739" y="16"/>
                  </a:lnTo>
                  <a:lnTo>
                    <a:pt x="742" y="14"/>
                  </a:lnTo>
                  <a:lnTo>
                    <a:pt x="744" y="12"/>
                  </a:lnTo>
                  <a:lnTo>
                    <a:pt x="746" y="10"/>
                  </a:lnTo>
                  <a:lnTo>
                    <a:pt x="748" y="8"/>
                  </a:lnTo>
                  <a:lnTo>
                    <a:pt x="750" y="6"/>
                  </a:lnTo>
                  <a:lnTo>
                    <a:pt x="752" y="5"/>
                  </a:lnTo>
                  <a:lnTo>
                    <a:pt x="753" y="4"/>
                  </a:lnTo>
                  <a:lnTo>
                    <a:pt x="755" y="3"/>
                  </a:lnTo>
                  <a:lnTo>
                    <a:pt x="756" y="2"/>
                  </a:lnTo>
                  <a:lnTo>
                    <a:pt x="756" y="1"/>
                  </a:lnTo>
                  <a:lnTo>
                    <a:pt x="757" y="1"/>
                  </a:lnTo>
                  <a:lnTo>
                    <a:pt x="757" y="0"/>
                  </a:lnTo>
                </a:path>
              </a:pathLst>
            </a:custGeom>
            <a:solidFill>
              <a:srgbClr val="FF6600"/>
            </a:solidFill>
            <a:ln w="29942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68" name="Oval 31"/>
            <p:cNvSpPr>
              <a:spLocks noChangeArrowheads="1"/>
            </p:cNvSpPr>
            <p:nvPr/>
          </p:nvSpPr>
          <p:spPr bwMode="auto">
            <a:xfrm>
              <a:off x="3194" y="3473"/>
              <a:ext cx="108" cy="94"/>
            </a:xfrm>
            <a:prstGeom prst="ellipse">
              <a:avLst/>
            </a:prstGeom>
            <a:solidFill>
              <a:srgbClr val="FF6600"/>
            </a:solidFill>
            <a:ln w="9981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69" name="Oval 32"/>
            <p:cNvSpPr>
              <a:spLocks noChangeArrowheads="1"/>
            </p:cNvSpPr>
            <p:nvPr/>
          </p:nvSpPr>
          <p:spPr bwMode="auto">
            <a:xfrm>
              <a:off x="1013" y="2752"/>
              <a:ext cx="108" cy="94"/>
            </a:xfrm>
            <a:prstGeom prst="ellipse">
              <a:avLst/>
            </a:prstGeom>
            <a:solidFill>
              <a:srgbClr val="FF6600"/>
            </a:solidFill>
            <a:ln w="9981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</p:spTree>
    <p:extLst>
      <p:ext uri="{BB962C8B-B14F-4D97-AF65-F5344CB8AC3E}">
        <p14:creationId xmlns="" xmlns:p14="http://schemas.microsoft.com/office/powerpoint/2010/main" val="1526506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47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670360" y="746371"/>
            <a:ext cx="10514196" cy="587581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pt-BR" sz="3800" b="1" dirty="0" smtClean="0">
                <a:solidFill>
                  <a:srgbClr val="0070C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Diagrama Entidade-Relacionamento</a:t>
            </a:r>
            <a:endParaRPr lang="pt-BR" sz="3800" b="1" dirty="0">
              <a:solidFill>
                <a:srgbClr val="0070C0"/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Determinando Cardinalidade...</a:t>
            </a:r>
          </a:p>
          <a:p>
            <a:pPr marL="381000" indent="-381000" defTabSz="381000" eaLnBrk="0" hangingPunct="0">
              <a:buClr>
                <a:schemeClr val="accent5"/>
              </a:buClr>
            </a:pPr>
            <a:r>
              <a:rPr lang="pt-BR" dirty="0" smtClean="0"/>
              <a:t>Dado uma Disciplina e um Aluno monitor, mais de um professor pode ser responsável.</a:t>
            </a:r>
          </a:p>
        </p:txBody>
      </p:sp>
      <p:sp>
        <p:nvSpPr>
          <p:cNvPr id="26" name="Freeform 2"/>
          <p:cNvSpPr>
            <a:spLocks noChangeArrowheads="1"/>
          </p:cNvSpPr>
          <p:nvPr/>
        </p:nvSpPr>
        <p:spPr bwMode="auto">
          <a:xfrm>
            <a:off x="6535298" y="4171950"/>
            <a:ext cx="2281237" cy="0"/>
          </a:xfrm>
          <a:custGeom>
            <a:avLst/>
            <a:gdLst>
              <a:gd name="T0" fmla="*/ 2147483647 w 1437"/>
              <a:gd name="T1" fmla="*/ 0 w 1437"/>
              <a:gd name="T2" fmla="*/ 0 60000 65536"/>
              <a:gd name="T3" fmla="*/ 0 60000 65536"/>
              <a:gd name="T4" fmla="*/ 0 w 1437"/>
              <a:gd name="T5" fmla="*/ 1437 w 1437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437">
                <a:moveTo>
                  <a:pt x="1437" y="0"/>
                </a:moveTo>
                <a:lnTo>
                  <a:pt x="0" y="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7" name="Rectangle 3"/>
          <p:cNvSpPr>
            <a:spLocks noChangeArrowheads="1"/>
          </p:cNvSpPr>
          <p:nvPr/>
        </p:nvSpPr>
        <p:spPr bwMode="auto">
          <a:xfrm>
            <a:off x="8446648" y="3703638"/>
            <a:ext cx="1709737" cy="855662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0066FF"/>
              </a:gs>
            </a:gsLst>
            <a:path path="shape">
              <a:fillToRect l="50000" t="50000" r="50000" b="50000"/>
            </a:path>
          </a:gradFill>
          <a:ln w="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8" name="Rectangle 4"/>
          <p:cNvSpPr>
            <a:spLocks noChangeArrowheads="1"/>
          </p:cNvSpPr>
          <p:nvPr/>
        </p:nvSpPr>
        <p:spPr bwMode="auto">
          <a:xfrm>
            <a:off x="4870010" y="5345113"/>
            <a:ext cx="1711325" cy="8540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0066FF"/>
              </a:gs>
            </a:gsLst>
            <a:path path="shape">
              <a:fillToRect l="50000" t="50000" r="50000" b="50000"/>
            </a:path>
          </a:gradFill>
          <a:ln w="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9" name="Text Box 5"/>
          <p:cNvSpPr txBox="1">
            <a:spLocks noChangeArrowheads="1"/>
          </p:cNvSpPr>
          <p:nvPr/>
        </p:nvSpPr>
        <p:spPr bwMode="auto">
          <a:xfrm>
            <a:off x="8556185" y="3919538"/>
            <a:ext cx="1511300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defTabSz="381000" eaLnBrk="0" hangingPunct="0"/>
            <a:r>
              <a:rPr lang="pt-BR" sz="2700">
                <a:solidFill>
                  <a:srgbClr val="000000"/>
                </a:solidFill>
                <a:latin typeface="Times New Roman Normal"/>
              </a:rPr>
              <a:t>Disciplina</a:t>
            </a:r>
          </a:p>
        </p:txBody>
      </p:sp>
      <p:sp>
        <p:nvSpPr>
          <p:cNvPr id="30" name="Freeform 7"/>
          <p:cNvSpPr>
            <a:spLocks noChangeArrowheads="1"/>
          </p:cNvSpPr>
          <p:nvPr/>
        </p:nvSpPr>
        <p:spPr bwMode="auto">
          <a:xfrm>
            <a:off x="3514285" y="3925888"/>
            <a:ext cx="1568450" cy="0"/>
          </a:xfrm>
          <a:custGeom>
            <a:avLst/>
            <a:gdLst>
              <a:gd name="T0" fmla="*/ 0 w 988"/>
              <a:gd name="T1" fmla="*/ 2147483647 w 988"/>
              <a:gd name="T2" fmla="*/ 0 60000 65536"/>
              <a:gd name="T3" fmla="*/ 0 60000 65536"/>
              <a:gd name="T4" fmla="*/ 0 w 988"/>
              <a:gd name="T5" fmla="*/ 988 w 988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988">
                <a:moveTo>
                  <a:pt x="0" y="0"/>
                </a:moveTo>
                <a:lnTo>
                  <a:pt x="988" y="0"/>
                </a:lnTo>
              </a:path>
            </a:pathLst>
          </a:custGeom>
          <a:noFill/>
          <a:ln w="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31" name="Freeform 8"/>
          <p:cNvSpPr>
            <a:spLocks noChangeArrowheads="1"/>
          </p:cNvSpPr>
          <p:nvPr/>
        </p:nvSpPr>
        <p:spPr bwMode="auto">
          <a:xfrm>
            <a:off x="5905060" y="4259263"/>
            <a:ext cx="0" cy="900112"/>
          </a:xfrm>
          <a:custGeom>
            <a:avLst/>
            <a:gdLst>
              <a:gd name="T0" fmla="*/ 0 h 567"/>
              <a:gd name="T1" fmla="*/ 2147483647 h 567"/>
              <a:gd name="T2" fmla="*/ 0 60000 65536"/>
              <a:gd name="T3" fmla="*/ 0 60000 65536"/>
              <a:gd name="T4" fmla="*/ 0 h 567"/>
              <a:gd name="T5" fmla="*/ 567 h 567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567">
                <a:moveTo>
                  <a:pt x="0" y="0"/>
                </a:moveTo>
                <a:lnTo>
                  <a:pt x="0" y="567"/>
                </a:lnTo>
              </a:path>
            </a:pathLst>
          </a:custGeom>
          <a:noFill/>
          <a:ln w="19961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32" name="Text Box 9"/>
          <p:cNvSpPr txBox="1">
            <a:spLocks noChangeArrowheads="1"/>
          </p:cNvSpPr>
          <p:nvPr/>
        </p:nvSpPr>
        <p:spPr bwMode="auto">
          <a:xfrm>
            <a:off x="5979673" y="4732338"/>
            <a:ext cx="230187" cy="48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defTabSz="381000" eaLnBrk="0" hangingPunct="0"/>
            <a:r>
              <a:rPr lang="pt-BR" sz="3200" b="1">
                <a:solidFill>
                  <a:srgbClr val="FFFFFF"/>
                </a:solidFill>
                <a:latin typeface="Times New Roman Normal"/>
              </a:rPr>
              <a:t>?</a:t>
            </a:r>
          </a:p>
        </p:txBody>
      </p:sp>
      <p:sp>
        <p:nvSpPr>
          <p:cNvPr id="33" name="Freeform 11"/>
          <p:cNvSpPr>
            <a:spLocks noChangeArrowheads="1"/>
          </p:cNvSpPr>
          <p:nvPr/>
        </p:nvSpPr>
        <p:spPr bwMode="auto">
          <a:xfrm>
            <a:off x="5722498" y="4465638"/>
            <a:ext cx="0" cy="900112"/>
          </a:xfrm>
          <a:custGeom>
            <a:avLst/>
            <a:gdLst>
              <a:gd name="T0" fmla="*/ 0 h 567"/>
              <a:gd name="T1" fmla="*/ 2147483647 h 567"/>
              <a:gd name="T2" fmla="*/ 0 60000 65536"/>
              <a:gd name="T3" fmla="*/ 0 60000 65536"/>
              <a:gd name="T4" fmla="*/ 0 h 567"/>
              <a:gd name="T5" fmla="*/ 567 h 567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567">
                <a:moveTo>
                  <a:pt x="0" y="0"/>
                </a:moveTo>
                <a:lnTo>
                  <a:pt x="0" y="567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34" name="Freeform 12"/>
          <p:cNvSpPr>
            <a:spLocks noChangeArrowheads="1"/>
          </p:cNvSpPr>
          <p:nvPr/>
        </p:nvSpPr>
        <p:spPr bwMode="auto">
          <a:xfrm>
            <a:off x="3326960" y="4178300"/>
            <a:ext cx="1568450" cy="0"/>
          </a:xfrm>
          <a:custGeom>
            <a:avLst/>
            <a:gdLst>
              <a:gd name="T0" fmla="*/ 0 w 988"/>
              <a:gd name="T1" fmla="*/ 2147483647 w 988"/>
              <a:gd name="T2" fmla="*/ 0 60000 65536"/>
              <a:gd name="T3" fmla="*/ 0 60000 65536"/>
              <a:gd name="T4" fmla="*/ 0 w 988"/>
              <a:gd name="T5" fmla="*/ 988 w 988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988">
                <a:moveTo>
                  <a:pt x="0" y="0"/>
                </a:moveTo>
                <a:lnTo>
                  <a:pt x="988" y="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50" name="Rectangle 13"/>
          <p:cNvSpPr>
            <a:spLocks noChangeArrowheads="1"/>
          </p:cNvSpPr>
          <p:nvPr/>
        </p:nvSpPr>
        <p:spPr bwMode="auto">
          <a:xfrm>
            <a:off x="1729935" y="3776663"/>
            <a:ext cx="1709738" cy="8540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0066FF"/>
              </a:gs>
            </a:gsLst>
            <a:path path="shape">
              <a:fillToRect l="50000" t="50000" r="50000" b="50000"/>
            </a:path>
          </a:gradFill>
          <a:ln w="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57" name="Text Box 14"/>
          <p:cNvSpPr txBox="1">
            <a:spLocks noChangeArrowheads="1"/>
          </p:cNvSpPr>
          <p:nvPr/>
        </p:nvSpPr>
        <p:spPr bwMode="auto">
          <a:xfrm>
            <a:off x="2120460" y="3992563"/>
            <a:ext cx="1165225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defTabSz="381000" eaLnBrk="0" hangingPunct="0"/>
            <a:r>
              <a:rPr lang="pt-BR" sz="2700">
                <a:solidFill>
                  <a:srgbClr val="000000"/>
                </a:solidFill>
                <a:latin typeface="Times New Roman Normal"/>
              </a:rPr>
              <a:t>Aluno</a:t>
            </a:r>
          </a:p>
        </p:txBody>
      </p:sp>
      <p:sp>
        <p:nvSpPr>
          <p:cNvPr id="58" name="Freeform 15"/>
          <p:cNvSpPr>
            <a:spLocks noChangeArrowheads="1"/>
          </p:cNvSpPr>
          <p:nvPr/>
        </p:nvSpPr>
        <p:spPr bwMode="auto">
          <a:xfrm>
            <a:off x="4873185" y="3657600"/>
            <a:ext cx="1676400" cy="1017588"/>
          </a:xfrm>
          <a:custGeom>
            <a:avLst/>
            <a:gdLst>
              <a:gd name="T0" fmla="*/ 0 w 1276"/>
              <a:gd name="T1" fmla="*/ 2147483647 h 775"/>
              <a:gd name="T2" fmla="*/ 2147483647 w 1276"/>
              <a:gd name="T3" fmla="*/ 2147483647 h 775"/>
              <a:gd name="T4" fmla="*/ 2147483647 w 1276"/>
              <a:gd name="T5" fmla="*/ 2147483647 h 775"/>
              <a:gd name="T6" fmla="*/ 2147483647 w 1276"/>
              <a:gd name="T7" fmla="*/ 0 h 775"/>
              <a:gd name="T8" fmla="*/ 0 w 1276"/>
              <a:gd name="T9" fmla="*/ 2147483647 h 775"/>
              <a:gd name="T10" fmla="*/ 0 w 1276"/>
              <a:gd name="T11" fmla="*/ 2147483647 h 77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276"/>
              <a:gd name="T19" fmla="*/ 0 h 775"/>
              <a:gd name="T20" fmla="*/ 1276 w 1276"/>
              <a:gd name="T21" fmla="*/ 775 h 77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276" h="775">
                <a:moveTo>
                  <a:pt x="0" y="387"/>
                </a:moveTo>
                <a:lnTo>
                  <a:pt x="638" y="775"/>
                </a:lnTo>
                <a:lnTo>
                  <a:pt x="1276" y="387"/>
                </a:lnTo>
                <a:lnTo>
                  <a:pt x="638" y="0"/>
                </a:lnTo>
                <a:lnTo>
                  <a:pt x="0" y="387"/>
                </a:ln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100000">
                <a:srgbClr val="FFA245"/>
              </a:gs>
            </a:gsLst>
            <a:path path="rect">
              <a:fillToRect l="50000" t="50000" r="50000" b="50000"/>
            </a:path>
          </a:gra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59" name="Text Box 16"/>
          <p:cNvSpPr txBox="1">
            <a:spLocks noChangeArrowheads="1"/>
          </p:cNvSpPr>
          <p:nvPr/>
        </p:nvSpPr>
        <p:spPr bwMode="auto">
          <a:xfrm>
            <a:off x="5179573" y="3983038"/>
            <a:ext cx="1304925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defTabSz="381000" eaLnBrk="0" hangingPunct="0"/>
            <a:r>
              <a:rPr lang="pt-BR" sz="2300">
                <a:solidFill>
                  <a:srgbClr val="000000"/>
                </a:solidFill>
                <a:latin typeface="Times New Roman Normal"/>
              </a:rPr>
              <a:t>Monitora</a:t>
            </a:r>
          </a:p>
        </p:txBody>
      </p:sp>
      <p:sp>
        <p:nvSpPr>
          <p:cNvPr id="60" name="Text Box 17"/>
          <p:cNvSpPr txBox="1">
            <a:spLocks noChangeArrowheads="1"/>
          </p:cNvSpPr>
          <p:nvPr/>
        </p:nvSpPr>
        <p:spPr bwMode="auto">
          <a:xfrm>
            <a:off x="3763523" y="3783013"/>
            <a:ext cx="1014412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defTabSz="381000" eaLnBrk="0" hangingPunct="0"/>
            <a:r>
              <a:rPr lang="pt-BR" b="1">
                <a:solidFill>
                  <a:srgbClr val="800000"/>
                </a:solidFill>
                <a:latin typeface="Times New Roman Normal"/>
              </a:rPr>
              <a:t>N </a:t>
            </a:r>
          </a:p>
        </p:txBody>
      </p:sp>
      <p:sp>
        <p:nvSpPr>
          <p:cNvPr id="61" name="Text Box 18"/>
          <p:cNvSpPr txBox="1">
            <a:spLocks noChangeArrowheads="1"/>
          </p:cNvSpPr>
          <p:nvPr/>
        </p:nvSpPr>
        <p:spPr bwMode="auto">
          <a:xfrm>
            <a:off x="4981135" y="5565775"/>
            <a:ext cx="1466850" cy="411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defTabSz="381000" eaLnBrk="0" hangingPunct="0"/>
            <a:r>
              <a:rPr lang="pt-BR" sz="2700">
                <a:solidFill>
                  <a:srgbClr val="000000"/>
                </a:solidFill>
                <a:latin typeface="Times New Roman Normal"/>
              </a:rPr>
              <a:t>Professor</a:t>
            </a:r>
          </a:p>
        </p:txBody>
      </p:sp>
      <p:sp>
        <p:nvSpPr>
          <p:cNvPr id="62" name="Text Box 19"/>
          <p:cNvSpPr txBox="1">
            <a:spLocks noChangeArrowheads="1"/>
          </p:cNvSpPr>
          <p:nvPr/>
        </p:nvSpPr>
        <p:spPr bwMode="auto">
          <a:xfrm>
            <a:off x="5817748" y="4886325"/>
            <a:ext cx="528637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defTabSz="381000" eaLnBrk="0" hangingPunct="0"/>
            <a:r>
              <a:rPr lang="pt-BR" b="1">
                <a:solidFill>
                  <a:srgbClr val="800000"/>
                </a:solidFill>
                <a:latin typeface="Times New Roman Normal"/>
              </a:rPr>
              <a:t> N</a:t>
            </a:r>
          </a:p>
        </p:txBody>
      </p:sp>
      <p:sp>
        <p:nvSpPr>
          <p:cNvPr id="63" name="Text Box 20"/>
          <p:cNvSpPr txBox="1">
            <a:spLocks noChangeArrowheads="1"/>
          </p:cNvSpPr>
          <p:nvPr/>
        </p:nvSpPr>
        <p:spPr bwMode="auto">
          <a:xfrm>
            <a:off x="7413185" y="3759200"/>
            <a:ext cx="4572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defTabSz="381000" eaLnBrk="0" hangingPunct="0"/>
            <a:r>
              <a:rPr lang="pt-BR" b="1">
                <a:solidFill>
                  <a:srgbClr val="800000"/>
                </a:solidFill>
                <a:latin typeface="Times New Roman Normal"/>
              </a:rPr>
              <a:t> 1</a:t>
            </a:r>
          </a:p>
        </p:txBody>
      </p:sp>
      <p:grpSp>
        <p:nvGrpSpPr>
          <p:cNvPr id="64" name="Group 32"/>
          <p:cNvGrpSpPr>
            <a:grpSpLocks/>
          </p:cNvGrpSpPr>
          <p:nvPr/>
        </p:nvGrpSpPr>
        <p:grpSpPr bwMode="auto">
          <a:xfrm>
            <a:off x="2884048" y="4370388"/>
            <a:ext cx="6091237" cy="1171575"/>
            <a:chOff x="1035" y="2753"/>
            <a:chExt cx="3837" cy="738"/>
          </a:xfrm>
        </p:grpSpPr>
        <p:sp>
          <p:nvSpPr>
            <p:cNvPr id="65" name="Oval 27"/>
            <p:cNvSpPr>
              <a:spLocks noChangeArrowheads="1"/>
            </p:cNvSpPr>
            <p:nvPr/>
          </p:nvSpPr>
          <p:spPr bwMode="auto">
            <a:xfrm>
              <a:off x="4764" y="2753"/>
              <a:ext cx="108" cy="94"/>
            </a:xfrm>
            <a:prstGeom prst="ellipse">
              <a:avLst/>
            </a:prstGeom>
            <a:solidFill>
              <a:srgbClr val="FF6600"/>
            </a:solidFill>
            <a:ln w="9981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66" name="Oval 28"/>
            <p:cNvSpPr>
              <a:spLocks noChangeArrowheads="1"/>
            </p:cNvSpPr>
            <p:nvPr/>
          </p:nvSpPr>
          <p:spPr bwMode="auto">
            <a:xfrm>
              <a:off x="1035" y="2760"/>
              <a:ext cx="108" cy="94"/>
            </a:xfrm>
            <a:prstGeom prst="ellipse">
              <a:avLst/>
            </a:prstGeom>
            <a:solidFill>
              <a:srgbClr val="FF6600"/>
            </a:solidFill>
            <a:ln w="9981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67" name="Freeform 29"/>
            <p:cNvSpPr>
              <a:spLocks noChangeArrowheads="1"/>
            </p:cNvSpPr>
            <p:nvPr/>
          </p:nvSpPr>
          <p:spPr bwMode="auto">
            <a:xfrm>
              <a:off x="1100" y="2801"/>
              <a:ext cx="1730" cy="690"/>
            </a:xfrm>
            <a:custGeom>
              <a:avLst/>
              <a:gdLst>
                <a:gd name="T0" fmla="*/ 17 w 1730"/>
                <a:gd name="T1" fmla="*/ 9 h 690"/>
                <a:gd name="T2" fmla="*/ 40 w 1730"/>
                <a:gd name="T3" fmla="*/ 21 h 690"/>
                <a:gd name="T4" fmla="*/ 65 w 1730"/>
                <a:gd name="T5" fmla="*/ 33 h 690"/>
                <a:gd name="T6" fmla="*/ 93 w 1730"/>
                <a:gd name="T7" fmla="*/ 46 h 690"/>
                <a:gd name="T8" fmla="*/ 122 w 1730"/>
                <a:gd name="T9" fmla="*/ 60 h 690"/>
                <a:gd name="T10" fmla="*/ 153 w 1730"/>
                <a:gd name="T11" fmla="*/ 74 h 690"/>
                <a:gd name="T12" fmla="*/ 186 w 1730"/>
                <a:gd name="T13" fmla="*/ 89 h 690"/>
                <a:gd name="T14" fmla="*/ 221 w 1730"/>
                <a:gd name="T15" fmla="*/ 104 h 690"/>
                <a:gd name="T16" fmla="*/ 257 w 1730"/>
                <a:gd name="T17" fmla="*/ 120 h 690"/>
                <a:gd name="T18" fmla="*/ 294 w 1730"/>
                <a:gd name="T19" fmla="*/ 136 h 690"/>
                <a:gd name="T20" fmla="*/ 333 w 1730"/>
                <a:gd name="T21" fmla="*/ 152 h 690"/>
                <a:gd name="T22" fmla="*/ 372 w 1730"/>
                <a:gd name="T23" fmla="*/ 169 h 690"/>
                <a:gd name="T24" fmla="*/ 413 w 1730"/>
                <a:gd name="T25" fmla="*/ 186 h 690"/>
                <a:gd name="T26" fmla="*/ 455 w 1730"/>
                <a:gd name="T27" fmla="*/ 203 h 690"/>
                <a:gd name="T28" fmla="*/ 498 w 1730"/>
                <a:gd name="T29" fmla="*/ 220 h 690"/>
                <a:gd name="T30" fmla="*/ 541 w 1730"/>
                <a:gd name="T31" fmla="*/ 238 h 690"/>
                <a:gd name="T32" fmla="*/ 586 w 1730"/>
                <a:gd name="T33" fmla="*/ 255 h 690"/>
                <a:gd name="T34" fmla="*/ 630 w 1730"/>
                <a:gd name="T35" fmla="*/ 273 h 690"/>
                <a:gd name="T36" fmla="*/ 676 w 1730"/>
                <a:gd name="T37" fmla="*/ 291 h 690"/>
                <a:gd name="T38" fmla="*/ 721 w 1730"/>
                <a:gd name="T39" fmla="*/ 309 h 690"/>
                <a:gd name="T40" fmla="*/ 767 w 1730"/>
                <a:gd name="T41" fmla="*/ 327 h 690"/>
                <a:gd name="T42" fmla="*/ 813 w 1730"/>
                <a:gd name="T43" fmla="*/ 345 h 690"/>
                <a:gd name="T44" fmla="*/ 859 w 1730"/>
                <a:gd name="T45" fmla="*/ 363 h 690"/>
                <a:gd name="T46" fmla="*/ 905 w 1730"/>
                <a:gd name="T47" fmla="*/ 381 h 690"/>
                <a:gd name="T48" fmla="*/ 950 w 1730"/>
                <a:gd name="T49" fmla="*/ 398 h 690"/>
                <a:gd name="T50" fmla="*/ 996 w 1730"/>
                <a:gd name="T51" fmla="*/ 416 h 690"/>
                <a:gd name="T52" fmla="*/ 1041 w 1730"/>
                <a:gd name="T53" fmla="*/ 433 h 690"/>
                <a:gd name="T54" fmla="*/ 1085 w 1730"/>
                <a:gd name="T55" fmla="*/ 450 h 690"/>
                <a:gd name="T56" fmla="*/ 1129 w 1730"/>
                <a:gd name="T57" fmla="*/ 466 h 690"/>
                <a:gd name="T58" fmla="*/ 1172 w 1730"/>
                <a:gd name="T59" fmla="*/ 483 h 690"/>
                <a:gd name="T60" fmla="*/ 1215 w 1730"/>
                <a:gd name="T61" fmla="*/ 499 h 690"/>
                <a:gd name="T62" fmla="*/ 1256 w 1730"/>
                <a:gd name="T63" fmla="*/ 514 h 690"/>
                <a:gd name="T64" fmla="*/ 1297 w 1730"/>
                <a:gd name="T65" fmla="*/ 530 h 690"/>
                <a:gd name="T66" fmla="*/ 1336 w 1730"/>
                <a:gd name="T67" fmla="*/ 544 h 690"/>
                <a:gd name="T68" fmla="*/ 1374 w 1730"/>
                <a:gd name="T69" fmla="*/ 559 h 690"/>
                <a:gd name="T70" fmla="*/ 1411 w 1730"/>
                <a:gd name="T71" fmla="*/ 572 h 690"/>
                <a:gd name="T72" fmla="*/ 1446 w 1730"/>
                <a:gd name="T73" fmla="*/ 585 h 690"/>
                <a:gd name="T74" fmla="*/ 1480 w 1730"/>
                <a:gd name="T75" fmla="*/ 598 h 690"/>
                <a:gd name="T76" fmla="*/ 1512 w 1730"/>
                <a:gd name="T77" fmla="*/ 610 h 690"/>
                <a:gd name="T78" fmla="*/ 1542 w 1730"/>
                <a:gd name="T79" fmla="*/ 621 h 690"/>
                <a:gd name="T80" fmla="*/ 1570 w 1730"/>
                <a:gd name="T81" fmla="*/ 632 h 690"/>
                <a:gd name="T82" fmla="*/ 1597 w 1730"/>
                <a:gd name="T83" fmla="*/ 641 h 690"/>
                <a:gd name="T84" fmla="*/ 1621 w 1730"/>
                <a:gd name="T85" fmla="*/ 650 h 690"/>
                <a:gd name="T86" fmla="*/ 1643 w 1730"/>
                <a:gd name="T87" fmla="*/ 658 h 690"/>
                <a:gd name="T88" fmla="*/ 1663 w 1730"/>
                <a:gd name="T89" fmla="*/ 666 h 690"/>
                <a:gd name="T90" fmla="*/ 1681 w 1730"/>
                <a:gd name="T91" fmla="*/ 672 h 690"/>
                <a:gd name="T92" fmla="*/ 1696 w 1730"/>
                <a:gd name="T93" fmla="*/ 678 h 690"/>
                <a:gd name="T94" fmla="*/ 1708 w 1730"/>
                <a:gd name="T95" fmla="*/ 682 h 690"/>
                <a:gd name="T96" fmla="*/ 1718 w 1730"/>
                <a:gd name="T97" fmla="*/ 686 h 690"/>
                <a:gd name="T98" fmla="*/ 1725 w 1730"/>
                <a:gd name="T99" fmla="*/ 688 h 690"/>
                <a:gd name="T100" fmla="*/ 1729 w 1730"/>
                <a:gd name="T101" fmla="*/ 690 h 690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730"/>
                <a:gd name="T154" fmla="*/ 0 h 690"/>
                <a:gd name="T155" fmla="*/ 1730 w 1730"/>
                <a:gd name="T156" fmla="*/ 690 h 690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730" h="690">
                  <a:moveTo>
                    <a:pt x="0" y="0"/>
                  </a:moveTo>
                  <a:lnTo>
                    <a:pt x="4" y="2"/>
                  </a:lnTo>
                  <a:lnTo>
                    <a:pt x="8" y="4"/>
                  </a:lnTo>
                  <a:lnTo>
                    <a:pt x="12" y="6"/>
                  </a:lnTo>
                  <a:lnTo>
                    <a:pt x="17" y="9"/>
                  </a:lnTo>
                  <a:lnTo>
                    <a:pt x="21" y="11"/>
                  </a:lnTo>
                  <a:lnTo>
                    <a:pt x="26" y="13"/>
                  </a:lnTo>
                  <a:lnTo>
                    <a:pt x="31" y="16"/>
                  </a:lnTo>
                  <a:lnTo>
                    <a:pt x="35" y="18"/>
                  </a:lnTo>
                  <a:lnTo>
                    <a:pt x="40" y="21"/>
                  </a:lnTo>
                  <a:lnTo>
                    <a:pt x="45" y="23"/>
                  </a:lnTo>
                  <a:lnTo>
                    <a:pt x="50" y="26"/>
                  </a:lnTo>
                  <a:lnTo>
                    <a:pt x="55" y="28"/>
                  </a:lnTo>
                  <a:lnTo>
                    <a:pt x="60" y="31"/>
                  </a:lnTo>
                  <a:lnTo>
                    <a:pt x="65" y="33"/>
                  </a:lnTo>
                  <a:lnTo>
                    <a:pt x="71" y="36"/>
                  </a:lnTo>
                  <a:lnTo>
                    <a:pt x="76" y="38"/>
                  </a:lnTo>
                  <a:lnTo>
                    <a:pt x="82" y="41"/>
                  </a:lnTo>
                  <a:lnTo>
                    <a:pt x="87" y="44"/>
                  </a:lnTo>
                  <a:lnTo>
                    <a:pt x="93" y="46"/>
                  </a:lnTo>
                  <a:lnTo>
                    <a:pt x="99" y="49"/>
                  </a:lnTo>
                  <a:lnTo>
                    <a:pt x="104" y="52"/>
                  </a:lnTo>
                  <a:lnTo>
                    <a:pt x="110" y="54"/>
                  </a:lnTo>
                  <a:lnTo>
                    <a:pt x="116" y="57"/>
                  </a:lnTo>
                  <a:lnTo>
                    <a:pt x="122" y="60"/>
                  </a:lnTo>
                  <a:lnTo>
                    <a:pt x="128" y="63"/>
                  </a:lnTo>
                  <a:lnTo>
                    <a:pt x="134" y="66"/>
                  </a:lnTo>
                  <a:lnTo>
                    <a:pt x="141" y="68"/>
                  </a:lnTo>
                  <a:lnTo>
                    <a:pt x="147" y="71"/>
                  </a:lnTo>
                  <a:lnTo>
                    <a:pt x="153" y="74"/>
                  </a:lnTo>
                  <a:lnTo>
                    <a:pt x="160" y="77"/>
                  </a:lnTo>
                  <a:lnTo>
                    <a:pt x="166" y="80"/>
                  </a:lnTo>
                  <a:lnTo>
                    <a:pt x="173" y="83"/>
                  </a:lnTo>
                  <a:lnTo>
                    <a:pt x="179" y="86"/>
                  </a:lnTo>
                  <a:lnTo>
                    <a:pt x="186" y="89"/>
                  </a:lnTo>
                  <a:lnTo>
                    <a:pt x="193" y="92"/>
                  </a:lnTo>
                  <a:lnTo>
                    <a:pt x="200" y="95"/>
                  </a:lnTo>
                  <a:lnTo>
                    <a:pt x="207" y="98"/>
                  </a:lnTo>
                  <a:lnTo>
                    <a:pt x="214" y="101"/>
                  </a:lnTo>
                  <a:lnTo>
                    <a:pt x="221" y="104"/>
                  </a:lnTo>
                  <a:lnTo>
                    <a:pt x="228" y="107"/>
                  </a:lnTo>
                  <a:lnTo>
                    <a:pt x="235" y="110"/>
                  </a:lnTo>
                  <a:lnTo>
                    <a:pt x="242" y="113"/>
                  </a:lnTo>
                  <a:lnTo>
                    <a:pt x="249" y="116"/>
                  </a:lnTo>
                  <a:lnTo>
                    <a:pt x="257" y="120"/>
                  </a:lnTo>
                  <a:lnTo>
                    <a:pt x="264" y="123"/>
                  </a:lnTo>
                  <a:lnTo>
                    <a:pt x="271" y="126"/>
                  </a:lnTo>
                  <a:lnTo>
                    <a:pt x="279" y="129"/>
                  </a:lnTo>
                  <a:lnTo>
                    <a:pt x="286" y="132"/>
                  </a:lnTo>
                  <a:lnTo>
                    <a:pt x="294" y="136"/>
                  </a:lnTo>
                  <a:lnTo>
                    <a:pt x="301" y="139"/>
                  </a:lnTo>
                  <a:lnTo>
                    <a:pt x="309" y="142"/>
                  </a:lnTo>
                  <a:lnTo>
                    <a:pt x="317" y="145"/>
                  </a:lnTo>
                  <a:lnTo>
                    <a:pt x="325" y="149"/>
                  </a:lnTo>
                  <a:lnTo>
                    <a:pt x="333" y="152"/>
                  </a:lnTo>
                  <a:lnTo>
                    <a:pt x="340" y="155"/>
                  </a:lnTo>
                  <a:lnTo>
                    <a:pt x="348" y="159"/>
                  </a:lnTo>
                  <a:lnTo>
                    <a:pt x="356" y="162"/>
                  </a:lnTo>
                  <a:lnTo>
                    <a:pt x="364" y="165"/>
                  </a:lnTo>
                  <a:lnTo>
                    <a:pt x="372" y="169"/>
                  </a:lnTo>
                  <a:lnTo>
                    <a:pt x="380" y="172"/>
                  </a:lnTo>
                  <a:lnTo>
                    <a:pt x="389" y="175"/>
                  </a:lnTo>
                  <a:lnTo>
                    <a:pt x="397" y="179"/>
                  </a:lnTo>
                  <a:lnTo>
                    <a:pt x="405" y="182"/>
                  </a:lnTo>
                  <a:lnTo>
                    <a:pt x="413" y="186"/>
                  </a:lnTo>
                  <a:lnTo>
                    <a:pt x="422" y="189"/>
                  </a:lnTo>
                  <a:lnTo>
                    <a:pt x="430" y="192"/>
                  </a:lnTo>
                  <a:lnTo>
                    <a:pt x="438" y="196"/>
                  </a:lnTo>
                  <a:lnTo>
                    <a:pt x="447" y="199"/>
                  </a:lnTo>
                  <a:lnTo>
                    <a:pt x="455" y="203"/>
                  </a:lnTo>
                  <a:lnTo>
                    <a:pt x="464" y="206"/>
                  </a:lnTo>
                  <a:lnTo>
                    <a:pt x="472" y="210"/>
                  </a:lnTo>
                  <a:lnTo>
                    <a:pt x="481" y="213"/>
                  </a:lnTo>
                  <a:lnTo>
                    <a:pt x="489" y="217"/>
                  </a:lnTo>
                  <a:lnTo>
                    <a:pt x="498" y="220"/>
                  </a:lnTo>
                  <a:lnTo>
                    <a:pt x="507" y="224"/>
                  </a:lnTo>
                  <a:lnTo>
                    <a:pt x="515" y="227"/>
                  </a:lnTo>
                  <a:lnTo>
                    <a:pt x="524" y="231"/>
                  </a:lnTo>
                  <a:lnTo>
                    <a:pt x="533" y="234"/>
                  </a:lnTo>
                  <a:lnTo>
                    <a:pt x="541" y="238"/>
                  </a:lnTo>
                  <a:lnTo>
                    <a:pt x="550" y="241"/>
                  </a:lnTo>
                  <a:lnTo>
                    <a:pt x="559" y="245"/>
                  </a:lnTo>
                  <a:lnTo>
                    <a:pt x="568" y="248"/>
                  </a:lnTo>
                  <a:lnTo>
                    <a:pt x="577" y="252"/>
                  </a:lnTo>
                  <a:lnTo>
                    <a:pt x="586" y="255"/>
                  </a:lnTo>
                  <a:lnTo>
                    <a:pt x="595" y="259"/>
                  </a:lnTo>
                  <a:lnTo>
                    <a:pt x="603" y="263"/>
                  </a:lnTo>
                  <a:lnTo>
                    <a:pt x="612" y="266"/>
                  </a:lnTo>
                  <a:lnTo>
                    <a:pt x="621" y="270"/>
                  </a:lnTo>
                  <a:lnTo>
                    <a:pt x="630" y="273"/>
                  </a:lnTo>
                  <a:lnTo>
                    <a:pt x="639" y="277"/>
                  </a:lnTo>
                  <a:lnTo>
                    <a:pt x="648" y="280"/>
                  </a:lnTo>
                  <a:lnTo>
                    <a:pt x="657" y="284"/>
                  </a:lnTo>
                  <a:lnTo>
                    <a:pt x="667" y="288"/>
                  </a:lnTo>
                  <a:lnTo>
                    <a:pt x="676" y="291"/>
                  </a:lnTo>
                  <a:lnTo>
                    <a:pt x="685" y="295"/>
                  </a:lnTo>
                  <a:lnTo>
                    <a:pt x="694" y="298"/>
                  </a:lnTo>
                  <a:lnTo>
                    <a:pt x="703" y="302"/>
                  </a:lnTo>
                  <a:lnTo>
                    <a:pt x="712" y="306"/>
                  </a:lnTo>
                  <a:lnTo>
                    <a:pt x="721" y="309"/>
                  </a:lnTo>
                  <a:lnTo>
                    <a:pt x="730" y="313"/>
                  </a:lnTo>
                  <a:lnTo>
                    <a:pt x="739" y="316"/>
                  </a:lnTo>
                  <a:lnTo>
                    <a:pt x="749" y="320"/>
                  </a:lnTo>
                  <a:lnTo>
                    <a:pt x="758" y="324"/>
                  </a:lnTo>
                  <a:lnTo>
                    <a:pt x="767" y="327"/>
                  </a:lnTo>
                  <a:lnTo>
                    <a:pt x="776" y="331"/>
                  </a:lnTo>
                  <a:lnTo>
                    <a:pt x="785" y="334"/>
                  </a:lnTo>
                  <a:lnTo>
                    <a:pt x="794" y="338"/>
                  </a:lnTo>
                  <a:lnTo>
                    <a:pt x="804" y="341"/>
                  </a:lnTo>
                  <a:lnTo>
                    <a:pt x="813" y="345"/>
                  </a:lnTo>
                  <a:lnTo>
                    <a:pt x="822" y="349"/>
                  </a:lnTo>
                  <a:lnTo>
                    <a:pt x="831" y="352"/>
                  </a:lnTo>
                  <a:lnTo>
                    <a:pt x="840" y="356"/>
                  </a:lnTo>
                  <a:lnTo>
                    <a:pt x="850" y="359"/>
                  </a:lnTo>
                  <a:lnTo>
                    <a:pt x="859" y="363"/>
                  </a:lnTo>
                  <a:lnTo>
                    <a:pt x="868" y="366"/>
                  </a:lnTo>
                  <a:lnTo>
                    <a:pt x="877" y="370"/>
                  </a:lnTo>
                  <a:lnTo>
                    <a:pt x="886" y="374"/>
                  </a:lnTo>
                  <a:lnTo>
                    <a:pt x="895" y="377"/>
                  </a:lnTo>
                  <a:lnTo>
                    <a:pt x="905" y="381"/>
                  </a:lnTo>
                  <a:lnTo>
                    <a:pt x="914" y="384"/>
                  </a:lnTo>
                  <a:lnTo>
                    <a:pt x="923" y="388"/>
                  </a:lnTo>
                  <a:lnTo>
                    <a:pt x="932" y="391"/>
                  </a:lnTo>
                  <a:lnTo>
                    <a:pt x="941" y="395"/>
                  </a:lnTo>
                  <a:lnTo>
                    <a:pt x="950" y="398"/>
                  </a:lnTo>
                  <a:lnTo>
                    <a:pt x="959" y="402"/>
                  </a:lnTo>
                  <a:lnTo>
                    <a:pt x="969" y="405"/>
                  </a:lnTo>
                  <a:lnTo>
                    <a:pt x="978" y="409"/>
                  </a:lnTo>
                  <a:lnTo>
                    <a:pt x="987" y="412"/>
                  </a:lnTo>
                  <a:lnTo>
                    <a:pt x="996" y="416"/>
                  </a:lnTo>
                  <a:lnTo>
                    <a:pt x="1005" y="419"/>
                  </a:lnTo>
                  <a:lnTo>
                    <a:pt x="1014" y="423"/>
                  </a:lnTo>
                  <a:lnTo>
                    <a:pt x="1023" y="426"/>
                  </a:lnTo>
                  <a:lnTo>
                    <a:pt x="1032" y="429"/>
                  </a:lnTo>
                  <a:lnTo>
                    <a:pt x="1041" y="433"/>
                  </a:lnTo>
                  <a:lnTo>
                    <a:pt x="1050" y="436"/>
                  </a:lnTo>
                  <a:lnTo>
                    <a:pt x="1059" y="440"/>
                  </a:lnTo>
                  <a:lnTo>
                    <a:pt x="1067" y="443"/>
                  </a:lnTo>
                  <a:lnTo>
                    <a:pt x="1076" y="446"/>
                  </a:lnTo>
                  <a:lnTo>
                    <a:pt x="1085" y="450"/>
                  </a:lnTo>
                  <a:lnTo>
                    <a:pt x="1094" y="453"/>
                  </a:lnTo>
                  <a:lnTo>
                    <a:pt x="1103" y="457"/>
                  </a:lnTo>
                  <a:lnTo>
                    <a:pt x="1112" y="460"/>
                  </a:lnTo>
                  <a:lnTo>
                    <a:pt x="1120" y="463"/>
                  </a:lnTo>
                  <a:lnTo>
                    <a:pt x="1129" y="466"/>
                  </a:lnTo>
                  <a:lnTo>
                    <a:pt x="1138" y="470"/>
                  </a:lnTo>
                  <a:lnTo>
                    <a:pt x="1146" y="473"/>
                  </a:lnTo>
                  <a:lnTo>
                    <a:pt x="1155" y="476"/>
                  </a:lnTo>
                  <a:lnTo>
                    <a:pt x="1164" y="480"/>
                  </a:lnTo>
                  <a:lnTo>
                    <a:pt x="1172" y="483"/>
                  </a:lnTo>
                  <a:lnTo>
                    <a:pt x="1181" y="486"/>
                  </a:lnTo>
                  <a:lnTo>
                    <a:pt x="1189" y="489"/>
                  </a:lnTo>
                  <a:lnTo>
                    <a:pt x="1198" y="493"/>
                  </a:lnTo>
                  <a:lnTo>
                    <a:pt x="1206" y="496"/>
                  </a:lnTo>
                  <a:lnTo>
                    <a:pt x="1215" y="499"/>
                  </a:lnTo>
                  <a:lnTo>
                    <a:pt x="1223" y="502"/>
                  </a:lnTo>
                  <a:lnTo>
                    <a:pt x="1231" y="505"/>
                  </a:lnTo>
                  <a:lnTo>
                    <a:pt x="1240" y="508"/>
                  </a:lnTo>
                  <a:lnTo>
                    <a:pt x="1248" y="511"/>
                  </a:lnTo>
                  <a:lnTo>
                    <a:pt x="1256" y="514"/>
                  </a:lnTo>
                  <a:lnTo>
                    <a:pt x="1264" y="518"/>
                  </a:lnTo>
                  <a:lnTo>
                    <a:pt x="1272" y="521"/>
                  </a:lnTo>
                  <a:lnTo>
                    <a:pt x="1281" y="524"/>
                  </a:lnTo>
                  <a:lnTo>
                    <a:pt x="1289" y="527"/>
                  </a:lnTo>
                  <a:lnTo>
                    <a:pt x="1297" y="530"/>
                  </a:lnTo>
                  <a:lnTo>
                    <a:pt x="1305" y="533"/>
                  </a:lnTo>
                  <a:lnTo>
                    <a:pt x="1312" y="536"/>
                  </a:lnTo>
                  <a:lnTo>
                    <a:pt x="1320" y="539"/>
                  </a:lnTo>
                  <a:lnTo>
                    <a:pt x="1328" y="541"/>
                  </a:lnTo>
                  <a:lnTo>
                    <a:pt x="1336" y="544"/>
                  </a:lnTo>
                  <a:lnTo>
                    <a:pt x="1344" y="547"/>
                  </a:lnTo>
                  <a:lnTo>
                    <a:pt x="1351" y="550"/>
                  </a:lnTo>
                  <a:lnTo>
                    <a:pt x="1359" y="553"/>
                  </a:lnTo>
                  <a:lnTo>
                    <a:pt x="1366" y="556"/>
                  </a:lnTo>
                  <a:lnTo>
                    <a:pt x="1374" y="559"/>
                  </a:lnTo>
                  <a:lnTo>
                    <a:pt x="1381" y="561"/>
                  </a:lnTo>
                  <a:lnTo>
                    <a:pt x="1389" y="564"/>
                  </a:lnTo>
                  <a:lnTo>
                    <a:pt x="1396" y="567"/>
                  </a:lnTo>
                  <a:lnTo>
                    <a:pt x="1403" y="570"/>
                  </a:lnTo>
                  <a:lnTo>
                    <a:pt x="1411" y="572"/>
                  </a:lnTo>
                  <a:lnTo>
                    <a:pt x="1418" y="575"/>
                  </a:lnTo>
                  <a:lnTo>
                    <a:pt x="1425" y="578"/>
                  </a:lnTo>
                  <a:lnTo>
                    <a:pt x="1432" y="580"/>
                  </a:lnTo>
                  <a:lnTo>
                    <a:pt x="1439" y="583"/>
                  </a:lnTo>
                  <a:lnTo>
                    <a:pt x="1446" y="585"/>
                  </a:lnTo>
                  <a:lnTo>
                    <a:pt x="1453" y="588"/>
                  </a:lnTo>
                  <a:lnTo>
                    <a:pt x="1460" y="591"/>
                  </a:lnTo>
                  <a:lnTo>
                    <a:pt x="1466" y="593"/>
                  </a:lnTo>
                  <a:lnTo>
                    <a:pt x="1473" y="596"/>
                  </a:lnTo>
                  <a:lnTo>
                    <a:pt x="1480" y="598"/>
                  </a:lnTo>
                  <a:lnTo>
                    <a:pt x="1486" y="600"/>
                  </a:lnTo>
                  <a:lnTo>
                    <a:pt x="1493" y="603"/>
                  </a:lnTo>
                  <a:lnTo>
                    <a:pt x="1499" y="605"/>
                  </a:lnTo>
                  <a:lnTo>
                    <a:pt x="1505" y="608"/>
                  </a:lnTo>
                  <a:lnTo>
                    <a:pt x="1512" y="610"/>
                  </a:lnTo>
                  <a:lnTo>
                    <a:pt x="1518" y="612"/>
                  </a:lnTo>
                  <a:lnTo>
                    <a:pt x="1524" y="614"/>
                  </a:lnTo>
                  <a:lnTo>
                    <a:pt x="1530" y="617"/>
                  </a:lnTo>
                  <a:lnTo>
                    <a:pt x="1536" y="619"/>
                  </a:lnTo>
                  <a:lnTo>
                    <a:pt x="1542" y="621"/>
                  </a:lnTo>
                  <a:lnTo>
                    <a:pt x="1548" y="623"/>
                  </a:lnTo>
                  <a:lnTo>
                    <a:pt x="1554" y="625"/>
                  </a:lnTo>
                  <a:lnTo>
                    <a:pt x="1559" y="627"/>
                  </a:lnTo>
                  <a:lnTo>
                    <a:pt x="1565" y="630"/>
                  </a:lnTo>
                  <a:lnTo>
                    <a:pt x="1570" y="632"/>
                  </a:lnTo>
                  <a:lnTo>
                    <a:pt x="1576" y="634"/>
                  </a:lnTo>
                  <a:lnTo>
                    <a:pt x="1581" y="636"/>
                  </a:lnTo>
                  <a:lnTo>
                    <a:pt x="1587" y="638"/>
                  </a:lnTo>
                  <a:lnTo>
                    <a:pt x="1592" y="639"/>
                  </a:lnTo>
                  <a:lnTo>
                    <a:pt x="1597" y="641"/>
                  </a:lnTo>
                  <a:lnTo>
                    <a:pt x="1602" y="643"/>
                  </a:lnTo>
                  <a:lnTo>
                    <a:pt x="1607" y="645"/>
                  </a:lnTo>
                  <a:lnTo>
                    <a:pt x="1612" y="647"/>
                  </a:lnTo>
                  <a:lnTo>
                    <a:pt x="1617" y="649"/>
                  </a:lnTo>
                  <a:lnTo>
                    <a:pt x="1621" y="650"/>
                  </a:lnTo>
                  <a:lnTo>
                    <a:pt x="1626" y="652"/>
                  </a:lnTo>
                  <a:lnTo>
                    <a:pt x="1630" y="654"/>
                  </a:lnTo>
                  <a:lnTo>
                    <a:pt x="1635" y="655"/>
                  </a:lnTo>
                  <a:lnTo>
                    <a:pt x="1639" y="657"/>
                  </a:lnTo>
                  <a:lnTo>
                    <a:pt x="1643" y="658"/>
                  </a:lnTo>
                  <a:lnTo>
                    <a:pt x="1648" y="660"/>
                  </a:lnTo>
                  <a:lnTo>
                    <a:pt x="1652" y="661"/>
                  </a:lnTo>
                  <a:lnTo>
                    <a:pt x="1656" y="663"/>
                  </a:lnTo>
                  <a:lnTo>
                    <a:pt x="1660" y="664"/>
                  </a:lnTo>
                  <a:lnTo>
                    <a:pt x="1663" y="666"/>
                  </a:lnTo>
                  <a:lnTo>
                    <a:pt x="1667" y="667"/>
                  </a:lnTo>
                  <a:lnTo>
                    <a:pt x="1671" y="668"/>
                  </a:lnTo>
                  <a:lnTo>
                    <a:pt x="1674" y="670"/>
                  </a:lnTo>
                  <a:lnTo>
                    <a:pt x="1678" y="671"/>
                  </a:lnTo>
                  <a:lnTo>
                    <a:pt x="1681" y="672"/>
                  </a:lnTo>
                  <a:lnTo>
                    <a:pt x="1684" y="673"/>
                  </a:lnTo>
                  <a:lnTo>
                    <a:pt x="1687" y="674"/>
                  </a:lnTo>
                  <a:lnTo>
                    <a:pt x="1690" y="676"/>
                  </a:lnTo>
                  <a:lnTo>
                    <a:pt x="1693" y="677"/>
                  </a:lnTo>
                  <a:lnTo>
                    <a:pt x="1696" y="678"/>
                  </a:lnTo>
                  <a:lnTo>
                    <a:pt x="1699" y="679"/>
                  </a:lnTo>
                  <a:lnTo>
                    <a:pt x="1701" y="680"/>
                  </a:lnTo>
                  <a:lnTo>
                    <a:pt x="1704" y="680"/>
                  </a:lnTo>
                  <a:lnTo>
                    <a:pt x="1706" y="681"/>
                  </a:lnTo>
                  <a:lnTo>
                    <a:pt x="1708" y="682"/>
                  </a:lnTo>
                  <a:lnTo>
                    <a:pt x="1710" y="683"/>
                  </a:lnTo>
                  <a:lnTo>
                    <a:pt x="1713" y="684"/>
                  </a:lnTo>
                  <a:lnTo>
                    <a:pt x="1714" y="684"/>
                  </a:lnTo>
                  <a:lnTo>
                    <a:pt x="1716" y="685"/>
                  </a:lnTo>
                  <a:lnTo>
                    <a:pt x="1718" y="686"/>
                  </a:lnTo>
                  <a:lnTo>
                    <a:pt x="1720" y="686"/>
                  </a:lnTo>
                  <a:lnTo>
                    <a:pt x="1721" y="687"/>
                  </a:lnTo>
                  <a:lnTo>
                    <a:pt x="1722" y="687"/>
                  </a:lnTo>
                  <a:lnTo>
                    <a:pt x="1724" y="688"/>
                  </a:lnTo>
                  <a:lnTo>
                    <a:pt x="1725" y="688"/>
                  </a:lnTo>
                  <a:lnTo>
                    <a:pt x="1726" y="689"/>
                  </a:lnTo>
                  <a:lnTo>
                    <a:pt x="1727" y="689"/>
                  </a:lnTo>
                  <a:lnTo>
                    <a:pt x="1728" y="689"/>
                  </a:lnTo>
                  <a:lnTo>
                    <a:pt x="1729" y="690"/>
                  </a:lnTo>
                  <a:lnTo>
                    <a:pt x="1730" y="690"/>
                  </a:lnTo>
                </a:path>
              </a:pathLst>
            </a:custGeom>
            <a:solidFill>
              <a:srgbClr val="FF6600"/>
            </a:solidFill>
            <a:ln w="29942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68" name="Freeform 30"/>
            <p:cNvSpPr>
              <a:spLocks noChangeArrowheads="1"/>
            </p:cNvSpPr>
            <p:nvPr/>
          </p:nvSpPr>
          <p:spPr bwMode="auto">
            <a:xfrm>
              <a:off x="2815" y="2786"/>
              <a:ext cx="2013" cy="705"/>
            </a:xfrm>
            <a:custGeom>
              <a:avLst/>
              <a:gdLst>
                <a:gd name="T0" fmla="*/ 2012 w 2013"/>
                <a:gd name="T1" fmla="*/ 0 h 705"/>
                <a:gd name="T2" fmla="*/ 2008 w 2013"/>
                <a:gd name="T3" fmla="*/ 2 h 705"/>
                <a:gd name="T4" fmla="*/ 2000 w 2013"/>
                <a:gd name="T5" fmla="*/ 5 h 705"/>
                <a:gd name="T6" fmla="*/ 1989 w 2013"/>
                <a:gd name="T7" fmla="*/ 8 h 705"/>
                <a:gd name="T8" fmla="*/ 1975 w 2013"/>
                <a:gd name="T9" fmla="*/ 13 h 705"/>
                <a:gd name="T10" fmla="*/ 1959 w 2013"/>
                <a:gd name="T11" fmla="*/ 19 h 705"/>
                <a:gd name="T12" fmla="*/ 1939 w 2013"/>
                <a:gd name="T13" fmla="*/ 26 h 705"/>
                <a:gd name="T14" fmla="*/ 1917 w 2013"/>
                <a:gd name="T15" fmla="*/ 34 h 705"/>
                <a:gd name="T16" fmla="*/ 1892 w 2013"/>
                <a:gd name="T17" fmla="*/ 42 h 705"/>
                <a:gd name="T18" fmla="*/ 1865 w 2013"/>
                <a:gd name="T19" fmla="*/ 52 h 705"/>
                <a:gd name="T20" fmla="*/ 1835 w 2013"/>
                <a:gd name="T21" fmla="*/ 62 h 705"/>
                <a:gd name="T22" fmla="*/ 1804 w 2013"/>
                <a:gd name="T23" fmla="*/ 73 h 705"/>
                <a:gd name="T24" fmla="*/ 1770 w 2013"/>
                <a:gd name="T25" fmla="*/ 85 h 705"/>
                <a:gd name="T26" fmla="*/ 1734 w 2013"/>
                <a:gd name="T27" fmla="*/ 98 h 705"/>
                <a:gd name="T28" fmla="*/ 1697 w 2013"/>
                <a:gd name="T29" fmla="*/ 111 h 705"/>
                <a:gd name="T30" fmla="*/ 1657 w 2013"/>
                <a:gd name="T31" fmla="*/ 125 h 705"/>
                <a:gd name="T32" fmla="*/ 1616 w 2013"/>
                <a:gd name="T33" fmla="*/ 139 h 705"/>
                <a:gd name="T34" fmla="*/ 1574 w 2013"/>
                <a:gd name="T35" fmla="*/ 154 h 705"/>
                <a:gd name="T36" fmla="*/ 1530 w 2013"/>
                <a:gd name="T37" fmla="*/ 169 h 705"/>
                <a:gd name="T38" fmla="*/ 1485 w 2013"/>
                <a:gd name="T39" fmla="*/ 185 h 705"/>
                <a:gd name="T40" fmla="*/ 1439 w 2013"/>
                <a:gd name="T41" fmla="*/ 201 h 705"/>
                <a:gd name="T42" fmla="*/ 1392 w 2013"/>
                <a:gd name="T43" fmla="*/ 218 h 705"/>
                <a:gd name="T44" fmla="*/ 1344 w 2013"/>
                <a:gd name="T45" fmla="*/ 234 h 705"/>
                <a:gd name="T46" fmla="*/ 1295 w 2013"/>
                <a:gd name="T47" fmla="*/ 252 h 705"/>
                <a:gd name="T48" fmla="*/ 1245 w 2013"/>
                <a:gd name="T49" fmla="*/ 269 h 705"/>
                <a:gd name="T50" fmla="*/ 1195 w 2013"/>
                <a:gd name="T51" fmla="*/ 286 h 705"/>
                <a:gd name="T52" fmla="*/ 1145 w 2013"/>
                <a:gd name="T53" fmla="*/ 304 h 705"/>
                <a:gd name="T54" fmla="*/ 1094 w 2013"/>
                <a:gd name="T55" fmla="*/ 322 h 705"/>
                <a:gd name="T56" fmla="*/ 1043 w 2013"/>
                <a:gd name="T57" fmla="*/ 340 h 705"/>
                <a:gd name="T58" fmla="*/ 991 w 2013"/>
                <a:gd name="T59" fmla="*/ 358 h 705"/>
                <a:gd name="T60" fmla="*/ 940 w 2013"/>
                <a:gd name="T61" fmla="*/ 376 h 705"/>
                <a:gd name="T62" fmla="*/ 889 w 2013"/>
                <a:gd name="T63" fmla="*/ 394 h 705"/>
                <a:gd name="T64" fmla="*/ 839 w 2013"/>
                <a:gd name="T65" fmla="*/ 411 h 705"/>
                <a:gd name="T66" fmla="*/ 788 w 2013"/>
                <a:gd name="T67" fmla="*/ 429 h 705"/>
                <a:gd name="T68" fmla="*/ 738 w 2013"/>
                <a:gd name="T69" fmla="*/ 446 h 705"/>
                <a:gd name="T70" fmla="*/ 689 w 2013"/>
                <a:gd name="T71" fmla="*/ 464 h 705"/>
                <a:gd name="T72" fmla="*/ 641 w 2013"/>
                <a:gd name="T73" fmla="*/ 481 h 705"/>
                <a:gd name="T74" fmla="*/ 593 w 2013"/>
                <a:gd name="T75" fmla="*/ 497 h 705"/>
                <a:gd name="T76" fmla="*/ 547 w 2013"/>
                <a:gd name="T77" fmla="*/ 514 h 705"/>
                <a:gd name="T78" fmla="*/ 501 w 2013"/>
                <a:gd name="T79" fmla="*/ 530 h 705"/>
                <a:gd name="T80" fmla="*/ 457 w 2013"/>
                <a:gd name="T81" fmla="*/ 545 h 705"/>
                <a:gd name="T82" fmla="*/ 414 w 2013"/>
                <a:gd name="T83" fmla="*/ 560 h 705"/>
                <a:gd name="T84" fmla="*/ 372 w 2013"/>
                <a:gd name="T85" fmla="*/ 575 h 705"/>
                <a:gd name="T86" fmla="*/ 332 w 2013"/>
                <a:gd name="T87" fmla="*/ 589 h 705"/>
                <a:gd name="T88" fmla="*/ 294 w 2013"/>
                <a:gd name="T89" fmla="*/ 602 h 705"/>
                <a:gd name="T90" fmla="*/ 258 w 2013"/>
                <a:gd name="T91" fmla="*/ 615 h 705"/>
                <a:gd name="T92" fmla="*/ 223 w 2013"/>
                <a:gd name="T93" fmla="*/ 627 h 705"/>
                <a:gd name="T94" fmla="*/ 190 w 2013"/>
                <a:gd name="T95" fmla="*/ 638 h 705"/>
                <a:gd name="T96" fmla="*/ 160 w 2013"/>
                <a:gd name="T97" fmla="*/ 649 h 705"/>
                <a:gd name="T98" fmla="*/ 132 w 2013"/>
                <a:gd name="T99" fmla="*/ 659 h 705"/>
                <a:gd name="T100" fmla="*/ 106 w 2013"/>
                <a:gd name="T101" fmla="*/ 668 h 705"/>
                <a:gd name="T102" fmla="*/ 83 w 2013"/>
                <a:gd name="T103" fmla="*/ 676 h 705"/>
                <a:gd name="T104" fmla="*/ 62 w 2013"/>
                <a:gd name="T105" fmla="*/ 683 h 705"/>
                <a:gd name="T106" fmla="*/ 45 w 2013"/>
                <a:gd name="T107" fmla="*/ 690 h 705"/>
                <a:gd name="T108" fmla="*/ 30 w 2013"/>
                <a:gd name="T109" fmla="*/ 695 h 705"/>
                <a:gd name="T110" fmla="*/ 18 w 2013"/>
                <a:gd name="T111" fmla="*/ 699 h 705"/>
                <a:gd name="T112" fmla="*/ 9 w 2013"/>
                <a:gd name="T113" fmla="*/ 702 h 705"/>
                <a:gd name="T114" fmla="*/ 3 w 2013"/>
                <a:gd name="T115" fmla="*/ 704 h 705"/>
                <a:gd name="T116" fmla="*/ 0 w 2013"/>
                <a:gd name="T117" fmla="*/ 705 h 705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2013"/>
                <a:gd name="T178" fmla="*/ 0 h 705"/>
                <a:gd name="T179" fmla="*/ 2013 w 2013"/>
                <a:gd name="T180" fmla="*/ 705 h 705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2013" h="705">
                  <a:moveTo>
                    <a:pt x="2013" y="0"/>
                  </a:moveTo>
                  <a:lnTo>
                    <a:pt x="2013" y="0"/>
                  </a:lnTo>
                  <a:lnTo>
                    <a:pt x="2012" y="0"/>
                  </a:lnTo>
                  <a:lnTo>
                    <a:pt x="2011" y="1"/>
                  </a:lnTo>
                  <a:lnTo>
                    <a:pt x="2010" y="1"/>
                  </a:lnTo>
                  <a:lnTo>
                    <a:pt x="2009" y="1"/>
                  </a:lnTo>
                  <a:lnTo>
                    <a:pt x="2008" y="2"/>
                  </a:lnTo>
                  <a:lnTo>
                    <a:pt x="2006" y="2"/>
                  </a:lnTo>
                  <a:lnTo>
                    <a:pt x="2005" y="3"/>
                  </a:lnTo>
                  <a:lnTo>
                    <a:pt x="2003" y="3"/>
                  </a:lnTo>
                  <a:lnTo>
                    <a:pt x="2002" y="4"/>
                  </a:lnTo>
                  <a:lnTo>
                    <a:pt x="2000" y="5"/>
                  </a:lnTo>
                  <a:lnTo>
                    <a:pt x="1998" y="5"/>
                  </a:lnTo>
                  <a:lnTo>
                    <a:pt x="1996" y="6"/>
                  </a:lnTo>
                  <a:lnTo>
                    <a:pt x="1994" y="7"/>
                  </a:lnTo>
                  <a:lnTo>
                    <a:pt x="1991" y="7"/>
                  </a:lnTo>
                  <a:lnTo>
                    <a:pt x="1989" y="8"/>
                  </a:lnTo>
                  <a:lnTo>
                    <a:pt x="1987" y="9"/>
                  </a:lnTo>
                  <a:lnTo>
                    <a:pt x="1984" y="10"/>
                  </a:lnTo>
                  <a:lnTo>
                    <a:pt x="1981" y="11"/>
                  </a:lnTo>
                  <a:lnTo>
                    <a:pt x="1978" y="12"/>
                  </a:lnTo>
                  <a:lnTo>
                    <a:pt x="1975" y="13"/>
                  </a:lnTo>
                  <a:lnTo>
                    <a:pt x="1972" y="14"/>
                  </a:lnTo>
                  <a:lnTo>
                    <a:pt x="1969" y="15"/>
                  </a:lnTo>
                  <a:lnTo>
                    <a:pt x="1966" y="17"/>
                  </a:lnTo>
                  <a:lnTo>
                    <a:pt x="1962" y="18"/>
                  </a:lnTo>
                  <a:lnTo>
                    <a:pt x="1959" y="19"/>
                  </a:lnTo>
                  <a:lnTo>
                    <a:pt x="1955" y="20"/>
                  </a:lnTo>
                  <a:lnTo>
                    <a:pt x="1951" y="22"/>
                  </a:lnTo>
                  <a:lnTo>
                    <a:pt x="1947" y="23"/>
                  </a:lnTo>
                  <a:lnTo>
                    <a:pt x="1943" y="24"/>
                  </a:lnTo>
                  <a:lnTo>
                    <a:pt x="1939" y="26"/>
                  </a:lnTo>
                  <a:lnTo>
                    <a:pt x="1935" y="27"/>
                  </a:lnTo>
                  <a:lnTo>
                    <a:pt x="1930" y="29"/>
                  </a:lnTo>
                  <a:lnTo>
                    <a:pt x="1926" y="30"/>
                  </a:lnTo>
                  <a:lnTo>
                    <a:pt x="1921" y="32"/>
                  </a:lnTo>
                  <a:lnTo>
                    <a:pt x="1917" y="34"/>
                  </a:lnTo>
                  <a:lnTo>
                    <a:pt x="1912" y="35"/>
                  </a:lnTo>
                  <a:lnTo>
                    <a:pt x="1907" y="37"/>
                  </a:lnTo>
                  <a:lnTo>
                    <a:pt x="1902" y="39"/>
                  </a:lnTo>
                  <a:lnTo>
                    <a:pt x="1897" y="40"/>
                  </a:lnTo>
                  <a:lnTo>
                    <a:pt x="1892" y="42"/>
                  </a:lnTo>
                  <a:lnTo>
                    <a:pt x="1887" y="44"/>
                  </a:lnTo>
                  <a:lnTo>
                    <a:pt x="1882" y="46"/>
                  </a:lnTo>
                  <a:lnTo>
                    <a:pt x="1876" y="48"/>
                  </a:lnTo>
                  <a:lnTo>
                    <a:pt x="1871" y="50"/>
                  </a:lnTo>
                  <a:lnTo>
                    <a:pt x="1865" y="52"/>
                  </a:lnTo>
                  <a:lnTo>
                    <a:pt x="1859" y="54"/>
                  </a:lnTo>
                  <a:lnTo>
                    <a:pt x="1853" y="56"/>
                  </a:lnTo>
                  <a:lnTo>
                    <a:pt x="1847" y="58"/>
                  </a:lnTo>
                  <a:lnTo>
                    <a:pt x="1842" y="60"/>
                  </a:lnTo>
                  <a:lnTo>
                    <a:pt x="1835" y="62"/>
                  </a:lnTo>
                  <a:lnTo>
                    <a:pt x="1829" y="64"/>
                  </a:lnTo>
                  <a:lnTo>
                    <a:pt x="1823" y="66"/>
                  </a:lnTo>
                  <a:lnTo>
                    <a:pt x="1817" y="69"/>
                  </a:lnTo>
                  <a:lnTo>
                    <a:pt x="1810" y="71"/>
                  </a:lnTo>
                  <a:lnTo>
                    <a:pt x="1804" y="73"/>
                  </a:lnTo>
                  <a:lnTo>
                    <a:pt x="1797" y="76"/>
                  </a:lnTo>
                  <a:lnTo>
                    <a:pt x="1790" y="78"/>
                  </a:lnTo>
                  <a:lnTo>
                    <a:pt x="1784" y="80"/>
                  </a:lnTo>
                  <a:lnTo>
                    <a:pt x="1777" y="83"/>
                  </a:lnTo>
                  <a:lnTo>
                    <a:pt x="1770" y="85"/>
                  </a:lnTo>
                  <a:lnTo>
                    <a:pt x="1763" y="88"/>
                  </a:lnTo>
                  <a:lnTo>
                    <a:pt x="1756" y="90"/>
                  </a:lnTo>
                  <a:lnTo>
                    <a:pt x="1749" y="92"/>
                  </a:lnTo>
                  <a:lnTo>
                    <a:pt x="1742" y="95"/>
                  </a:lnTo>
                  <a:lnTo>
                    <a:pt x="1734" y="98"/>
                  </a:lnTo>
                  <a:lnTo>
                    <a:pt x="1727" y="100"/>
                  </a:lnTo>
                  <a:lnTo>
                    <a:pt x="1719" y="103"/>
                  </a:lnTo>
                  <a:lnTo>
                    <a:pt x="1712" y="105"/>
                  </a:lnTo>
                  <a:lnTo>
                    <a:pt x="1704" y="108"/>
                  </a:lnTo>
                  <a:lnTo>
                    <a:pt x="1697" y="111"/>
                  </a:lnTo>
                  <a:lnTo>
                    <a:pt x="1689" y="113"/>
                  </a:lnTo>
                  <a:lnTo>
                    <a:pt x="1681" y="116"/>
                  </a:lnTo>
                  <a:lnTo>
                    <a:pt x="1673" y="119"/>
                  </a:lnTo>
                  <a:lnTo>
                    <a:pt x="1665" y="122"/>
                  </a:lnTo>
                  <a:lnTo>
                    <a:pt x="1657" y="125"/>
                  </a:lnTo>
                  <a:lnTo>
                    <a:pt x="1649" y="127"/>
                  </a:lnTo>
                  <a:lnTo>
                    <a:pt x="1641" y="130"/>
                  </a:lnTo>
                  <a:lnTo>
                    <a:pt x="1633" y="133"/>
                  </a:lnTo>
                  <a:lnTo>
                    <a:pt x="1625" y="136"/>
                  </a:lnTo>
                  <a:lnTo>
                    <a:pt x="1616" y="139"/>
                  </a:lnTo>
                  <a:lnTo>
                    <a:pt x="1608" y="142"/>
                  </a:lnTo>
                  <a:lnTo>
                    <a:pt x="1600" y="145"/>
                  </a:lnTo>
                  <a:lnTo>
                    <a:pt x="1591" y="148"/>
                  </a:lnTo>
                  <a:lnTo>
                    <a:pt x="1583" y="151"/>
                  </a:lnTo>
                  <a:lnTo>
                    <a:pt x="1574" y="154"/>
                  </a:lnTo>
                  <a:lnTo>
                    <a:pt x="1565" y="157"/>
                  </a:lnTo>
                  <a:lnTo>
                    <a:pt x="1557" y="160"/>
                  </a:lnTo>
                  <a:lnTo>
                    <a:pt x="1548" y="163"/>
                  </a:lnTo>
                  <a:lnTo>
                    <a:pt x="1539" y="166"/>
                  </a:lnTo>
                  <a:lnTo>
                    <a:pt x="1530" y="169"/>
                  </a:lnTo>
                  <a:lnTo>
                    <a:pt x="1521" y="172"/>
                  </a:lnTo>
                  <a:lnTo>
                    <a:pt x="1512" y="175"/>
                  </a:lnTo>
                  <a:lnTo>
                    <a:pt x="1503" y="178"/>
                  </a:lnTo>
                  <a:lnTo>
                    <a:pt x="1494" y="182"/>
                  </a:lnTo>
                  <a:lnTo>
                    <a:pt x="1485" y="185"/>
                  </a:lnTo>
                  <a:lnTo>
                    <a:pt x="1476" y="188"/>
                  </a:lnTo>
                  <a:lnTo>
                    <a:pt x="1467" y="191"/>
                  </a:lnTo>
                  <a:lnTo>
                    <a:pt x="1458" y="195"/>
                  </a:lnTo>
                  <a:lnTo>
                    <a:pt x="1448" y="198"/>
                  </a:lnTo>
                  <a:lnTo>
                    <a:pt x="1439" y="201"/>
                  </a:lnTo>
                  <a:lnTo>
                    <a:pt x="1430" y="204"/>
                  </a:lnTo>
                  <a:lnTo>
                    <a:pt x="1420" y="208"/>
                  </a:lnTo>
                  <a:lnTo>
                    <a:pt x="1411" y="211"/>
                  </a:lnTo>
                  <a:lnTo>
                    <a:pt x="1401" y="214"/>
                  </a:lnTo>
                  <a:lnTo>
                    <a:pt x="1392" y="218"/>
                  </a:lnTo>
                  <a:lnTo>
                    <a:pt x="1382" y="221"/>
                  </a:lnTo>
                  <a:lnTo>
                    <a:pt x="1373" y="224"/>
                  </a:lnTo>
                  <a:lnTo>
                    <a:pt x="1363" y="228"/>
                  </a:lnTo>
                  <a:lnTo>
                    <a:pt x="1353" y="231"/>
                  </a:lnTo>
                  <a:lnTo>
                    <a:pt x="1344" y="234"/>
                  </a:lnTo>
                  <a:lnTo>
                    <a:pt x="1334" y="238"/>
                  </a:lnTo>
                  <a:lnTo>
                    <a:pt x="1324" y="241"/>
                  </a:lnTo>
                  <a:lnTo>
                    <a:pt x="1314" y="245"/>
                  </a:lnTo>
                  <a:lnTo>
                    <a:pt x="1305" y="248"/>
                  </a:lnTo>
                  <a:lnTo>
                    <a:pt x="1295" y="252"/>
                  </a:lnTo>
                  <a:lnTo>
                    <a:pt x="1285" y="255"/>
                  </a:lnTo>
                  <a:lnTo>
                    <a:pt x="1275" y="258"/>
                  </a:lnTo>
                  <a:lnTo>
                    <a:pt x="1265" y="262"/>
                  </a:lnTo>
                  <a:lnTo>
                    <a:pt x="1255" y="265"/>
                  </a:lnTo>
                  <a:lnTo>
                    <a:pt x="1245" y="269"/>
                  </a:lnTo>
                  <a:lnTo>
                    <a:pt x="1235" y="272"/>
                  </a:lnTo>
                  <a:lnTo>
                    <a:pt x="1225" y="276"/>
                  </a:lnTo>
                  <a:lnTo>
                    <a:pt x="1215" y="279"/>
                  </a:lnTo>
                  <a:lnTo>
                    <a:pt x="1205" y="283"/>
                  </a:lnTo>
                  <a:lnTo>
                    <a:pt x="1195" y="286"/>
                  </a:lnTo>
                  <a:lnTo>
                    <a:pt x="1185" y="290"/>
                  </a:lnTo>
                  <a:lnTo>
                    <a:pt x="1175" y="294"/>
                  </a:lnTo>
                  <a:lnTo>
                    <a:pt x="1165" y="297"/>
                  </a:lnTo>
                  <a:lnTo>
                    <a:pt x="1155" y="301"/>
                  </a:lnTo>
                  <a:lnTo>
                    <a:pt x="1145" y="304"/>
                  </a:lnTo>
                  <a:lnTo>
                    <a:pt x="1134" y="308"/>
                  </a:lnTo>
                  <a:lnTo>
                    <a:pt x="1124" y="311"/>
                  </a:lnTo>
                  <a:lnTo>
                    <a:pt x="1114" y="315"/>
                  </a:lnTo>
                  <a:lnTo>
                    <a:pt x="1104" y="318"/>
                  </a:lnTo>
                  <a:lnTo>
                    <a:pt x="1094" y="322"/>
                  </a:lnTo>
                  <a:lnTo>
                    <a:pt x="1083" y="326"/>
                  </a:lnTo>
                  <a:lnTo>
                    <a:pt x="1073" y="329"/>
                  </a:lnTo>
                  <a:lnTo>
                    <a:pt x="1063" y="333"/>
                  </a:lnTo>
                  <a:lnTo>
                    <a:pt x="1053" y="336"/>
                  </a:lnTo>
                  <a:lnTo>
                    <a:pt x="1043" y="340"/>
                  </a:lnTo>
                  <a:lnTo>
                    <a:pt x="1032" y="343"/>
                  </a:lnTo>
                  <a:lnTo>
                    <a:pt x="1022" y="347"/>
                  </a:lnTo>
                  <a:lnTo>
                    <a:pt x="1012" y="351"/>
                  </a:lnTo>
                  <a:lnTo>
                    <a:pt x="1002" y="354"/>
                  </a:lnTo>
                  <a:lnTo>
                    <a:pt x="991" y="358"/>
                  </a:lnTo>
                  <a:lnTo>
                    <a:pt x="981" y="361"/>
                  </a:lnTo>
                  <a:lnTo>
                    <a:pt x="971" y="365"/>
                  </a:lnTo>
                  <a:lnTo>
                    <a:pt x="961" y="369"/>
                  </a:lnTo>
                  <a:lnTo>
                    <a:pt x="950" y="372"/>
                  </a:lnTo>
                  <a:lnTo>
                    <a:pt x="940" y="376"/>
                  </a:lnTo>
                  <a:lnTo>
                    <a:pt x="930" y="379"/>
                  </a:lnTo>
                  <a:lnTo>
                    <a:pt x="920" y="383"/>
                  </a:lnTo>
                  <a:lnTo>
                    <a:pt x="910" y="386"/>
                  </a:lnTo>
                  <a:lnTo>
                    <a:pt x="899" y="390"/>
                  </a:lnTo>
                  <a:lnTo>
                    <a:pt x="889" y="394"/>
                  </a:lnTo>
                  <a:lnTo>
                    <a:pt x="879" y="397"/>
                  </a:lnTo>
                  <a:lnTo>
                    <a:pt x="869" y="401"/>
                  </a:lnTo>
                  <a:lnTo>
                    <a:pt x="859" y="404"/>
                  </a:lnTo>
                  <a:lnTo>
                    <a:pt x="849" y="408"/>
                  </a:lnTo>
                  <a:lnTo>
                    <a:pt x="839" y="411"/>
                  </a:lnTo>
                  <a:lnTo>
                    <a:pt x="828" y="415"/>
                  </a:lnTo>
                  <a:lnTo>
                    <a:pt x="818" y="418"/>
                  </a:lnTo>
                  <a:lnTo>
                    <a:pt x="808" y="422"/>
                  </a:lnTo>
                  <a:lnTo>
                    <a:pt x="798" y="425"/>
                  </a:lnTo>
                  <a:lnTo>
                    <a:pt x="788" y="429"/>
                  </a:lnTo>
                  <a:lnTo>
                    <a:pt x="778" y="433"/>
                  </a:lnTo>
                  <a:lnTo>
                    <a:pt x="768" y="436"/>
                  </a:lnTo>
                  <a:lnTo>
                    <a:pt x="758" y="439"/>
                  </a:lnTo>
                  <a:lnTo>
                    <a:pt x="748" y="443"/>
                  </a:lnTo>
                  <a:lnTo>
                    <a:pt x="738" y="446"/>
                  </a:lnTo>
                  <a:lnTo>
                    <a:pt x="729" y="450"/>
                  </a:lnTo>
                  <a:lnTo>
                    <a:pt x="719" y="453"/>
                  </a:lnTo>
                  <a:lnTo>
                    <a:pt x="709" y="457"/>
                  </a:lnTo>
                  <a:lnTo>
                    <a:pt x="699" y="460"/>
                  </a:lnTo>
                  <a:lnTo>
                    <a:pt x="689" y="464"/>
                  </a:lnTo>
                  <a:lnTo>
                    <a:pt x="680" y="467"/>
                  </a:lnTo>
                  <a:lnTo>
                    <a:pt x="670" y="471"/>
                  </a:lnTo>
                  <a:lnTo>
                    <a:pt x="660" y="474"/>
                  </a:lnTo>
                  <a:lnTo>
                    <a:pt x="650" y="477"/>
                  </a:lnTo>
                  <a:lnTo>
                    <a:pt x="641" y="481"/>
                  </a:lnTo>
                  <a:lnTo>
                    <a:pt x="631" y="484"/>
                  </a:lnTo>
                  <a:lnTo>
                    <a:pt x="622" y="487"/>
                  </a:lnTo>
                  <a:lnTo>
                    <a:pt x="612" y="491"/>
                  </a:lnTo>
                  <a:lnTo>
                    <a:pt x="603" y="494"/>
                  </a:lnTo>
                  <a:lnTo>
                    <a:pt x="593" y="497"/>
                  </a:lnTo>
                  <a:lnTo>
                    <a:pt x="584" y="501"/>
                  </a:lnTo>
                  <a:lnTo>
                    <a:pt x="574" y="504"/>
                  </a:lnTo>
                  <a:lnTo>
                    <a:pt x="565" y="507"/>
                  </a:lnTo>
                  <a:lnTo>
                    <a:pt x="556" y="510"/>
                  </a:lnTo>
                  <a:lnTo>
                    <a:pt x="547" y="514"/>
                  </a:lnTo>
                  <a:lnTo>
                    <a:pt x="537" y="517"/>
                  </a:lnTo>
                  <a:lnTo>
                    <a:pt x="528" y="520"/>
                  </a:lnTo>
                  <a:lnTo>
                    <a:pt x="519" y="523"/>
                  </a:lnTo>
                  <a:lnTo>
                    <a:pt x="510" y="526"/>
                  </a:lnTo>
                  <a:lnTo>
                    <a:pt x="501" y="530"/>
                  </a:lnTo>
                  <a:lnTo>
                    <a:pt x="492" y="533"/>
                  </a:lnTo>
                  <a:lnTo>
                    <a:pt x="483" y="536"/>
                  </a:lnTo>
                  <a:lnTo>
                    <a:pt x="474" y="539"/>
                  </a:lnTo>
                  <a:lnTo>
                    <a:pt x="466" y="542"/>
                  </a:lnTo>
                  <a:lnTo>
                    <a:pt x="457" y="545"/>
                  </a:lnTo>
                  <a:lnTo>
                    <a:pt x="448" y="548"/>
                  </a:lnTo>
                  <a:lnTo>
                    <a:pt x="439" y="551"/>
                  </a:lnTo>
                  <a:lnTo>
                    <a:pt x="431" y="554"/>
                  </a:lnTo>
                  <a:lnTo>
                    <a:pt x="422" y="557"/>
                  </a:lnTo>
                  <a:lnTo>
                    <a:pt x="414" y="560"/>
                  </a:lnTo>
                  <a:lnTo>
                    <a:pt x="405" y="563"/>
                  </a:lnTo>
                  <a:lnTo>
                    <a:pt x="397" y="566"/>
                  </a:lnTo>
                  <a:lnTo>
                    <a:pt x="389" y="569"/>
                  </a:lnTo>
                  <a:lnTo>
                    <a:pt x="380" y="572"/>
                  </a:lnTo>
                  <a:lnTo>
                    <a:pt x="372" y="575"/>
                  </a:lnTo>
                  <a:lnTo>
                    <a:pt x="364" y="578"/>
                  </a:lnTo>
                  <a:lnTo>
                    <a:pt x="356" y="580"/>
                  </a:lnTo>
                  <a:lnTo>
                    <a:pt x="348" y="583"/>
                  </a:lnTo>
                  <a:lnTo>
                    <a:pt x="340" y="586"/>
                  </a:lnTo>
                  <a:lnTo>
                    <a:pt x="332" y="589"/>
                  </a:lnTo>
                  <a:lnTo>
                    <a:pt x="325" y="591"/>
                  </a:lnTo>
                  <a:lnTo>
                    <a:pt x="317" y="594"/>
                  </a:lnTo>
                  <a:lnTo>
                    <a:pt x="309" y="597"/>
                  </a:lnTo>
                  <a:lnTo>
                    <a:pt x="302" y="600"/>
                  </a:lnTo>
                  <a:lnTo>
                    <a:pt x="294" y="602"/>
                  </a:lnTo>
                  <a:lnTo>
                    <a:pt x="287" y="605"/>
                  </a:lnTo>
                  <a:lnTo>
                    <a:pt x="279" y="607"/>
                  </a:lnTo>
                  <a:lnTo>
                    <a:pt x="272" y="610"/>
                  </a:lnTo>
                  <a:lnTo>
                    <a:pt x="265" y="612"/>
                  </a:lnTo>
                  <a:lnTo>
                    <a:pt x="258" y="615"/>
                  </a:lnTo>
                  <a:lnTo>
                    <a:pt x="250" y="617"/>
                  </a:lnTo>
                  <a:lnTo>
                    <a:pt x="244" y="620"/>
                  </a:lnTo>
                  <a:lnTo>
                    <a:pt x="237" y="622"/>
                  </a:lnTo>
                  <a:lnTo>
                    <a:pt x="230" y="625"/>
                  </a:lnTo>
                  <a:lnTo>
                    <a:pt x="223" y="627"/>
                  </a:lnTo>
                  <a:lnTo>
                    <a:pt x="216" y="629"/>
                  </a:lnTo>
                  <a:lnTo>
                    <a:pt x="210" y="632"/>
                  </a:lnTo>
                  <a:lnTo>
                    <a:pt x="203" y="634"/>
                  </a:lnTo>
                  <a:lnTo>
                    <a:pt x="197" y="636"/>
                  </a:lnTo>
                  <a:lnTo>
                    <a:pt x="190" y="638"/>
                  </a:lnTo>
                  <a:lnTo>
                    <a:pt x="184" y="641"/>
                  </a:lnTo>
                  <a:lnTo>
                    <a:pt x="178" y="643"/>
                  </a:lnTo>
                  <a:lnTo>
                    <a:pt x="172" y="645"/>
                  </a:lnTo>
                  <a:lnTo>
                    <a:pt x="166" y="647"/>
                  </a:lnTo>
                  <a:lnTo>
                    <a:pt x="160" y="649"/>
                  </a:lnTo>
                  <a:lnTo>
                    <a:pt x="154" y="651"/>
                  </a:lnTo>
                  <a:lnTo>
                    <a:pt x="149" y="653"/>
                  </a:lnTo>
                  <a:lnTo>
                    <a:pt x="143" y="655"/>
                  </a:lnTo>
                  <a:lnTo>
                    <a:pt x="137" y="657"/>
                  </a:lnTo>
                  <a:lnTo>
                    <a:pt x="132" y="659"/>
                  </a:lnTo>
                  <a:lnTo>
                    <a:pt x="127" y="661"/>
                  </a:lnTo>
                  <a:lnTo>
                    <a:pt x="121" y="663"/>
                  </a:lnTo>
                  <a:lnTo>
                    <a:pt x="116" y="664"/>
                  </a:lnTo>
                  <a:lnTo>
                    <a:pt x="111" y="666"/>
                  </a:lnTo>
                  <a:lnTo>
                    <a:pt x="106" y="668"/>
                  </a:lnTo>
                  <a:lnTo>
                    <a:pt x="101" y="670"/>
                  </a:lnTo>
                  <a:lnTo>
                    <a:pt x="97" y="671"/>
                  </a:lnTo>
                  <a:lnTo>
                    <a:pt x="92" y="673"/>
                  </a:lnTo>
                  <a:lnTo>
                    <a:pt x="87" y="675"/>
                  </a:lnTo>
                  <a:lnTo>
                    <a:pt x="83" y="676"/>
                  </a:lnTo>
                  <a:lnTo>
                    <a:pt x="79" y="678"/>
                  </a:lnTo>
                  <a:lnTo>
                    <a:pt x="74" y="679"/>
                  </a:lnTo>
                  <a:lnTo>
                    <a:pt x="70" y="681"/>
                  </a:lnTo>
                  <a:lnTo>
                    <a:pt x="66" y="682"/>
                  </a:lnTo>
                  <a:lnTo>
                    <a:pt x="62" y="683"/>
                  </a:lnTo>
                  <a:lnTo>
                    <a:pt x="59" y="685"/>
                  </a:lnTo>
                  <a:lnTo>
                    <a:pt x="55" y="686"/>
                  </a:lnTo>
                  <a:lnTo>
                    <a:pt x="51" y="687"/>
                  </a:lnTo>
                  <a:lnTo>
                    <a:pt x="48" y="688"/>
                  </a:lnTo>
                  <a:lnTo>
                    <a:pt x="45" y="690"/>
                  </a:lnTo>
                  <a:lnTo>
                    <a:pt x="41" y="691"/>
                  </a:lnTo>
                  <a:lnTo>
                    <a:pt x="38" y="692"/>
                  </a:lnTo>
                  <a:lnTo>
                    <a:pt x="35" y="693"/>
                  </a:lnTo>
                  <a:lnTo>
                    <a:pt x="32" y="694"/>
                  </a:lnTo>
                  <a:lnTo>
                    <a:pt x="30" y="695"/>
                  </a:lnTo>
                  <a:lnTo>
                    <a:pt x="27" y="696"/>
                  </a:lnTo>
                  <a:lnTo>
                    <a:pt x="24" y="697"/>
                  </a:lnTo>
                  <a:lnTo>
                    <a:pt x="22" y="697"/>
                  </a:lnTo>
                  <a:lnTo>
                    <a:pt x="20" y="698"/>
                  </a:lnTo>
                  <a:lnTo>
                    <a:pt x="18" y="699"/>
                  </a:lnTo>
                  <a:lnTo>
                    <a:pt x="16" y="700"/>
                  </a:lnTo>
                  <a:lnTo>
                    <a:pt x="14" y="700"/>
                  </a:lnTo>
                  <a:lnTo>
                    <a:pt x="12" y="701"/>
                  </a:lnTo>
                  <a:lnTo>
                    <a:pt x="10" y="702"/>
                  </a:lnTo>
                  <a:lnTo>
                    <a:pt x="9" y="702"/>
                  </a:lnTo>
                  <a:lnTo>
                    <a:pt x="7" y="703"/>
                  </a:lnTo>
                  <a:lnTo>
                    <a:pt x="6" y="703"/>
                  </a:lnTo>
                  <a:lnTo>
                    <a:pt x="5" y="703"/>
                  </a:lnTo>
                  <a:lnTo>
                    <a:pt x="4" y="704"/>
                  </a:lnTo>
                  <a:lnTo>
                    <a:pt x="3" y="704"/>
                  </a:lnTo>
                  <a:lnTo>
                    <a:pt x="2" y="704"/>
                  </a:lnTo>
                  <a:lnTo>
                    <a:pt x="2" y="705"/>
                  </a:lnTo>
                  <a:lnTo>
                    <a:pt x="1" y="705"/>
                  </a:lnTo>
                  <a:lnTo>
                    <a:pt x="0" y="705"/>
                  </a:lnTo>
                </a:path>
              </a:pathLst>
            </a:custGeom>
            <a:solidFill>
              <a:srgbClr val="FF6600"/>
            </a:solidFill>
            <a:ln w="29942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</p:spTree>
    <p:extLst>
      <p:ext uri="{BB962C8B-B14F-4D97-AF65-F5344CB8AC3E}">
        <p14:creationId xmlns="" xmlns:p14="http://schemas.microsoft.com/office/powerpoint/2010/main" val="1526506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47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670360" y="746371"/>
            <a:ext cx="10514196" cy="587581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pt-BR" sz="3800" b="1" dirty="0" smtClean="0">
                <a:solidFill>
                  <a:srgbClr val="0070C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Diagrama Entidade-Relacionamento</a:t>
            </a:r>
            <a:endParaRPr lang="pt-BR" sz="3800" b="1" dirty="0">
              <a:solidFill>
                <a:srgbClr val="0070C0"/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Exemplo prático</a:t>
            </a:r>
          </a:p>
          <a:p>
            <a:pPr marL="381000" indent="-381000" defTabSz="381000" eaLnBrk="0" hangingPunct="0">
              <a:buClr>
                <a:schemeClr val="accent5"/>
              </a:buClr>
            </a:pPr>
            <a:r>
              <a:rPr lang="pt-BR" dirty="0" smtClean="0"/>
              <a:t>Para fixar tudo que foi visto ao longo desta aula, vamos agora desenvolver um pequeno exemplo prático em que modelaremos um sistema de bibliotecas, focando especificamente no empréstimo de livros. </a:t>
            </a:r>
          </a:p>
          <a:p>
            <a:pPr marL="381000" indent="-381000" defTabSz="381000" eaLnBrk="0" hangingPunct="0">
              <a:buClr>
                <a:schemeClr val="accent5"/>
              </a:buClr>
            </a:pPr>
            <a:r>
              <a:rPr lang="pt-BR" dirty="0" smtClean="0"/>
              <a:t>Para este exemplo seria como se fosse pedido para:</a:t>
            </a:r>
          </a:p>
          <a:p>
            <a:pPr marL="838200" lvl="1" indent="-381000" defTabSz="381000" eaLnBrk="0" hangingPunct="0">
              <a:buClr>
                <a:schemeClr val="accent5"/>
              </a:buClr>
            </a:pPr>
            <a:r>
              <a:rPr lang="pt-BR" dirty="0" smtClean="0"/>
              <a:t>Criar (modelar) o Diagrama Entidade-Relacionamento para a concepção de um sistema de bibliotecas, focando especificamente no empréstimo de livros aos usuários e, considerando que esses livros ficam organizados em prateleiras (conhecidas como sessões).</a:t>
            </a:r>
          </a:p>
        </p:txBody>
      </p:sp>
    </p:spTree>
    <p:extLst>
      <p:ext uri="{BB962C8B-B14F-4D97-AF65-F5344CB8AC3E}">
        <p14:creationId xmlns="" xmlns:p14="http://schemas.microsoft.com/office/powerpoint/2010/main" val="1526506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47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670360" y="746371"/>
            <a:ext cx="10514196" cy="587581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pt-BR" sz="3800" b="1" dirty="0" smtClean="0">
                <a:solidFill>
                  <a:srgbClr val="0070C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Diagrama Entidade-Relacionamento</a:t>
            </a:r>
            <a:endParaRPr lang="pt-BR" sz="3800" b="1" dirty="0">
              <a:solidFill>
                <a:srgbClr val="0070C0"/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Resposta do Exemplo prático</a:t>
            </a: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 cstate="print"/>
          <a:srcRect l="25127" t="12149" r="29532" b="6907"/>
          <a:stretch>
            <a:fillRect/>
          </a:stretch>
        </p:blipFill>
        <p:spPr bwMode="auto">
          <a:xfrm>
            <a:off x="6492242" y="2087070"/>
            <a:ext cx="5512526" cy="4770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aixaDeTexto 6"/>
          <p:cNvSpPr txBox="1"/>
          <p:nvPr/>
        </p:nvSpPr>
        <p:spPr>
          <a:xfrm>
            <a:off x="209006" y="2233749"/>
            <a:ext cx="620485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5"/>
              </a:buClr>
              <a:buFont typeface="Arial" pitchFamily="34" charset="0"/>
              <a:buChar char="•"/>
            </a:pPr>
            <a:r>
              <a:rPr lang="pt-BR" sz="2000" dirty="0" smtClean="0">
                <a:latin typeface="Arial" pitchFamily="34" charset="0"/>
                <a:cs typeface="Arial" pitchFamily="34" charset="0"/>
              </a:rPr>
              <a:t> O primeiro passo é identificar as entidades envolvidas nesse contexto; </a:t>
            </a:r>
          </a:p>
          <a:p>
            <a:pPr>
              <a:buClr>
                <a:schemeClr val="accent5"/>
              </a:buClr>
              <a:buFont typeface="Arial" pitchFamily="34" charset="0"/>
              <a:buChar char="•"/>
            </a:pPr>
            <a:endParaRPr lang="pt-BR" sz="2000" dirty="0" smtClean="0">
              <a:latin typeface="Arial" pitchFamily="34" charset="0"/>
              <a:cs typeface="Arial" pitchFamily="34" charset="0"/>
            </a:endParaRPr>
          </a:p>
          <a:p>
            <a:pPr>
              <a:buClr>
                <a:schemeClr val="accent5"/>
              </a:buClr>
              <a:buFont typeface="Arial" pitchFamily="34" charset="0"/>
              <a:buChar char="•"/>
            </a:pPr>
            <a:r>
              <a:rPr lang="pt-BR" sz="2000" dirty="0" smtClean="0">
                <a:latin typeface="Arial" pitchFamily="34" charset="0"/>
                <a:cs typeface="Arial" pitchFamily="34" charset="0"/>
              </a:rPr>
              <a:t> Sabemos que as entidades físicas (concretas) existentes são o Usuário da biblioteca, o Livro que será emprestado e a sessão (ou prateleira).  Em um sistema real pode haver outras informações sobre o livro, mas para esse exemplo a sessão é o bastante; </a:t>
            </a:r>
          </a:p>
          <a:p>
            <a:pPr>
              <a:buClr>
                <a:schemeClr val="accent5"/>
              </a:buClr>
              <a:buFont typeface="Arial" pitchFamily="34" charset="0"/>
              <a:buChar char="•"/>
            </a:pPr>
            <a:endParaRPr lang="pt-BR" sz="2000" dirty="0" smtClean="0">
              <a:latin typeface="Arial" pitchFamily="34" charset="0"/>
              <a:cs typeface="Arial" pitchFamily="34" charset="0"/>
            </a:endParaRPr>
          </a:p>
          <a:p>
            <a:pPr>
              <a:buClr>
                <a:schemeClr val="accent5"/>
              </a:buClr>
              <a:buFont typeface="Arial" pitchFamily="34" charset="0"/>
              <a:buChar char="•"/>
            </a:pPr>
            <a:r>
              <a:rPr lang="pt-BR" sz="2000" dirty="0" smtClean="0">
                <a:latin typeface="Arial" pitchFamily="34" charset="0"/>
                <a:cs typeface="Arial" pitchFamily="34" charset="0"/>
              </a:rPr>
              <a:t> Por fim, temos a entidade lógica (ou abstrata) Empréstimo, que tanto está relacionada com o usuário, quanto com o livro.</a:t>
            </a:r>
          </a:p>
          <a:p>
            <a:pPr>
              <a:buClr>
                <a:schemeClr val="accent5"/>
              </a:buClr>
              <a:buFont typeface="Arial" pitchFamily="34" charset="0"/>
              <a:buChar char="•"/>
            </a:pPr>
            <a:endParaRPr lang="pt-BR" sz="2000" dirty="0" smtClean="0">
              <a:latin typeface="Arial" pitchFamily="34" charset="0"/>
              <a:cs typeface="Arial" pitchFamily="34" charset="0"/>
            </a:endParaRPr>
          </a:p>
          <a:p>
            <a:pPr>
              <a:buClr>
                <a:schemeClr val="accent5"/>
              </a:buClr>
              <a:buFont typeface="Arial" pitchFamily="34" charset="0"/>
              <a:buChar char="•"/>
            </a:pPr>
            <a:r>
              <a:rPr lang="pt-BR" sz="2000" dirty="0" smtClean="0">
                <a:latin typeface="Arial" pitchFamily="34" charset="0"/>
                <a:cs typeface="Arial" pitchFamily="34" charset="0"/>
              </a:rPr>
              <a:t> Depois é só fazer os relacionamentos e ligá-los.</a:t>
            </a:r>
            <a:endParaRPr lang="pt-BR" sz="2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26506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4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641483" y="746371"/>
            <a:ext cx="10629700" cy="4239515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pt-BR" sz="3800" b="1" dirty="0" smtClean="0">
                <a:solidFill>
                  <a:srgbClr val="0070C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Referências</a:t>
            </a:r>
            <a:endParaRPr lang="pt-BR" sz="3800" b="1" dirty="0">
              <a:solidFill>
                <a:srgbClr val="0070C0"/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  <a:p>
            <a:endParaRPr lang="pt-BR" sz="3600" b="1" baseline="30000" dirty="0"/>
          </a:p>
          <a:p>
            <a:pPr>
              <a:lnSpc>
                <a:spcPct val="100000"/>
              </a:lnSpc>
              <a:buClr>
                <a:schemeClr val="accent5"/>
              </a:buClr>
            </a:pP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ELMASRI, </a:t>
            </a:r>
            <a:r>
              <a:rPr lang="pt-BR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Ramez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; NAVATHE, </a:t>
            </a:r>
            <a:r>
              <a:rPr lang="pt-BR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Shamkant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B..  Sistemas de banco de dados: fundamentos e aplicações. 4ª Ed., Rio de Janeiro: LTC, 2005.</a:t>
            </a:r>
          </a:p>
          <a:p>
            <a:pPr>
              <a:lnSpc>
                <a:spcPct val="100000"/>
              </a:lnSpc>
              <a:buClr>
                <a:schemeClr val="accent5"/>
              </a:buClr>
            </a:pPr>
            <a:endParaRPr lang="pt-B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buClr>
                <a:schemeClr val="accent5"/>
              </a:buClr>
            </a:pP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KORTH, H. F.; SILBERSCHARTZ, A.; SUDARSHAN, S. Sistemas de Banco de Dados. 3ª Edição : São Paulo, 1999.</a:t>
            </a:r>
            <a:endParaRPr lang="pt-BR" baseline="30000" dirty="0"/>
          </a:p>
          <a:p>
            <a:pPr lvl="1"/>
            <a:endParaRPr lang="pt-BR" baseline="30000" dirty="0"/>
          </a:p>
        </p:txBody>
      </p:sp>
    </p:spTree>
    <p:extLst>
      <p:ext uri="{BB962C8B-B14F-4D97-AF65-F5344CB8AC3E}">
        <p14:creationId xmlns="" xmlns:p14="http://schemas.microsoft.com/office/powerpoint/2010/main" val="3056355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4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593357" y="765622"/>
            <a:ext cx="10552698" cy="3440618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pt-BR" sz="3800" b="1" dirty="0" smtClean="0">
                <a:solidFill>
                  <a:srgbClr val="0070C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Sumário</a:t>
            </a:r>
            <a:endParaRPr lang="pt-BR" sz="3800" b="1" dirty="0">
              <a:solidFill>
                <a:srgbClr val="0070C0"/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buClr>
                <a:schemeClr val="accent5"/>
              </a:buClr>
            </a:pP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Conceitos de Diagrama Entidade-Relacionamento;</a:t>
            </a:r>
          </a:p>
          <a:p>
            <a:pPr>
              <a:lnSpc>
                <a:spcPct val="100000"/>
              </a:lnSpc>
              <a:buClr>
                <a:schemeClr val="accent5"/>
              </a:buClr>
            </a:pP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Cardinalidade;</a:t>
            </a:r>
          </a:p>
          <a:p>
            <a:pPr>
              <a:lnSpc>
                <a:spcPct val="100000"/>
              </a:lnSpc>
              <a:buClr>
                <a:schemeClr val="accent5"/>
              </a:buClr>
            </a:pP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Notação utilizada para o DER;</a:t>
            </a:r>
          </a:p>
          <a:p>
            <a:pPr>
              <a:lnSpc>
                <a:spcPct val="100000"/>
              </a:lnSpc>
              <a:buClr>
                <a:schemeClr val="accent5"/>
              </a:buClr>
            </a:pP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Agregação, Generalização;</a:t>
            </a:r>
          </a:p>
          <a:p>
            <a:pPr>
              <a:lnSpc>
                <a:spcPct val="100000"/>
              </a:lnSpc>
              <a:buClr>
                <a:schemeClr val="accent5"/>
              </a:buClr>
            </a:pP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Tipos de Entidades.</a:t>
            </a: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55987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47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670360" y="746371"/>
            <a:ext cx="10514196" cy="587581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pt-BR" sz="3800" b="1" dirty="0" smtClean="0">
                <a:solidFill>
                  <a:srgbClr val="0070C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Diagrama Entidade-Relacionamento</a:t>
            </a:r>
            <a:endParaRPr lang="pt-BR" sz="3800" b="1" dirty="0">
              <a:solidFill>
                <a:srgbClr val="0070C0"/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A estrutura lógica geral de um banco de dados pode ser representada graficamente por um DE-R</a:t>
            </a:r>
          </a:p>
          <a:p>
            <a:pPr algn="just">
              <a:spcBef>
                <a:spcPct val="20000"/>
              </a:spcBef>
              <a:buNone/>
              <a:tabLst>
                <a:tab pos="485775" algn="l"/>
              </a:tabLst>
            </a:pPr>
            <a:endParaRPr lang="pt-BR" sz="800" dirty="0" smtClean="0"/>
          </a:p>
          <a:p>
            <a:pPr algn="just">
              <a:spcBef>
                <a:spcPct val="20000"/>
              </a:spcBef>
              <a:buNone/>
              <a:tabLst>
                <a:tab pos="485775" algn="l"/>
              </a:tabLst>
            </a:pPr>
            <a:r>
              <a:rPr lang="pt-BR" sz="2400" dirty="0" smtClean="0"/>
              <a:t>O DE-R é composto por:</a:t>
            </a:r>
          </a:p>
          <a:p>
            <a:pPr algn="just">
              <a:spcBef>
                <a:spcPct val="20000"/>
              </a:spcBef>
              <a:buNone/>
              <a:tabLst>
                <a:tab pos="485775" algn="l"/>
              </a:tabLst>
            </a:pPr>
            <a:r>
              <a:rPr lang="pt-BR" sz="2400" dirty="0" smtClean="0"/>
              <a:t>	</a:t>
            </a:r>
            <a:r>
              <a:rPr lang="pt-BR" sz="2400" u="sng" dirty="0" smtClean="0"/>
              <a:t>Retângulos</a:t>
            </a:r>
            <a:r>
              <a:rPr lang="pt-BR" sz="2400" dirty="0" smtClean="0"/>
              <a:t>: representam as entidades </a:t>
            </a:r>
            <a:r>
              <a:rPr lang="pt-BR" sz="2400" dirty="0" smtClean="0">
                <a:sym typeface="Symbol" pitchFamily="18" charset="2"/>
              </a:rPr>
              <a:t></a:t>
            </a:r>
            <a:endParaRPr lang="pt-BR" sz="2400" dirty="0" smtClean="0"/>
          </a:p>
          <a:p>
            <a:pPr algn="just">
              <a:spcBef>
                <a:spcPct val="20000"/>
              </a:spcBef>
              <a:buNone/>
              <a:tabLst>
                <a:tab pos="485775" algn="l"/>
              </a:tabLst>
            </a:pPr>
            <a:endParaRPr lang="pt-BR" sz="3200" dirty="0" smtClean="0"/>
          </a:p>
          <a:p>
            <a:pPr algn="just">
              <a:spcBef>
                <a:spcPct val="20000"/>
              </a:spcBef>
              <a:buNone/>
              <a:tabLst>
                <a:tab pos="485775" algn="l"/>
              </a:tabLst>
            </a:pPr>
            <a:r>
              <a:rPr lang="pt-BR" sz="2400" dirty="0" smtClean="0"/>
              <a:t>	</a:t>
            </a:r>
            <a:r>
              <a:rPr lang="pt-BR" sz="2400" u="sng" dirty="0" smtClean="0"/>
              <a:t>Losangos</a:t>
            </a:r>
            <a:r>
              <a:rPr lang="pt-BR" sz="2400" dirty="0" smtClean="0"/>
              <a:t>: representam os relacionamentos  </a:t>
            </a:r>
            <a:r>
              <a:rPr lang="pt-BR" sz="2400" dirty="0" smtClean="0">
                <a:sym typeface="Symbol" pitchFamily="18" charset="2"/>
              </a:rPr>
              <a:t></a:t>
            </a:r>
            <a:endParaRPr lang="pt-BR" sz="2400" dirty="0" smtClean="0"/>
          </a:p>
          <a:p>
            <a:pPr algn="just">
              <a:spcBef>
                <a:spcPct val="20000"/>
              </a:spcBef>
              <a:buNone/>
              <a:tabLst>
                <a:tab pos="485775" algn="l"/>
              </a:tabLst>
            </a:pPr>
            <a:endParaRPr lang="pt-BR" sz="1000" dirty="0" smtClean="0"/>
          </a:p>
          <a:p>
            <a:pPr algn="just">
              <a:spcBef>
                <a:spcPct val="20000"/>
              </a:spcBef>
              <a:buNone/>
              <a:tabLst>
                <a:tab pos="485775" algn="l"/>
              </a:tabLst>
            </a:pPr>
            <a:r>
              <a:rPr lang="pt-BR" sz="2400" dirty="0" smtClean="0"/>
              <a:t>	</a:t>
            </a:r>
          </a:p>
          <a:p>
            <a:pPr algn="just">
              <a:spcBef>
                <a:spcPct val="20000"/>
              </a:spcBef>
              <a:buNone/>
              <a:tabLst>
                <a:tab pos="485775" algn="l"/>
              </a:tabLst>
            </a:pPr>
            <a:r>
              <a:rPr lang="pt-BR" sz="2400" dirty="0" smtClean="0"/>
              <a:t>	</a:t>
            </a:r>
            <a:r>
              <a:rPr lang="pt-BR" sz="2400" u="sng" dirty="0" smtClean="0"/>
              <a:t>Elipses</a:t>
            </a:r>
            <a:r>
              <a:rPr lang="pt-BR" sz="2400" dirty="0" smtClean="0"/>
              <a:t>: representam os atributos </a:t>
            </a:r>
            <a:r>
              <a:rPr lang="pt-BR" sz="2400" dirty="0" smtClean="0">
                <a:sym typeface="Symbol" pitchFamily="18" charset="2"/>
              </a:rPr>
              <a:t></a:t>
            </a:r>
            <a:endParaRPr lang="pt-BR" sz="2400" dirty="0" smtClean="0"/>
          </a:p>
          <a:p>
            <a:pPr algn="just">
              <a:spcBef>
                <a:spcPct val="20000"/>
              </a:spcBef>
              <a:buNone/>
              <a:tabLst>
                <a:tab pos="485775" algn="l"/>
              </a:tabLst>
            </a:pPr>
            <a:endParaRPr lang="pt-BR" dirty="0" smtClean="0"/>
          </a:p>
          <a:p>
            <a:pPr algn="just">
              <a:spcBef>
                <a:spcPct val="20000"/>
              </a:spcBef>
              <a:buNone/>
              <a:tabLst>
                <a:tab pos="485775" algn="l"/>
              </a:tabLst>
            </a:pPr>
            <a:r>
              <a:rPr lang="pt-BR" sz="2400" dirty="0" smtClean="0"/>
              <a:t>	</a:t>
            </a:r>
            <a:r>
              <a:rPr lang="pt-BR" sz="2400" u="sng" dirty="0" smtClean="0"/>
              <a:t>Linhas</a:t>
            </a:r>
            <a:r>
              <a:rPr lang="pt-BR" sz="2400" dirty="0" smtClean="0"/>
              <a:t>: ligam os atributos aos conjuntos de entidades e os 		conjuntos de entidades aos relacionamentos </a:t>
            </a:r>
            <a:r>
              <a:rPr lang="pt-BR" sz="2400" dirty="0" smtClean="0">
                <a:sym typeface="Symbol" pitchFamily="18" charset="2"/>
              </a:rPr>
              <a:t></a:t>
            </a:r>
            <a:endParaRPr lang="pt-BR" sz="2400" dirty="0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6207032" y="2812870"/>
            <a:ext cx="13716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 rot="18900000">
            <a:off x="7044415" y="3751219"/>
            <a:ext cx="685800" cy="685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6" name="Oval 11"/>
          <p:cNvSpPr>
            <a:spLocks noChangeArrowheads="1"/>
          </p:cNvSpPr>
          <p:nvPr/>
        </p:nvSpPr>
        <p:spPr bwMode="auto">
          <a:xfrm>
            <a:off x="5590896" y="4841968"/>
            <a:ext cx="1295400" cy="381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7" name="Line 14"/>
          <p:cNvSpPr>
            <a:spLocks noChangeShapeType="1"/>
          </p:cNvSpPr>
          <p:nvPr/>
        </p:nvSpPr>
        <p:spPr bwMode="auto">
          <a:xfrm>
            <a:off x="7380510" y="6250581"/>
            <a:ext cx="1295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526506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47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670360" y="746371"/>
            <a:ext cx="10514196" cy="587581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pt-BR" sz="3800" b="1" dirty="0" smtClean="0">
                <a:solidFill>
                  <a:srgbClr val="0070C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Diagrama Entidade-Relacionamento</a:t>
            </a:r>
            <a:endParaRPr lang="pt-BR" sz="3800" b="1" dirty="0">
              <a:solidFill>
                <a:srgbClr val="0070C0"/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Exemplo:</a:t>
            </a:r>
          </a:p>
          <a:p>
            <a:pPr algn="just">
              <a:spcBef>
                <a:spcPct val="20000"/>
              </a:spcBef>
              <a:buNone/>
              <a:tabLst>
                <a:tab pos="485775" algn="l"/>
              </a:tabLst>
            </a:pPr>
            <a:endParaRPr lang="pt-BR" sz="800" dirty="0" smtClean="0"/>
          </a:p>
        </p:txBody>
      </p:sp>
      <p:grpSp>
        <p:nvGrpSpPr>
          <p:cNvPr id="8" name="Group 32"/>
          <p:cNvGrpSpPr>
            <a:grpSpLocks/>
          </p:cNvGrpSpPr>
          <p:nvPr/>
        </p:nvGrpSpPr>
        <p:grpSpPr bwMode="auto">
          <a:xfrm>
            <a:off x="2717094" y="2246821"/>
            <a:ext cx="6705600" cy="2514600"/>
            <a:chOff x="576" y="864"/>
            <a:chExt cx="4224" cy="1584"/>
          </a:xfrm>
        </p:grpSpPr>
        <p:sp>
          <p:nvSpPr>
            <p:cNvPr id="9" name="Rectangle 4"/>
            <p:cNvSpPr>
              <a:spLocks noChangeArrowheads="1"/>
            </p:cNvSpPr>
            <p:nvPr/>
          </p:nvSpPr>
          <p:spPr bwMode="auto">
            <a:xfrm>
              <a:off x="960" y="1968"/>
              <a:ext cx="864" cy="4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0" name="Text Box 5"/>
            <p:cNvSpPr txBox="1">
              <a:spLocks noChangeArrowheads="1"/>
            </p:cNvSpPr>
            <p:nvPr/>
          </p:nvSpPr>
          <p:spPr bwMode="auto">
            <a:xfrm>
              <a:off x="1114" y="2089"/>
              <a:ext cx="62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dirty="0"/>
                <a:t>cliente</a:t>
              </a:r>
            </a:p>
          </p:txBody>
        </p:sp>
        <p:sp>
          <p:nvSpPr>
            <p:cNvPr id="11" name="Rectangle 7"/>
            <p:cNvSpPr>
              <a:spLocks noChangeArrowheads="1"/>
            </p:cNvSpPr>
            <p:nvPr/>
          </p:nvSpPr>
          <p:spPr bwMode="auto">
            <a:xfrm>
              <a:off x="2544" y="2160"/>
              <a:ext cx="480" cy="4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2" name="Rectangle 8"/>
            <p:cNvSpPr>
              <a:spLocks noChangeArrowheads="1"/>
            </p:cNvSpPr>
            <p:nvPr/>
          </p:nvSpPr>
          <p:spPr bwMode="auto">
            <a:xfrm>
              <a:off x="3744" y="1968"/>
              <a:ext cx="864" cy="4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3" name="Text Box 9"/>
            <p:cNvSpPr txBox="1">
              <a:spLocks noChangeArrowheads="1"/>
            </p:cNvSpPr>
            <p:nvPr/>
          </p:nvSpPr>
          <p:spPr bwMode="auto">
            <a:xfrm>
              <a:off x="3933" y="2064"/>
              <a:ext cx="5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/>
                <a:t>conta</a:t>
              </a:r>
            </a:p>
          </p:txBody>
        </p:sp>
        <p:sp>
          <p:nvSpPr>
            <p:cNvPr id="14" name="Line 10"/>
            <p:cNvSpPr>
              <a:spLocks noChangeShapeType="1"/>
            </p:cNvSpPr>
            <p:nvPr/>
          </p:nvSpPr>
          <p:spPr bwMode="auto">
            <a:xfrm>
              <a:off x="3120" y="2208"/>
              <a:ext cx="6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" name="Line 11"/>
            <p:cNvSpPr>
              <a:spLocks noChangeShapeType="1"/>
            </p:cNvSpPr>
            <p:nvPr/>
          </p:nvSpPr>
          <p:spPr bwMode="auto">
            <a:xfrm flipH="1">
              <a:off x="1824" y="2208"/>
              <a:ext cx="7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6" name="Text Box 12"/>
            <p:cNvSpPr txBox="1">
              <a:spLocks noChangeArrowheads="1"/>
            </p:cNvSpPr>
            <p:nvPr/>
          </p:nvSpPr>
          <p:spPr bwMode="auto">
            <a:xfrm>
              <a:off x="2580" y="2064"/>
              <a:ext cx="44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sz="1600"/>
                <a:t>possui</a:t>
              </a:r>
            </a:p>
          </p:txBody>
        </p:sp>
        <p:sp>
          <p:nvSpPr>
            <p:cNvPr id="17" name="Oval 13"/>
            <p:cNvSpPr>
              <a:spLocks noChangeArrowheads="1"/>
            </p:cNvSpPr>
            <p:nvPr/>
          </p:nvSpPr>
          <p:spPr bwMode="auto">
            <a:xfrm>
              <a:off x="864" y="1152"/>
              <a:ext cx="576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pt-BR" sz="1600"/>
                <a:t>RG</a:t>
              </a:r>
            </a:p>
          </p:txBody>
        </p:sp>
        <p:sp>
          <p:nvSpPr>
            <p:cNvPr id="18" name="Oval 15"/>
            <p:cNvSpPr>
              <a:spLocks noChangeArrowheads="1"/>
            </p:cNvSpPr>
            <p:nvPr/>
          </p:nvSpPr>
          <p:spPr bwMode="auto">
            <a:xfrm>
              <a:off x="576" y="1536"/>
              <a:ext cx="576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pt-BR" sz="1600"/>
                <a:t>nome</a:t>
              </a:r>
            </a:p>
          </p:txBody>
        </p:sp>
        <p:sp>
          <p:nvSpPr>
            <p:cNvPr id="19" name="Oval 16"/>
            <p:cNvSpPr>
              <a:spLocks noChangeArrowheads="1"/>
            </p:cNvSpPr>
            <p:nvPr/>
          </p:nvSpPr>
          <p:spPr bwMode="auto">
            <a:xfrm>
              <a:off x="1296" y="864"/>
              <a:ext cx="576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pt-BR" sz="1600"/>
                <a:t>endereço</a:t>
              </a:r>
            </a:p>
          </p:txBody>
        </p:sp>
        <p:sp>
          <p:nvSpPr>
            <p:cNvPr id="20" name="Oval 17"/>
            <p:cNvSpPr>
              <a:spLocks noChangeArrowheads="1"/>
            </p:cNvSpPr>
            <p:nvPr/>
          </p:nvSpPr>
          <p:spPr bwMode="auto">
            <a:xfrm>
              <a:off x="1680" y="1536"/>
              <a:ext cx="576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pt-BR" sz="1600"/>
                <a:t>telefone</a:t>
              </a:r>
            </a:p>
          </p:txBody>
        </p:sp>
        <p:sp>
          <p:nvSpPr>
            <p:cNvPr id="21" name="Line 18"/>
            <p:cNvSpPr>
              <a:spLocks noChangeShapeType="1"/>
            </p:cNvSpPr>
            <p:nvPr/>
          </p:nvSpPr>
          <p:spPr bwMode="auto">
            <a:xfrm>
              <a:off x="864" y="1824"/>
              <a:ext cx="28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2" name="Line 19"/>
            <p:cNvSpPr>
              <a:spLocks noChangeShapeType="1"/>
            </p:cNvSpPr>
            <p:nvPr/>
          </p:nvSpPr>
          <p:spPr bwMode="auto">
            <a:xfrm>
              <a:off x="1200" y="1440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3" name="Line 20"/>
            <p:cNvSpPr>
              <a:spLocks noChangeShapeType="1"/>
            </p:cNvSpPr>
            <p:nvPr/>
          </p:nvSpPr>
          <p:spPr bwMode="auto">
            <a:xfrm>
              <a:off x="1584" y="1152"/>
              <a:ext cx="0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4" name="Line 21"/>
            <p:cNvSpPr>
              <a:spLocks noChangeShapeType="1"/>
            </p:cNvSpPr>
            <p:nvPr/>
          </p:nvSpPr>
          <p:spPr bwMode="auto">
            <a:xfrm>
              <a:off x="1776" y="177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5" name="Oval 22"/>
            <p:cNvSpPr>
              <a:spLocks noChangeArrowheads="1"/>
            </p:cNvSpPr>
            <p:nvPr/>
          </p:nvSpPr>
          <p:spPr bwMode="auto">
            <a:xfrm>
              <a:off x="2544" y="1344"/>
              <a:ext cx="576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pt-BR" sz="1600"/>
                <a:t>data</a:t>
              </a:r>
            </a:p>
          </p:txBody>
        </p:sp>
        <p:sp>
          <p:nvSpPr>
            <p:cNvPr id="26" name="Line 23"/>
            <p:cNvSpPr>
              <a:spLocks noChangeShapeType="1"/>
            </p:cNvSpPr>
            <p:nvPr/>
          </p:nvSpPr>
          <p:spPr bwMode="auto">
            <a:xfrm flipV="1">
              <a:off x="2832" y="163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7" name="Oval 24"/>
            <p:cNvSpPr>
              <a:spLocks noChangeArrowheads="1"/>
            </p:cNvSpPr>
            <p:nvPr/>
          </p:nvSpPr>
          <p:spPr bwMode="auto">
            <a:xfrm>
              <a:off x="4224" y="1344"/>
              <a:ext cx="576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pt-BR" sz="1600"/>
                <a:t>saldo</a:t>
              </a:r>
            </a:p>
          </p:txBody>
        </p:sp>
        <p:sp>
          <p:nvSpPr>
            <p:cNvPr id="28" name="Oval 25"/>
            <p:cNvSpPr>
              <a:spLocks noChangeArrowheads="1"/>
            </p:cNvSpPr>
            <p:nvPr/>
          </p:nvSpPr>
          <p:spPr bwMode="auto">
            <a:xfrm>
              <a:off x="3744" y="960"/>
              <a:ext cx="576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pt-BR" sz="1600"/>
                <a:t>código</a:t>
              </a:r>
            </a:p>
          </p:txBody>
        </p:sp>
        <p:sp>
          <p:nvSpPr>
            <p:cNvPr id="29" name="Line 26"/>
            <p:cNvSpPr>
              <a:spLocks noChangeShapeType="1"/>
            </p:cNvSpPr>
            <p:nvPr/>
          </p:nvSpPr>
          <p:spPr bwMode="auto">
            <a:xfrm>
              <a:off x="4032" y="1248"/>
              <a:ext cx="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0" name="Line 27"/>
            <p:cNvSpPr>
              <a:spLocks noChangeShapeType="1"/>
            </p:cNvSpPr>
            <p:nvPr/>
          </p:nvSpPr>
          <p:spPr bwMode="auto">
            <a:xfrm>
              <a:off x="4512" y="1632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1" name="Rectangle 31"/>
            <p:cNvSpPr>
              <a:spLocks noChangeArrowheads="1"/>
            </p:cNvSpPr>
            <p:nvPr/>
          </p:nvSpPr>
          <p:spPr bwMode="auto">
            <a:xfrm rot="-2700000">
              <a:off x="2592" y="1968"/>
              <a:ext cx="432" cy="43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</p:grpSp>
    </p:spTree>
    <p:extLst>
      <p:ext uri="{BB962C8B-B14F-4D97-AF65-F5344CB8AC3E}">
        <p14:creationId xmlns="" xmlns:p14="http://schemas.microsoft.com/office/powerpoint/2010/main" val="1526506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47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670360" y="746371"/>
            <a:ext cx="10514196" cy="587581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pt-BR" sz="3800" b="1" dirty="0" smtClean="0">
                <a:solidFill>
                  <a:srgbClr val="0070C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Diagrama Entidade-Relacionamento</a:t>
            </a:r>
            <a:endParaRPr lang="pt-BR" sz="3800" b="1" dirty="0">
              <a:solidFill>
                <a:srgbClr val="0070C0"/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Cardinalidade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sz="2400" dirty="0" smtClean="0"/>
              <a:t>É uma restrição de mapeamento que expressa o número de entidades as quais outra entidade pode ser associada via um conjunto de relacionamentos</a:t>
            </a:r>
          </a:p>
          <a:p>
            <a:pPr marL="0" indent="0">
              <a:lnSpc>
                <a:spcPct val="100000"/>
              </a:lnSpc>
              <a:buNone/>
            </a:pPr>
            <a:endParaRPr lang="pt-B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pt-B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Tipos de </a:t>
            </a:r>
            <a:r>
              <a:rPr lang="pt-BR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Cardinalidades</a:t>
            </a:r>
            <a:r>
              <a:rPr lang="pt-B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457200" indent="-457200">
              <a:lnSpc>
                <a:spcPct val="100000"/>
              </a:lnSpc>
              <a:buClr>
                <a:schemeClr val="accent5"/>
              </a:buClr>
            </a:pP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Relacionamento Um para um (1:1);</a:t>
            </a:r>
          </a:p>
          <a:p>
            <a:pPr marL="457200" indent="-457200">
              <a:lnSpc>
                <a:spcPct val="100000"/>
              </a:lnSpc>
              <a:buClr>
                <a:schemeClr val="accent5"/>
              </a:buClr>
            </a:pP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Relacionamento Um para um (1:N);</a:t>
            </a:r>
          </a:p>
          <a:p>
            <a:pPr marL="457200" indent="-457200">
              <a:lnSpc>
                <a:spcPct val="100000"/>
              </a:lnSpc>
              <a:buClr>
                <a:schemeClr val="accent5"/>
              </a:buClr>
            </a:pP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Relacionamento Um para um (N:1);</a:t>
            </a:r>
          </a:p>
          <a:p>
            <a:pPr marL="457200" indent="-457200">
              <a:lnSpc>
                <a:spcPct val="100000"/>
              </a:lnSpc>
              <a:buClr>
                <a:schemeClr val="accent5"/>
              </a:buClr>
            </a:pP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Relacionamento Um para um (M:N ou N:N).</a:t>
            </a:r>
          </a:p>
          <a:p>
            <a:pPr algn="just">
              <a:spcBef>
                <a:spcPct val="20000"/>
              </a:spcBef>
              <a:buNone/>
              <a:tabLst>
                <a:tab pos="485775" algn="l"/>
              </a:tabLst>
            </a:pPr>
            <a:endParaRPr lang="pt-BR" sz="800" dirty="0" smtClean="0"/>
          </a:p>
        </p:txBody>
      </p:sp>
    </p:spTree>
    <p:extLst>
      <p:ext uri="{BB962C8B-B14F-4D97-AF65-F5344CB8AC3E}">
        <p14:creationId xmlns="" xmlns:p14="http://schemas.microsoft.com/office/powerpoint/2010/main" val="1526506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47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670360" y="746371"/>
            <a:ext cx="10514196" cy="587581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pt-BR" sz="3800" b="1" dirty="0" smtClean="0">
                <a:solidFill>
                  <a:srgbClr val="0070C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Cardinalidade</a:t>
            </a:r>
            <a:endParaRPr lang="pt-BR" sz="3800" b="1" dirty="0">
              <a:solidFill>
                <a:srgbClr val="0070C0"/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Supondo as entidades A e B, a cardinalidade pode ser: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sz="2400" b="1" u="sng" dirty="0" smtClean="0"/>
              <a:t>Um para um (1:1): </a:t>
            </a:r>
            <a:r>
              <a:rPr lang="pt-BR" sz="2400" dirty="0" smtClean="0"/>
              <a:t>uma entidade de A está associada a uma única entidade de B, e uma entidade de B está associada a uma única entidade de A.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sz="2400" b="1" u="sng" dirty="0" smtClean="0"/>
              <a:t>Um para muitos (1:N): </a:t>
            </a:r>
            <a:r>
              <a:rPr lang="pt-BR" sz="2400" dirty="0" smtClean="0"/>
              <a:t>uma entidade de A está associada a qualquer quantidade da entidade de B, e uma entidade de B esta associada somente a uma única entidade de A.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sz="2400" b="1" u="sng" dirty="0" smtClean="0"/>
              <a:t>Muitos para um (N:1): </a:t>
            </a:r>
            <a:r>
              <a:rPr lang="pt-BR" sz="2400" dirty="0" smtClean="0"/>
              <a:t>uma entidade de A está associada a uma única entidade de B, e uma única entidade de B pode estar associada a qualquer quantidade de entidades de A.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sz="2400" b="1" u="sng" dirty="0" smtClean="0"/>
              <a:t>Muitos para muitos (N:M): </a:t>
            </a:r>
            <a:r>
              <a:rPr lang="pt-BR" sz="2400" dirty="0" smtClean="0"/>
              <a:t>uma entidade de A está associada a qualquer quantidade de entidades de B, e uma entidade de B esta associada a qualquer quantidade de entidades de A.</a:t>
            </a:r>
            <a:endParaRPr lang="pt-BR" sz="800" dirty="0" smtClean="0"/>
          </a:p>
        </p:txBody>
      </p:sp>
    </p:spTree>
    <p:extLst>
      <p:ext uri="{BB962C8B-B14F-4D97-AF65-F5344CB8AC3E}">
        <p14:creationId xmlns="" xmlns:p14="http://schemas.microsoft.com/office/powerpoint/2010/main" val="1526506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47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670360" y="746371"/>
            <a:ext cx="10514196" cy="587581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pt-BR" sz="3800" b="1" dirty="0" err="1" smtClean="0">
                <a:solidFill>
                  <a:srgbClr val="0070C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Cardinalidades</a:t>
            </a:r>
            <a:endParaRPr lang="pt-BR" sz="3800" b="1" dirty="0" smtClean="0">
              <a:solidFill>
                <a:srgbClr val="0070C0"/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Exemplos:</a:t>
            </a:r>
          </a:p>
        </p:txBody>
      </p:sp>
      <p:sp>
        <p:nvSpPr>
          <p:cNvPr id="4" name="Line 15"/>
          <p:cNvSpPr>
            <a:spLocks noChangeShapeType="1"/>
          </p:cNvSpPr>
          <p:nvPr/>
        </p:nvSpPr>
        <p:spPr bwMode="auto">
          <a:xfrm>
            <a:off x="1763495" y="4201890"/>
            <a:ext cx="716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grpSp>
        <p:nvGrpSpPr>
          <p:cNvPr id="6" name="Group 62"/>
          <p:cNvGrpSpPr>
            <a:grpSpLocks/>
          </p:cNvGrpSpPr>
          <p:nvPr/>
        </p:nvGrpSpPr>
        <p:grpSpPr bwMode="auto">
          <a:xfrm>
            <a:off x="1553945" y="1915890"/>
            <a:ext cx="2952750" cy="1905000"/>
            <a:chOff x="444" y="960"/>
            <a:chExt cx="1860" cy="1200"/>
          </a:xfrm>
        </p:grpSpPr>
        <p:grpSp>
          <p:nvGrpSpPr>
            <p:cNvPr id="7" name="Group 9"/>
            <p:cNvGrpSpPr>
              <a:grpSpLocks/>
            </p:cNvGrpSpPr>
            <p:nvPr/>
          </p:nvGrpSpPr>
          <p:grpSpPr bwMode="auto">
            <a:xfrm>
              <a:off x="444" y="1104"/>
              <a:ext cx="624" cy="1056"/>
              <a:chOff x="288" y="1296"/>
              <a:chExt cx="624" cy="1056"/>
            </a:xfrm>
          </p:grpSpPr>
          <p:sp>
            <p:nvSpPr>
              <p:cNvPr id="16" name="Oval 4"/>
              <p:cNvSpPr>
                <a:spLocks noChangeArrowheads="1"/>
              </p:cNvSpPr>
              <p:nvPr/>
            </p:nvSpPr>
            <p:spPr bwMode="auto">
              <a:xfrm>
                <a:off x="288" y="1296"/>
                <a:ext cx="624" cy="105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7" name="Text Box 5"/>
              <p:cNvSpPr txBox="1">
                <a:spLocks noChangeArrowheads="1"/>
              </p:cNvSpPr>
              <p:nvPr/>
            </p:nvSpPr>
            <p:spPr bwMode="auto">
              <a:xfrm>
                <a:off x="471" y="1464"/>
                <a:ext cx="252" cy="5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pt-BR" sz="1800"/>
                  <a:t>a1</a:t>
                </a:r>
              </a:p>
              <a:p>
                <a:r>
                  <a:rPr lang="pt-BR" sz="1800"/>
                  <a:t>a2</a:t>
                </a:r>
              </a:p>
              <a:p>
                <a:r>
                  <a:rPr lang="pt-BR" sz="1800"/>
                  <a:t>a3</a:t>
                </a:r>
              </a:p>
            </p:txBody>
          </p:sp>
        </p:grpSp>
        <p:grpSp>
          <p:nvGrpSpPr>
            <p:cNvPr id="8" name="Group 10"/>
            <p:cNvGrpSpPr>
              <a:grpSpLocks/>
            </p:cNvGrpSpPr>
            <p:nvPr/>
          </p:nvGrpSpPr>
          <p:grpSpPr bwMode="auto">
            <a:xfrm>
              <a:off x="1596" y="1104"/>
              <a:ext cx="624" cy="1056"/>
              <a:chOff x="1440" y="1296"/>
              <a:chExt cx="624" cy="1056"/>
            </a:xfrm>
          </p:grpSpPr>
          <p:sp>
            <p:nvSpPr>
              <p:cNvPr id="14" name="Oval 6"/>
              <p:cNvSpPr>
                <a:spLocks noChangeArrowheads="1"/>
              </p:cNvSpPr>
              <p:nvPr/>
            </p:nvSpPr>
            <p:spPr bwMode="auto">
              <a:xfrm>
                <a:off x="1440" y="1296"/>
                <a:ext cx="624" cy="105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5" name="Text Box 7"/>
              <p:cNvSpPr txBox="1">
                <a:spLocks noChangeArrowheads="1"/>
              </p:cNvSpPr>
              <p:nvPr/>
            </p:nvSpPr>
            <p:spPr bwMode="auto">
              <a:xfrm>
                <a:off x="1612" y="1458"/>
                <a:ext cx="260" cy="5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pt-BR" sz="1800"/>
                  <a:t>b1</a:t>
                </a:r>
              </a:p>
              <a:p>
                <a:r>
                  <a:rPr lang="pt-BR" sz="1800"/>
                  <a:t>b2</a:t>
                </a:r>
              </a:p>
              <a:p>
                <a:r>
                  <a:rPr lang="pt-BR" sz="1800"/>
                  <a:t>b3</a:t>
                </a:r>
              </a:p>
            </p:txBody>
          </p:sp>
        </p:grpSp>
        <p:sp>
          <p:nvSpPr>
            <p:cNvPr id="9" name="Line 11"/>
            <p:cNvSpPr>
              <a:spLocks noChangeShapeType="1"/>
            </p:cNvSpPr>
            <p:nvPr/>
          </p:nvSpPr>
          <p:spPr bwMode="auto">
            <a:xfrm>
              <a:off x="924" y="1392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0" name="Line 12"/>
            <p:cNvSpPr>
              <a:spLocks noChangeShapeType="1"/>
            </p:cNvSpPr>
            <p:nvPr/>
          </p:nvSpPr>
          <p:spPr bwMode="auto">
            <a:xfrm>
              <a:off x="924" y="1584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1" name="Line 13"/>
            <p:cNvSpPr>
              <a:spLocks noChangeShapeType="1"/>
            </p:cNvSpPr>
            <p:nvPr/>
          </p:nvSpPr>
          <p:spPr bwMode="auto">
            <a:xfrm>
              <a:off x="972" y="1728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2" name="Text Box 25"/>
            <p:cNvSpPr txBox="1">
              <a:spLocks noChangeArrowheads="1"/>
            </p:cNvSpPr>
            <p:nvPr/>
          </p:nvSpPr>
          <p:spPr bwMode="auto">
            <a:xfrm>
              <a:off x="972" y="960"/>
              <a:ext cx="17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sz="1600"/>
                <a:t>a</a:t>
              </a:r>
            </a:p>
          </p:txBody>
        </p:sp>
        <p:sp>
          <p:nvSpPr>
            <p:cNvPr id="13" name="Text Box 26"/>
            <p:cNvSpPr txBox="1">
              <a:spLocks noChangeArrowheads="1"/>
            </p:cNvSpPr>
            <p:nvPr/>
          </p:nvSpPr>
          <p:spPr bwMode="auto">
            <a:xfrm>
              <a:off x="2124" y="1008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sz="1600"/>
                <a:t>b</a:t>
              </a:r>
            </a:p>
          </p:txBody>
        </p:sp>
      </p:grpSp>
      <p:grpSp>
        <p:nvGrpSpPr>
          <p:cNvPr id="18" name="Group 63"/>
          <p:cNvGrpSpPr>
            <a:grpSpLocks/>
          </p:cNvGrpSpPr>
          <p:nvPr/>
        </p:nvGrpSpPr>
        <p:grpSpPr bwMode="auto">
          <a:xfrm>
            <a:off x="5852895" y="1915890"/>
            <a:ext cx="2895600" cy="1905000"/>
            <a:chOff x="3152" y="960"/>
            <a:chExt cx="1824" cy="1200"/>
          </a:xfrm>
        </p:grpSpPr>
        <p:grpSp>
          <p:nvGrpSpPr>
            <p:cNvPr id="19" name="Group 16"/>
            <p:cNvGrpSpPr>
              <a:grpSpLocks/>
            </p:cNvGrpSpPr>
            <p:nvPr/>
          </p:nvGrpSpPr>
          <p:grpSpPr bwMode="auto">
            <a:xfrm>
              <a:off x="3152" y="1104"/>
              <a:ext cx="624" cy="1056"/>
              <a:chOff x="288" y="1296"/>
              <a:chExt cx="624" cy="1056"/>
            </a:xfrm>
          </p:grpSpPr>
          <p:sp>
            <p:nvSpPr>
              <p:cNvPr id="29" name="Oval 17"/>
              <p:cNvSpPr>
                <a:spLocks noChangeArrowheads="1"/>
              </p:cNvSpPr>
              <p:nvPr/>
            </p:nvSpPr>
            <p:spPr bwMode="auto">
              <a:xfrm>
                <a:off x="288" y="1296"/>
                <a:ext cx="624" cy="105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30" name="Text Box 18"/>
              <p:cNvSpPr txBox="1">
                <a:spLocks noChangeArrowheads="1"/>
              </p:cNvSpPr>
              <p:nvPr/>
            </p:nvSpPr>
            <p:spPr bwMode="auto">
              <a:xfrm>
                <a:off x="471" y="1464"/>
                <a:ext cx="252" cy="5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pt-BR" sz="1800"/>
                  <a:t>a1</a:t>
                </a:r>
              </a:p>
              <a:p>
                <a:r>
                  <a:rPr lang="pt-BR" sz="1800"/>
                  <a:t>a2</a:t>
                </a:r>
              </a:p>
              <a:p>
                <a:r>
                  <a:rPr lang="pt-BR" sz="1800"/>
                  <a:t>a3</a:t>
                </a:r>
              </a:p>
            </p:txBody>
          </p:sp>
        </p:grpSp>
        <p:grpSp>
          <p:nvGrpSpPr>
            <p:cNvPr id="20" name="Group 19"/>
            <p:cNvGrpSpPr>
              <a:grpSpLocks/>
            </p:cNvGrpSpPr>
            <p:nvPr/>
          </p:nvGrpSpPr>
          <p:grpSpPr bwMode="auto">
            <a:xfrm>
              <a:off x="4304" y="1104"/>
              <a:ext cx="624" cy="1056"/>
              <a:chOff x="1440" y="1296"/>
              <a:chExt cx="624" cy="1056"/>
            </a:xfrm>
          </p:grpSpPr>
          <p:sp>
            <p:nvSpPr>
              <p:cNvPr id="27" name="Oval 20"/>
              <p:cNvSpPr>
                <a:spLocks noChangeArrowheads="1"/>
              </p:cNvSpPr>
              <p:nvPr/>
            </p:nvSpPr>
            <p:spPr bwMode="auto">
              <a:xfrm>
                <a:off x="1440" y="1296"/>
                <a:ext cx="624" cy="105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8" name="Text Box 21"/>
              <p:cNvSpPr txBox="1">
                <a:spLocks noChangeArrowheads="1"/>
              </p:cNvSpPr>
              <p:nvPr/>
            </p:nvSpPr>
            <p:spPr bwMode="auto">
              <a:xfrm>
                <a:off x="1612" y="1458"/>
                <a:ext cx="260" cy="7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pt-BR" sz="1800"/>
                  <a:t>b1</a:t>
                </a:r>
              </a:p>
              <a:p>
                <a:r>
                  <a:rPr lang="pt-BR" sz="1800"/>
                  <a:t>b2</a:t>
                </a:r>
              </a:p>
              <a:p>
                <a:r>
                  <a:rPr lang="pt-BR" sz="1800"/>
                  <a:t>b3</a:t>
                </a:r>
              </a:p>
              <a:p>
                <a:r>
                  <a:rPr lang="pt-BR" sz="1800"/>
                  <a:t>b4</a:t>
                </a:r>
              </a:p>
            </p:txBody>
          </p:sp>
        </p:grpSp>
        <p:sp>
          <p:nvSpPr>
            <p:cNvPr id="21" name="Line 22"/>
            <p:cNvSpPr>
              <a:spLocks noChangeShapeType="1"/>
            </p:cNvSpPr>
            <p:nvPr/>
          </p:nvSpPr>
          <p:spPr bwMode="auto">
            <a:xfrm>
              <a:off x="3584" y="1392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2" name="Line 23"/>
            <p:cNvSpPr>
              <a:spLocks noChangeShapeType="1"/>
            </p:cNvSpPr>
            <p:nvPr/>
          </p:nvSpPr>
          <p:spPr bwMode="auto">
            <a:xfrm>
              <a:off x="3584" y="1584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3" name="Line 24"/>
            <p:cNvSpPr>
              <a:spLocks noChangeShapeType="1"/>
            </p:cNvSpPr>
            <p:nvPr/>
          </p:nvSpPr>
          <p:spPr bwMode="auto">
            <a:xfrm>
              <a:off x="3632" y="1728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4" name="Text Box 27"/>
            <p:cNvSpPr txBox="1">
              <a:spLocks noChangeArrowheads="1"/>
            </p:cNvSpPr>
            <p:nvPr/>
          </p:nvSpPr>
          <p:spPr bwMode="auto">
            <a:xfrm>
              <a:off x="3644" y="960"/>
              <a:ext cx="17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sz="1600"/>
                <a:t>a</a:t>
              </a:r>
            </a:p>
          </p:txBody>
        </p:sp>
        <p:sp>
          <p:nvSpPr>
            <p:cNvPr id="25" name="Text Box 28"/>
            <p:cNvSpPr txBox="1">
              <a:spLocks noChangeArrowheads="1"/>
            </p:cNvSpPr>
            <p:nvPr/>
          </p:nvSpPr>
          <p:spPr bwMode="auto">
            <a:xfrm>
              <a:off x="4796" y="1008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sz="1600"/>
                <a:t>b</a:t>
              </a:r>
            </a:p>
          </p:txBody>
        </p:sp>
        <p:sp>
          <p:nvSpPr>
            <p:cNvPr id="26" name="Line 29"/>
            <p:cNvSpPr>
              <a:spLocks noChangeShapeType="1"/>
            </p:cNvSpPr>
            <p:nvPr/>
          </p:nvSpPr>
          <p:spPr bwMode="auto">
            <a:xfrm>
              <a:off x="3632" y="1728"/>
              <a:ext cx="76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31" name="Group 64"/>
          <p:cNvGrpSpPr>
            <a:grpSpLocks/>
          </p:cNvGrpSpPr>
          <p:nvPr/>
        </p:nvGrpSpPr>
        <p:grpSpPr bwMode="auto">
          <a:xfrm>
            <a:off x="1534895" y="4354290"/>
            <a:ext cx="2952750" cy="1828800"/>
            <a:chOff x="432" y="2496"/>
            <a:chExt cx="1860" cy="1152"/>
          </a:xfrm>
        </p:grpSpPr>
        <p:grpSp>
          <p:nvGrpSpPr>
            <p:cNvPr id="32" name="Group 30"/>
            <p:cNvGrpSpPr>
              <a:grpSpLocks/>
            </p:cNvGrpSpPr>
            <p:nvPr/>
          </p:nvGrpSpPr>
          <p:grpSpPr bwMode="auto">
            <a:xfrm>
              <a:off x="432" y="2592"/>
              <a:ext cx="624" cy="1056"/>
              <a:chOff x="288" y="1296"/>
              <a:chExt cx="624" cy="1056"/>
            </a:xfrm>
          </p:grpSpPr>
          <p:sp>
            <p:nvSpPr>
              <p:cNvPr id="42" name="Oval 31"/>
              <p:cNvSpPr>
                <a:spLocks noChangeArrowheads="1"/>
              </p:cNvSpPr>
              <p:nvPr/>
            </p:nvSpPr>
            <p:spPr bwMode="auto">
              <a:xfrm>
                <a:off x="288" y="1296"/>
                <a:ext cx="624" cy="105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3" name="Text Box 32"/>
              <p:cNvSpPr txBox="1">
                <a:spLocks noChangeArrowheads="1"/>
              </p:cNvSpPr>
              <p:nvPr/>
            </p:nvSpPr>
            <p:spPr bwMode="auto">
              <a:xfrm>
                <a:off x="471" y="1464"/>
                <a:ext cx="252" cy="7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pt-BR" sz="1800"/>
                  <a:t>a1</a:t>
                </a:r>
              </a:p>
              <a:p>
                <a:r>
                  <a:rPr lang="pt-BR" sz="1800"/>
                  <a:t>a2</a:t>
                </a:r>
              </a:p>
              <a:p>
                <a:r>
                  <a:rPr lang="pt-BR" sz="1800"/>
                  <a:t>a3</a:t>
                </a:r>
              </a:p>
              <a:p>
                <a:r>
                  <a:rPr lang="pt-BR" sz="1800"/>
                  <a:t>a4</a:t>
                </a:r>
              </a:p>
            </p:txBody>
          </p:sp>
        </p:grpSp>
        <p:grpSp>
          <p:nvGrpSpPr>
            <p:cNvPr id="33" name="Group 33"/>
            <p:cNvGrpSpPr>
              <a:grpSpLocks/>
            </p:cNvGrpSpPr>
            <p:nvPr/>
          </p:nvGrpSpPr>
          <p:grpSpPr bwMode="auto">
            <a:xfrm>
              <a:off x="1584" y="2592"/>
              <a:ext cx="624" cy="1056"/>
              <a:chOff x="1440" y="1296"/>
              <a:chExt cx="624" cy="1056"/>
            </a:xfrm>
          </p:grpSpPr>
          <p:sp>
            <p:nvSpPr>
              <p:cNvPr id="40" name="Oval 34"/>
              <p:cNvSpPr>
                <a:spLocks noChangeArrowheads="1"/>
              </p:cNvSpPr>
              <p:nvPr/>
            </p:nvSpPr>
            <p:spPr bwMode="auto">
              <a:xfrm>
                <a:off x="1440" y="1296"/>
                <a:ext cx="624" cy="105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1" name="Text Box 35"/>
              <p:cNvSpPr txBox="1">
                <a:spLocks noChangeArrowheads="1"/>
              </p:cNvSpPr>
              <p:nvPr/>
            </p:nvSpPr>
            <p:spPr bwMode="auto">
              <a:xfrm>
                <a:off x="1612" y="1458"/>
                <a:ext cx="260" cy="5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pt-BR" sz="1800"/>
                  <a:t>b1</a:t>
                </a:r>
              </a:p>
              <a:p>
                <a:r>
                  <a:rPr lang="pt-BR" sz="1800"/>
                  <a:t>b2</a:t>
                </a:r>
              </a:p>
              <a:p>
                <a:r>
                  <a:rPr lang="pt-BR" sz="1800"/>
                  <a:t>b3</a:t>
                </a:r>
              </a:p>
            </p:txBody>
          </p:sp>
        </p:grpSp>
        <p:sp>
          <p:nvSpPr>
            <p:cNvPr id="34" name="Line 36"/>
            <p:cNvSpPr>
              <a:spLocks noChangeShapeType="1"/>
            </p:cNvSpPr>
            <p:nvPr/>
          </p:nvSpPr>
          <p:spPr bwMode="auto">
            <a:xfrm>
              <a:off x="912" y="2880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5" name="Line 37"/>
            <p:cNvSpPr>
              <a:spLocks noChangeShapeType="1"/>
            </p:cNvSpPr>
            <p:nvPr/>
          </p:nvSpPr>
          <p:spPr bwMode="auto">
            <a:xfrm>
              <a:off x="912" y="3072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6" name="Line 38"/>
            <p:cNvSpPr>
              <a:spLocks noChangeShapeType="1"/>
            </p:cNvSpPr>
            <p:nvPr/>
          </p:nvSpPr>
          <p:spPr bwMode="auto">
            <a:xfrm>
              <a:off x="960" y="3216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7" name="Text Box 39"/>
            <p:cNvSpPr txBox="1">
              <a:spLocks noChangeArrowheads="1"/>
            </p:cNvSpPr>
            <p:nvPr/>
          </p:nvSpPr>
          <p:spPr bwMode="auto">
            <a:xfrm>
              <a:off x="960" y="2544"/>
              <a:ext cx="17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sz="1600"/>
                <a:t>a</a:t>
              </a:r>
            </a:p>
          </p:txBody>
        </p:sp>
        <p:sp>
          <p:nvSpPr>
            <p:cNvPr id="38" name="Text Box 40"/>
            <p:cNvSpPr txBox="1">
              <a:spLocks noChangeArrowheads="1"/>
            </p:cNvSpPr>
            <p:nvPr/>
          </p:nvSpPr>
          <p:spPr bwMode="auto">
            <a:xfrm>
              <a:off x="2112" y="2496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sz="1600"/>
                <a:t>b</a:t>
              </a:r>
            </a:p>
          </p:txBody>
        </p:sp>
        <p:sp>
          <p:nvSpPr>
            <p:cNvPr id="39" name="Line 41"/>
            <p:cNvSpPr>
              <a:spLocks noChangeShapeType="1"/>
            </p:cNvSpPr>
            <p:nvPr/>
          </p:nvSpPr>
          <p:spPr bwMode="auto">
            <a:xfrm flipH="1">
              <a:off x="960" y="3216"/>
              <a:ext cx="76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44" name="Group 65"/>
          <p:cNvGrpSpPr>
            <a:grpSpLocks/>
          </p:cNvGrpSpPr>
          <p:nvPr/>
        </p:nvGrpSpPr>
        <p:grpSpPr bwMode="auto">
          <a:xfrm>
            <a:off x="5959572" y="4278090"/>
            <a:ext cx="2952750" cy="1905000"/>
            <a:chOff x="3392" y="2448"/>
            <a:chExt cx="1860" cy="1200"/>
          </a:xfrm>
        </p:grpSpPr>
        <p:grpSp>
          <p:nvGrpSpPr>
            <p:cNvPr id="45" name="Group 42"/>
            <p:cNvGrpSpPr>
              <a:grpSpLocks/>
            </p:cNvGrpSpPr>
            <p:nvPr/>
          </p:nvGrpSpPr>
          <p:grpSpPr bwMode="auto">
            <a:xfrm>
              <a:off x="3392" y="2592"/>
              <a:ext cx="624" cy="1056"/>
              <a:chOff x="288" y="1296"/>
              <a:chExt cx="624" cy="1056"/>
            </a:xfrm>
          </p:grpSpPr>
          <p:sp>
            <p:nvSpPr>
              <p:cNvPr id="56" name="Oval 43"/>
              <p:cNvSpPr>
                <a:spLocks noChangeArrowheads="1"/>
              </p:cNvSpPr>
              <p:nvPr/>
            </p:nvSpPr>
            <p:spPr bwMode="auto">
              <a:xfrm>
                <a:off x="288" y="1296"/>
                <a:ext cx="624" cy="105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57" name="Text Box 44"/>
              <p:cNvSpPr txBox="1">
                <a:spLocks noChangeArrowheads="1"/>
              </p:cNvSpPr>
              <p:nvPr/>
            </p:nvSpPr>
            <p:spPr bwMode="auto">
              <a:xfrm>
                <a:off x="471" y="1464"/>
                <a:ext cx="252" cy="7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pt-BR" sz="1800"/>
                  <a:t>a1</a:t>
                </a:r>
              </a:p>
              <a:p>
                <a:r>
                  <a:rPr lang="pt-BR" sz="1800"/>
                  <a:t>a2</a:t>
                </a:r>
              </a:p>
              <a:p>
                <a:r>
                  <a:rPr lang="pt-BR" sz="1800"/>
                  <a:t>a3</a:t>
                </a:r>
              </a:p>
              <a:p>
                <a:r>
                  <a:rPr lang="pt-BR" sz="1800"/>
                  <a:t>a4</a:t>
                </a:r>
              </a:p>
            </p:txBody>
          </p:sp>
        </p:grpSp>
        <p:grpSp>
          <p:nvGrpSpPr>
            <p:cNvPr id="46" name="Group 45"/>
            <p:cNvGrpSpPr>
              <a:grpSpLocks/>
            </p:cNvGrpSpPr>
            <p:nvPr/>
          </p:nvGrpSpPr>
          <p:grpSpPr bwMode="auto">
            <a:xfrm>
              <a:off x="4544" y="2592"/>
              <a:ext cx="624" cy="1056"/>
              <a:chOff x="1440" y="1296"/>
              <a:chExt cx="624" cy="1056"/>
            </a:xfrm>
          </p:grpSpPr>
          <p:sp>
            <p:nvSpPr>
              <p:cNvPr id="54" name="Oval 46"/>
              <p:cNvSpPr>
                <a:spLocks noChangeArrowheads="1"/>
              </p:cNvSpPr>
              <p:nvPr/>
            </p:nvSpPr>
            <p:spPr bwMode="auto">
              <a:xfrm>
                <a:off x="1440" y="1296"/>
                <a:ext cx="624" cy="105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55" name="Text Box 47"/>
              <p:cNvSpPr txBox="1">
                <a:spLocks noChangeArrowheads="1"/>
              </p:cNvSpPr>
              <p:nvPr/>
            </p:nvSpPr>
            <p:spPr bwMode="auto">
              <a:xfrm>
                <a:off x="1612" y="1458"/>
                <a:ext cx="260" cy="7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pt-BR" sz="1800"/>
                  <a:t>b1</a:t>
                </a:r>
              </a:p>
              <a:p>
                <a:r>
                  <a:rPr lang="pt-BR" sz="1800"/>
                  <a:t>b2</a:t>
                </a:r>
              </a:p>
              <a:p>
                <a:r>
                  <a:rPr lang="pt-BR" sz="1800"/>
                  <a:t>b3</a:t>
                </a:r>
              </a:p>
              <a:p>
                <a:r>
                  <a:rPr lang="pt-BR" sz="1800"/>
                  <a:t>b4</a:t>
                </a:r>
              </a:p>
            </p:txBody>
          </p:sp>
        </p:grpSp>
        <p:sp>
          <p:nvSpPr>
            <p:cNvPr id="47" name="Line 48"/>
            <p:cNvSpPr>
              <a:spLocks noChangeShapeType="1"/>
            </p:cNvSpPr>
            <p:nvPr/>
          </p:nvSpPr>
          <p:spPr bwMode="auto">
            <a:xfrm>
              <a:off x="3872" y="2880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" name="Text Box 51"/>
            <p:cNvSpPr txBox="1">
              <a:spLocks noChangeArrowheads="1"/>
            </p:cNvSpPr>
            <p:nvPr/>
          </p:nvSpPr>
          <p:spPr bwMode="auto">
            <a:xfrm>
              <a:off x="3920" y="2448"/>
              <a:ext cx="17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sz="1600"/>
                <a:t>a</a:t>
              </a:r>
            </a:p>
          </p:txBody>
        </p:sp>
        <p:sp>
          <p:nvSpPr>
            <p:cNvPr id="49" name="Text Box 52"/>
            <p:cNvSpPr txBox="1">
              <a:spLocks noChangeArrowheads="1"/>
            </p:cNvSpPr>
            <p:nvPr/>
          </p:nvSpPr>
          <p:spPr bwMode="auto">
            <a:xfrm>
              <a:off x="5072" y="2496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sz="1600"/>
                <a:t>b</a:t>
              </a:r>
            </a:p>
          </p:txBody>
        </p:sp>
        <p:sp>
          <p:nvSpPr>
            <p:cNvPr id="50" name="Line 53"/>
            <p:cNvSpPr>
              <a:spLocks noChangeShapeType="1"/>
            </p:cNvSpPr>
            <p:nvPr/>
          </p:nvSpPr>
          <p:spPr bwMode="auto">
            <a:xfrm>
              <a:off x="3872" y="2880"/>
              <a:ext cx="81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51" name="Line 54"/>
            <p:cNvSpPr>
              <a:spLocks noChangeShapeType="1"/>
            </p:cNvSpPr>
            <p:nvPr/>
          </p:nvSpPr>
          <p:spPr bwMode="auto">
            <a:xfrm flipV="1">
              <a:off x="3872" y="2880"/>
              <a:ext cx="86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52" name="Line 55"/>
            <p:cNvSpPr>
              <a:spLocks noChangeShapeType="1"/>
            </p:cNvSpPr>
            <p:nvPr/>
          </p:nvSpPr>
          <p:spPr bwMode="auto">
            <a:xfrm>
              <a:off x="3920" y="3216"/>
              <a:ext cx="81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53" name="Line 56"/>
            <p:cNvSpPr>
              <a:spLocks noChangeShapeType="1"/>
            </p:cNvSpPr>
            <p:nvPr/>
          </p:nvSpPr>
          <p:spPr bwMode="auto">
            <a:xfrm flipV="1">
              <a:off x="3872" y="3264"/>
              <a:ext cx="76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58" name="Text Box 57"/>
          <p:cNvSpPr txBox="1">
            <a:spLocks noChangeArrowheads="1"/>
          </p:cNvSpPr>
          <p:nvPr/>
        </p:nvSpPr>
        <p:spPr bwMode="auto">
          <a:xfrm>
            <a:off x="1366620" y="3782790"/>
            <a:ext cx="2819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1800"/>
              <a:t>Relacionamento um para um</a:t>
            </a:r>
          </a:p>
        </p:txBody>
      </p:sp>
      <p:sp>
        <p:nvSpPr>
          <p:cNvPr id="59" name="Text Box 58"/>
          <p:cNvSpPr txBox="1">
            <a:spLocks noChangeArrowheads="1"/>
          </p:cNvSpPr>
          <p:nvPr/>
        </p:nvSpPr>
        <p:spPr bwMode="auto">
          <a:xfrm>
            <a:off x="5722260" y="3820890"/>
            <a:ext cx="3149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1800"/>
              <a:t>Relacionamento um para muitos</a:t>
            </a:r>
          </a:p>
        </p:txBody>
      </p:sp>
      <p:sp>
        <p:nvSpPr>
          <p:cNvPr id="60" name="Text Box 59"/>
          <p:cNvSpPr txBox="1">
            <a:spLocks noChangeArrowheads="1"/>
          </p:cNvSpPr>
          <p:nvPr/>
        </p:nvSpPr>
        <p:spPr bwMode="auto">
          <a:xfrm>
            <a:off x="1382495" y="6335490"/>
            <a:ext cx="3149600" cy="3667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1800"/>
              <a:t>Relacionamento muitos para um</a:t>
            </a:r>
          </a:p>
        </p:txBody>
      </p:sp>
      <p:sp>
        <p:nvSpPr>
          <p:cNvPr id="61" name="Text Box 60"/>
          <p:cNvSpPr txBox="1">
            <a:spLocks noChangeArrowheads="1"/>
          </p:cNvSpPr>
          <p:nvPr/>
        </p:nvSpPr>
        <p:spPr bwMode="auto">
          <a:xfrm>
            <a:off x="5788301" y="6335490"/>
            <a:ext cx="3479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1800" dirty="0"/>
              <a:t>Relacionamento muitos para muitos</a:t>
            </a:r>
          </a:p>
        </p:txBody>
      </p:sp>
      <p:sp>
        <p:nvSpPr>
          <p:cNvPr id="62" name="Line 14"/>
          <p:cNvSpPr>
            <a:spLocks noChangeShapeType="1"/>
          </p:cNvSpPr>
          <p:nvPr/>
        </p:nvSpPr>
        <p:spPr bwMode="auto">
          <a:xfrm>
            <a:off x="5107583" y="1946372"/>
            <a:ext cx="0" cy="472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526506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47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670360" y="746371"/>
            <a:ext cx="10514196" cy="587581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pt-BR" sz="3800" b="1" dirty="0" smtClean="0">
                <a:solidFill>
                  <a:srgbClr val="0070C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Notação Utilizada no DE-R</a:t>
            </a:r>
            <a:endParaRPr lang="pt-BR" sz="3800" b="1" dirty="0">
              <a:solidFill>
                <a:srgbClr val="0070C0"/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Alguns símbolos representam determinadas características específicas do ME-R no DE-R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2329701" y="3189515"/>
            <a:ext cx="1146175" cy="4587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grpSp>
        <p:nvGrpSpPr>
          <p:cNvPr id="6" name="Group 14"/>
          <p:cNvGrpSpPr>
            <a:grpSpLocks/>
          </p:cNvGrpSpPr>
          <p:nvPr/>
        </p:nvGrpSpPr>
        <p:grpSpPr bwMode="auto">
          <a:xfrm>
            <a:off x="2159746" y="4375697"/>
            <a:ext cx="1257300" cy="673100"/>
            <a:chOff x="192" y="2552"/>
            <a:chExt cx="792" cy="424"/>
          </a:xfrm>
        </p:grpSpPr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192" y="2552"/>
              <a:ext cx="792" cy="42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225" y="2618"/>
              <a:ext cx="722" cy="28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6167821" y="2819400"/>
            <a:ext cx="711200" cy="1025525"/>
          </a:xfrm>
          <a:prstGeom prst="diamond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grpSp>
        <p:nvGrpSpPr>
          <p:cNvPr id="10" name="Group 13"/>
          <p:cNvGrpSpPr>
            <a:grpSpLocks/>
          </p:cNvGrpSpPr>
          <p:nvPr/>
        </p:nvGrpSpPr>
        <p:grpSpPr bwMode="auto">
          <a:xfrm>
            <a:off x="6151946" y="4237038"/>
            <a:ext cx="795337" cy="1477962"/>
            <a:chOff x="2667" y="2621"/>
            <a:chExt cx="501" cy="931"/>
          </a:xfrm>
        </p:grpSpPr>
        <p:sp>
          <p:nvSpPr>
            <p:cNvPr id="11" name="AutoShape 8"/>
            <p:cNvSpPr>
              <a:spLocks noChangeArrowheads="1"/>
            </p:cNvSpPr>
            <p:nvPr/>
          </p:nvSpPr>
          <p:spPr bwMode="auto">
            <a:xfrm>
              <a:off x="2667" y="2621"/>
              <a:ext cx="501" cy="931"/>
            </a:xfrm>
            <a:prstGeom prst="diamond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2" name="AutoShape 9"/>
            <p:cNvSpPr>
              <a:spLocks noChangeArrowheads="1"/>
            </p:cNvSpPr>
            <p:nvPr/>
          </p:nvSpPr>
          <p:spPr bwMode="auto">
            <a:xfrm>
              <a:off x="2736" y="2784"/>
              <a:ext cx="344" cy="624"/>
            </a:xfrm>
            <a:prstGeom prst="diamond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3594483" y="3276600"/>
            <a:ext cx="2133600" cy="16158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dirty="0"/>
              <a:t>- </a:t>
            </a:r>
            <a:r>
              <a:rPr lang="pt-BR" dirty="0" smtClean="0"/>
              <a:t>Entidade</a:t>
            </a:r>
            <a:endParaRPr lang="pt-BR" dirty="0"/>
          </a:p>
          <a:p>
            <a:pPr>
              <a:spcBef>
                <a:spcPct val="50000"/>
              </a:spcBef>
            </a:pPr>
            <a:endParaRPr lang="pt-BR" dirty="0" smtClean="0"/>
          </a:p>
          <a:p>
            <a:pPr>
              <a:spcBef>
                <a:spcPct val="50000"/>
              </a:spcBef>
            </a:pPr>
            <a:endParaRPr lang="pt-BR" dirty="0"/>
          </a:p>
          <a:p>
            <a:pPr>
              <a:spcBef>
                <a:spcPct val="50000"/>
              </a:spcBef>
            </a:pPr>
            <a:r>
              <a:rPr lang="pt-BR" dirty="0"/>
              <a:t>- </a:t>
            </a:r>
            <a:r>
              <a:rPr lang="pt-BR" dirty="0" smtClean="0"/>
              <a:t>Entidade </a:t>
            </a:r>
            <a:r>
              <a:rPr lang="pt-BR" dirty="0"/>
              <a:t>fraca</a:t>
            </a: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7012598" y="3048000"/>
            <a:ext cx="3810000" cy="210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dirty="0"/>
              <a:t>- </a:t>
            </a:r>
            <a:r>
              <a:rPr lang="pt-BR" dirty="0" smtClean="0"/>
              <a:t>Relacionamento</a:t>
            </a:r>
            <a:endParaRPr lang="pt-BR" dirty="0"/>
          </a:p>
          <a:p>
            <a:pPr>
              <a:spcBef>
                <a:spcPct val="50000"/>
              </a:spcBef>
            </a:pPr>
            <a:endParaRPr lang="pt-BR" dirty="0" smtClean="0"/>
          </a:p>
          <a:p>
            <a:pPr>
              <a:spcBef>
                <a:spcPct val="50000"/>
              </a:spcBef>
            </a:pPr>
            <a:endParaRPr lang="pt-BR" dirty="0"/>
          </a:p>
          <a:p>
            <a:pPr>
              <a:spcBef>
                <a:spcPct val="50000"/>
              </a:spcBef>
            </a:pPr>
            <a:endParaRPr lang="pt-BR" dirty="0"/>
          </a:p>
          <a:p>
            <a:pPr>
              <a:spcBef>
                <a:spcPct val="50000"/>
              </a:spcBef>
            </a:pPr>
            <a:r>
              <a:rPr lang="pt-BR" dirty="0"/>
              <a:t>- </a:t>
            </a:r>
            <a:r>
              <a:rPr lang="pt-BR" sz="2000" dirty="0" smtClean="0"/>
              <a:t>Relacionamento </a:t>
            </a:r>
            <a:r>
              <a:rPr lang="pt-BR" sz="2000" dirty="0"/>
              <a:t>de identificação</a:t>
            </a:r>
          </a:p>
        </p:txBody>
      </p:sp>
      <p:sp>
        <p:nvSpPr>
          <p:cNvPr id="15" name="Line 12"/>
          <p:cNvSpPr>
            <a:spLocks noChangeShapeType="1"/>
          </p:cNvSpPr>
          <p:nvPr/>
        </p:nvSpPr>
        <p:spPr bwMode="auto">
          <a:xfrm>
            <a:off x="5956683" y="2667000"/>
            <a:ext cx="0" cy="3276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526506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_CEAD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Tema_CEAD" id="{024A9D01-DBFF-4766-B18E-79401AAE1E06}" vid="{ECE5D989-8AF2-4E33-8661-2A6DFAF185A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Tema_CEAD</Template>
  <TotalTime>380</TotalTime>
  <Words>1380</Words>
  <Application>Microsoft Office PowerPoint</Application>
  <PresentationFormat>Personalizar</PresentationFormat>
  <Paragraphs>351</Paragraphs>
  <Slides>27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27</vt:i4>
      </vt:variant>
    </vt:vector>
  </HeadingPairs>
  <TitlesOfParts>
    <vt:vector size="28" baseType="lpstr">
      <vt:lpstr>Tema_CEAD</vt:lpstr>
      <vt:lpstr>Tec. em Sistemas para Internet</vt:lpstr>
      <vt:lpstr>Projeto de Banco de dados Relacional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Jesus Ricardo de Faria Almeida</dc:creator>
  <cp:lastModifiedBy>Admin</cp:lastModifiedBy>
  <cp:revision>50</cp:revision>
  <dcterms:created xsi:type="dcterms:W3CDTF">2016-04-06T19:51:04Z</dcterms:created>
  <dcterms:modified xsi:type="dcterms:W3CDTF">2018-12-19T10:25:39Z</dcterms:modified>
</cp:coreProperties>
</file>