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138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80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1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5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9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5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7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22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61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3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5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4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0FF8-78F0-449C-9FCA-327C986FA7A6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03C0-C619-4530-A644-024565BDDB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10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509451" y="2325189"/>
            <a:ext cx="1280160" cy="75764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Olá empresário!</a:t>
            </a:r>
          </a:p>
          <a:p>
            <a:r>
              <a:rPr lang="pt-BR" sz="1200" dirty="0" smtClean="0"/>
              <a:t>Bem vindo! Vamos planejar seu futuro?</a:t>
            </a:r>
            <a:endParaRPr lang="pt-BR" sz="1000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1789611" y="2723882"/>
            <a:ext cx="5602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tângulo Arredondado 20"/>
          <p:cNvSpPr/>
          <p:nvPr/>
        </p:nvSpPr>
        <p:spPr>
          <a:xfrm>
            <a:off x="2349842" y="2325188"/>
            <a:ext cx="1280160" cy="75764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Qual a atividade da sua empresa? (Escolha um número)</a:t>
            </a:r>
            <a:endParaRPr lang="pt-BR" sz="1000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3923211" y="1550005"/>
            <a:ext cx="1280160" cy="301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1- Anexo I - Comércio</a:t>
            </a:r>
            <a:endParaRPr lang="pt-BR" sz="1000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3923211" y="1969134"/>
            <a:ext cx="1280160" cy="301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2- Anexo II - Industria</a:t>
            </a:r>
            <a:endParaRPr lang="pt-BR" sz="1000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3923211" y="2402339"/>
            <a:ext cx="1280160" cy="301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3- Anexo III - Serviço</a:t>
            </a:r>
            <a:endParaRPr lang="pt-BR" sz="10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3940860" y="2833657"/>
            <a:ext cx="1280160" cy="301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4- Anexo  IV – Construção Civil</a:t>
            </a:r>
            <a:endParaRPr lang="pt-BR" sz="1000" dirty="0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3624875" y="2833750"/>
            <a:ext cx="338074" cy="2603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606995" y="2965017"/>
            <a:ext cx="331662" cy="414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 flipV="1">
            <a:off x="3599575" y="2147937"/>
            <a:ext cx="356987" cy="2696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3618721" y="2561626"/>
            <a:ext cx="312516" cy="1181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5203371" y="2013128"/>
            <a:ext cx="560231" cy="4098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5184064" y="2458111"/>
            <a:ext cx="579538" cy="157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5203371" y="2626258"/>
            <a:ext cx="560231" cy="64483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 flipV="1">
            <a:off x="5203371" y="2573547"/>
            <a:ext cx="560231" cy="2256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tângulo Arredondado 46"/>
          <p:cNvSpPr/>
          <p:nvPr/>
        </p:nvSpPr>
        <p:spPr>
          <a:xfrm>
            <a:off x="5828232" y="1563880"/>
            <a:ext cx="1215530" cy="195698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700" dirty="0"/>
              <a:t>Digite o seu faturamento dos últimos 12 meses (incluindo o mês que estamos);</a:t>
            </a:r>
          </a:p>
          <a:p>
            <a:r>
              <a:rPr lang="pt-BR" sz="700" dirty="0"/>
              <a:t>1º </a:t>
            </a:r>
            <a:r>
              <a:rPr lang="pt-BR" sz="700" dirty="0" smtClean="0"/>
              <a:t>Faturamento:</a:t>
            </a:r>
            <a:endParaRPr lang="pt-BR" sz="700" dirty="0"/>
          </a:p>
          <a:p>
            <a:r>
              <a:rPr lang="pt-BR" sz="700" dirty="0"/>
              <a:t>2º Faturamento </a:t>
            </a:r>
            <a:r>
              <a:rPr lang="pt-BR" sz="700" dirty="0" smtClean="0"/>
              <a:t>:</a:t>
            </a:r>
            <a:endParaRPr lang="pt-BR" sz="700" dirty="0"/>
          </a:p>
          <a:p>
            <a:r>
              <a:rPr lang="pt-BR" sz="700" dirty="0"/>
              <a:t>3º </a:t>
            </a:r>
            <a:r>
              <a:rPr lang="pt-BR" sz="700" dirty="0" smtClean="0"/>
              <a:t>Faturamento:</a:t>
            </a:r>
            <a:endParaRPr lang="pt-BR" sz="700" dirty="0"/>
          </a:p>
          <a:p>
            <a:r>
              <a:rPr lang="pt-BR" sz="700" dirty="0"/>
              <a:t>4º </a:t>
            </a:r>
            <a:r>
              <a:rPr lang="pt-BR" sz="700" dirty="0" smtClean="0"/>
              <a:t>Faturamento:</a:t>
            </a:r>
            <a:endParaRPr lang="pt-BR" sz="700" dirty="0"/>
          </a:p>
          <a:p>
            <a:r>
              <a:rPr lang="pt-BR" sz="700" dirty="0"/>
              <a:t>5º </a:t>
            </a:r>
            <a:r>
              <a:rPr lang="pt-BR" sz="700" dirty="0" smtClean="0"/>
              <a:t>Faturamento:</a:t>
            </a:r>
            <a:endParaRPr lang="pt-BR" sz="700" dirty="0"/>
          </a:p>
          <a:p>
            <a:r>
              <a:rPr lang="pt-BR" sz="700" dirty="0"/>
              <a:t>6º </a:t>
            </a:r>
            <a:r>
              <a:rPr lang="pt-BR" sz="700" dirty="0" smtClean="0"/>
              <a:t>Faturamento:</a:t>
            </a:r>
            <a:endParaRPr lang="pt-BR" sz="700" dirty="0"/>
          </a:p>
          <a:p>
            <a:r>
              <a:rPr lang="pt-BR" sz="700" dirty="0"/>
              <a:t>7º </a:t>
            </a:r>
            <a:r>
              <a:rPr lang="pt-BR" sz="700" dirty="0" smtClean="0"/>
              <a:t>Faturamento:</a:t>
            </a:r>
            <a:endParaRPr lang="pt-BR" sz="700" dirty="0"/>
          </a:p>
          <a:p>
            <a:r>
              <a:rPr lang="pt-BR" sz="700" dirty="0"/>
              <a:t>8º </a:t>
            </a:r>
            <a:r>
              <a:rPr lang="pt-BR" sz="700" dirty="0" smtClean="0"/>
              <a:t>Faturamento:</a:t>
            </a:r>
            <a:endParaRPr lang="pt-BR" sz="700" dirty="0"/>
          </a:p>
          <a:p>
            <a:r>
              <a:rPr lang="pt-BR" sz="700" dirty="0"/>
              <a:t>9º </a:t>
            </a:r>
            <a:r>
              <a:rPr lang="pt-BR" sz="700" dirty="0" smtClean="0"/>
              <a:t>Faturamento:</a:t>
            </a:r>
            <a:endParaRPr lang="pt-BR" sz="700" dirty="0"/>
          </a:p>
          <a:p>
            <a:r>
              <a:rPr lang="pt-BR" sz="700" dirty="0"/>
              <a:t>10º </a:t>
            </a:r>
            <a:r>
              <a:rPr lang="pt-BR" sz="700" dirty="0" smtClean="0"/>
              <a:t>Faturamento:</a:t>
            </a:r>
            <a:endParaRPr lang="pt-BR" sz="700" dirty="0"/>
          </a:p>
          <a:p>
            <a:r>
              <a:rPr lang="pt-BR" sz="700" dirty="0"/>
              <a:t>11º </a:t>
            </a:r>
            <a:r>
              <a:rPr lang="pt-BR" sz="700" dirty="0" smtClean="0"/>
              <a:t>Faturamento:</a:t>
            </a:r>
            <a:endParaRPr lang="pt-BR" sz="700" dirty="0"/>
          </a:p>
          <a:p>
            <a:r>
              <a:rPr lang="pt-BR" sz="700" dirty="0"/>
              <a:t>12º </a:t>
            </a:r>
            <a:r>
              <a:rPr lang="pt-BR" sz="700" dirty="0" smtClean="0"/>
              <a:t>Faturamento:</a:t>
            </a:r>
            <a:endParaRPr lang="pt-BR" sz="700" dirty="0"/>
          </a:p>
        </p:txBody>
      </p:sp>
      <p:sp>
        <p:nvSpPr>
          <p:cNvPr id="50" name="Retângulo Arredondado 49"/>
          <p:cNvSpPr/>
          <p:nvPr/>
        </p:nvSpPr>
        <p:spPr>
          <a:xfrm>
            <a:off x="7237555" y="2058126"/>
            <a:ext cx="1280160" cy="9099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 smtClean="0"/>
          </a:p>
          <a:p>
            <a:r>
              <a:rPr lang="pt-BR" sz="800" dirty="0" smtClean="0"/>
              <a:t>Seu faturamento foi de: R$ </a:t>
            </a:r>
            <a:r>
              <a:rPr lang="pt-BR" sz="800" dirty="0" err="1" smtClean="0"/>
              <a:t>xx</a:t>
            </a:r>
            <a:r>
              <a:rPr lang="pt-BR" sz="800" dirty="0" smtClean="0"/>
              <a:t> reais (Imprime relatório na tela)</a:t>
            </a:r>
          </a:p>
          <a:p>
            <a:r>
              <a:rPr lang="pt-BR" sz="800" dirty="0" smtClean="0"/>
              <a:t>O valor está correto (Escolha um número)?</a:t>
            </a:r>
            <a:endParaRPr lang="pt-BR" sz="800" dirty="0"/>
          </a:p>
          <a:p>
            <a:r>
              <a:rPr lang="pt-BR" sz="800" dirty="0" smtClean="0"/>
              <a:t>1-sim</a:t>
            </a:r>
          </a:p>
          <a:p>
            <a:r>
              <a:rPr lang="pt-BR" sz="800" dirty="0" smtClean="0"/>
              <a:t>2-não</a:t>
            </a:r>
          </a:p>
          <a:p>
            <a:endParaRPr lang="pt-BR" sz="800" dirty="0"/>
          </a:p>
        </p:txBody>
      </p:sp>
      <p:cxnSp>
        <p:nvCxnSpPr>
          <p:cNvPr id="59" name="Conector de Seta Reta 58"/>
          <p:cNvCxnSpPr>
            <a:endCxn id="50" idx="1"/>
          </p:cNvCxnSpPr>
          <p:nvPr/>
        </p:nvCxnSpPr>
        <p:spPr>
          <a:xfrm flipV="1">
            <a:off x="7043762" y="2513106"/>
            <a:ext cx="193793" cy="776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7847021" y="2968085"/>
            <a:ext cx="992" cy="2928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V="1">
            <a:off x="8517715" y="2013128"/>
            <a:ext cx="543463" cy="4902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8500947" y="2524563"/>
            <a:ext cx="5602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/>
          <p:nvPr/>
        </p:nvCxnSpPr>
        <p:spPr>
          <a:xfrm>
            <a:off x="8500947" y="2539375"/>
            <a:ext cx="560231" cy="5242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Retângulo Arredondado 79"/>
          <p:cNvSpPr/>
          <p:nvPr/>
        </p:nvSpPr>
        <p:spPr>
          <a:xfrm>
            <a:off x="9128173" y="1861126"/>
            <a:ext cx="1280160" cy="30121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 smtClean="0"/>
              <a:t>If</a:t>
            </a:r>
            <a:r>
              <a:rPr lang="pt-BR" sz="1000" dirty="0" smtClean="0"/>
              <a:t> faturamento &lt; R$ 81.000,00</a:t>
            </a:r>
            <a:endParaRPr lang="pt-BR" sz="1000" dirty="0"/>
          </a:p>
        </p:txBody>
      </p:sp>
      <p:sp>
        <p:nvSpPr>
          <p:cNvPr id="81" name="Retângulo Arredondado 80"/>
          <p:cNvSpPr/>
          <p:nvPr/>
        </p:nvSpPr>
        <p:spPr>
          <a:xfrm>
            <a:off x="9128173" y="2297162"/>
            <a:ext cx="1280160" cy="55903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 smtClean="0"/>
              <a:t>If</a:t>
            </a:r>
            <a:r>
              <a:rPr lang="pt-BR" sz="1000" dirty="0" smtClean="0"/>
              <a:t> faturamento </a:t>
            </a:r>
            <a:r>
              <a:rPr lang="pt-BR" sz="1000" dirty="0"/>
              <a:t>&gt;</a:t>
            </a:r>
            <a:r>
              <a:rPr lang="pt-BR" sz="1000" dirty="0" smtClean="0"/>
              <a:t> R$              R$ 81.000,00 &amp;&amp; &lt;= R$ 4.800.000,00</a:t>
            </a:r>
            <a:endParaRPr lang="pt-BR" sz="1000" dirty="0"/>
          </a:p>
        </p:txBody>
      </p:sp>
      <p:sp>
        <p:nvSpPr>
          <p:cNvPr id="82" name="Retângulo Arredondado 81"/>
          <p:cNvSpPr/>
          <p:nvPr/>
        </p:nvSpPr>
        <p:spPr>
          <a:xfrm>
            <a:off x="9128173" y="2913037"/>
            <a:ext cx="1280160" cy="30121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err="1" smtClean="0"/>
              <a:t>If</a:t>
            </a:r>
            <a:r>
              <a:rPr lang="pt-BR" sz="1000" dirty="0" smtClean="0"/>
              <a:t> faturamento &gt; R$ 4.800.000,00</a:t>
            </a:r>
            <a:endParaRPr lang="pt-BR" sz="1000" dirty="0"/>
          </a:p>
        </p:txBody>
      </p:sp>
      <p:sp>
        <p:nvSpPr>
          <p:cNvPr id="85" name="Retângulo Arredondado 84"/>
          <p:cNvSpPr/>
          <p:nvPr/>
        </p:nvSpPr>
        <p:spPr>
          <a:xfrm>
            <a:off x="10659414" y="3120484"/>
            <a:ext cx="1280160" cy="137908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800" dirty="0"/>
          </a:p>
          <a:p>
            <a:pPr algn="just"/>
            <a:endParaRPr lang="pt-BR" sz="800" dirty="0" smtClean="0"/>
          </a:p>
          <a:p>
            <a:pPr algn="just"/>
            <a:r>
              <a:rPr lang="pt-BR" sz="800" dirty="0" err="1" smtClean="0"/>
              <a:t>Uhul</a:t>
            </a:r>
            <a:r>
              <a:rPr lang="pt-BR" sz="800" dirty="0" smtClean="0"/>
              <a:t>! Parece que você está voando!!! </a:t>
            </a:r>
            <a:r>
              <a:rPr lang="pt-BR" sz="800" dirty="0" smtClean="0">
                <a:sym typeface="Wingdings" panose="05000000000000000000" pitchFamily="2" charset="2"/>
              </a:rPr>
              <a:t></a:t>
            </a:r>
            <a:endParaRPr lang="pt-BR" sz="800" dirty="0" smtClean="0"/>
          </a:p>
          <a:p>
            <a:pPr algn="just"/>
            <a:r>
              <a:rPr lang="pt-BR" sz="800" dirty="0" smtClean="0"/>
              <a:t> Você </a:t>
            </a:r>
            <a:r>
              <a:rPr lang="pt-BR" sz="800" dirty="0"/>
              <a:t>excedeu seu limite de faturamento para o </a:t>
            </a:r>
            <a:r>
              <a:rPr lang="pt-BR" sz="800" dirty="0" smtClean="0"/>
              <a:t>Simples Nacional. Mas fique atento e converse com seu contador!  Pois precisa se enquadrar direitinho!</a:t>
            </a:r>
            <a:endParaRPr lang="pt-BR" sz="800" dirty="0"/>
          </a:p>
          <a:p>
            <a:r>
              <a:rPr lang="pt-BR" dirty="0"/>
              <a:t> </a:t>
            </a:r>
          </a:p>
        </p:txBody>
      </p:sp>
      <p:sp>
        <p:nvSpPr>
          <p:cNvPr id="86" name="Retângulo Arredondado 85"/>
          <p:cNvSpPr/>
          <p:nvPr/>
        </p:nvSpPr>
        <p:spPr>
          <a:xfrm>
            <a:off x="10659414" y="2001171"/>
            <a:ext cx="1280160" cy="99884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900" dirty="0" err="1" smtClean="0"/>
              <a:t>Uhul</a:t>
            </a:r>
            <a:r>
              <a:rPr lang="pt-BR" sz="900" dirty="0" smtClean="0"/>
              <a:t>! Parece que deu tudo certo esse mês!</a:t>
            </a:r>
          </a:p>
          <a:p>
            <a:pPr algn="just"/>
            <a:r>
              <a:rPr lang="pt-BR" sz="900" dirty="0" smtClean="0"/>
              <a:t>Planeje-se! </a:t>
            </a:r>
          </a:p>
          <a:p>
            <a:pPr algn="just"/>
            <a:r>
              <a:rPr lang="pt-BR" sz="900" dirty="0" smtClean="0"/>
              <a:t>Seu imposto será de: R$ XX reais</a:t>
            </a:r>
            <a:r>
              <a:rPr lang="pt-BR" sz="900" dirty="0"/>
              <a:t>.</a:t>
            </a:r>
            <a:endParaRPr lang="pt-BR" sz="900" dirty="0"/>
          </a:p>
        </p:txBody>
      </p:sp>
      <p:cxnSp>
        <p:nvCxnSpPr>
          <p:cNvPr id="88" name="Conector de Seta Reta 87"/>
          <p:cNvCxnSpPr/>
          <p:nvPr/>
        </p:nvCxnSpPr>
        <p:spPr>
          <a:xfrm flipV="1">
            <a:off x="10408333" y="1835994"/>
            <a:ext cx="251081" cy="178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/>
          <p:nvPr/>
        </p:nvCxnSpPr>
        <p:spPr>
          <a:xfrm>
            <a:off x="10408333" y="2524563"/>
            <a:ext cx="19379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de Seta Reta 95"/>
          <p:cNvCxnSpPr/>
          <p:nvPr/>
        </p:nvCxnSpPr>
        <p:spPr>
          <a:xfrm>
            <a:off x="10408333" y="3159564"/>
            <a:ext cx="251081" cy="2026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tângulo Arredondado 98"/>
          <p:cNvSpPr/>
          <p:nvPr/>
        </p:nvSpPr>
        <p:spPr>
          <a:xfrm>
            <a:off x="10659414" y="539495"/>
            <a:ext cx="1280160" cy="137908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800" dirty="0"/>
          </a:p>
          <a:p>
            <a:pPr algn="just"/>
            <a:endParaRPr lang="pt-BR" sz="800" dirty="0" smtClean="0"/>
          </a:p>
          <a:p>
            <a:pPr algn="just"/>
            <a:r>
              <a:rPr lang="pt-BR" sz="800" dirty="0" err="1" smtClean="0"/>
              <a:t>Uhul</a:t>
            </a:r>
            <a:r>
              <a:rPr lang="pt-BR" sz="800" dirty="0" smtClean="0"/>
              <a:t>! Parece que você está crescendo!!! </a:t>
            </a:r>
            <a:r>
              <a:rPr lang="pt-BR" sz="800" dirty="0" smtClean="0">
                <a:sym typeface="Wingdings" panose="05000000000000000000" pitchFamily="2" charset="2"/>
              </a:rPr>
              <a:t></a:t>
            </a:r>
            <a:endParaRPr lang="pt-BR" sz="800" dirty="0" smtClean="0"/>
          </a:p>
          <a:p>
            <a:r>
              <a:rPr lang="pt-BR" sz="800" dirty="0" smtClean="0"/>
              <a:t> </a:t>
            </a:r>
            <a:r>
              <a:rPr lang="pt-BR" sz="800" dirty="0" smtClean="0"/>
              <a:t>Mas sabia que talvez você esteja pagando mais imposto do que deveria?! Converse com seu contador, pois você pode ser um Microempreendedor individual e pagar menos imposto! </a:t>
            </a:r>
            <a:r>
              <a:rPr lang="pt-BR" sz="800" dirty="0" smtClean="0">
                <a:sym typeface="Wingdings" panose="05000000000000000000" pitchFamily="2" charset="2"/>
              </a:rPr>
              <a:t></a:t>
            </a:r>
            <a:endParaRPr lang="pt-BR" sz="800" dirty="0" smtClean="0"/>
          </a:p>
          <a:p>
            <a:r>
              <a:rPr lang="pt-BR" dirty="0"/>
              <a:t> </a:t>
            </a:r>
          </a:p>
        </p:txBody>
      </p:sp>
      <p:sp>
        <p:nvSpPr>
          <p:cNvPr id="101" name="CaixaDeTexto 100"/>
          <p:cNvSpPr txBox="1"/>
          <p:nvPr/>
        </p:nvSpPr>
        <p:spPr>
          <a:xfrm rot="19566793">
            <a:off x="10199934" y="1335987"/>
            <a:ext cx="93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Imprime </a:t>
            </a:r>
          </a:p>
          <a:p>
            <a:r>
              <a:rPr lang="pt-BR" sz="800" dirty="0"/>
              <a:t>n</a:t>
            </a:r>
            <a:r>
              <a:rPr lang="pt-BR" sz="800" dirty="0" smtClean="0"/>
              <a:t>a</a:t>
            </a:r>
          </a:p>
          <a:p>
            <a:r>
              <a:rPr lang="pt-BR" sz="800" dirty="0" smtClean="0"/>
              <a:t> tela</a:t>
            </a:r>
            <a:endParaRPr lang="pt-BR" sz="800" dirty="0"/>
          </a:p>
        </p:txBody>
      </p:sp>
      <p:sp>
        <p:nvSpPr>
          <p:cNvPr id="103" name="CaixaDeTexto 102"/>
          <p:cNvSpPr txBox="1"/>
          <p:nvPr/>
        </p:nvSpPr>
        <p:spPr>
          <a:xfrm rot="2384495">
            <a:off x="10066452" y="3365086"/>
            <a:ext cx="93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Imprime </a:t>
            </a:r>
          </a:p>
          <a:p>
            <a:r>
              <a:rPr lang="pt-BR" sz="800" dirty="0"/>
              <a:t>n</a:t>
            </a:r>
            <a:r>
              <a:rPr lang="pt-BR" sz="800" dirty="0" smtClean="0"/>
              <a:t>a</a:t>
            </a:r>
          </a:p>
          <a:p>
            <a:r>
              <a:rPr lang="pt-BR" sz="800" dirty="0" smtClean="0"/>
              <a:t> tela</a:t>
            </a:r>
            <a:endParaRPr lang="pt-BR" sz="8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10324570" y="2170043"/>
            <a:ext cx="93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smtClean="0"/>
              <a:t>Imprime </a:t>
            </a:r>
          </a:p>
          <a:p>
            <a:r>
              <a:rPr lang="pt-BR" sz="600" dirty="0"/>
              <a:t>n</a:t>
            </a:r>
            <a:r>
              <a:rPr lang="pt-BR" sz="600" dirty="0" smtClean="0"/>
              <a:t>a</a:t>
            </a:r>
          </a:p>
          <a:p>
            <a:r>
              <a:rPr lang="pt-BR" sz="600" dirty="0" smtClean="0"/>
              <a:t> tela</a:t>
            </a:r>
            <a:endParaRPr lang="pt-BR" sz="600" dirty="0"/>
          </a:p>
        </p:txBody>
      </p:sp>
      <p:sp>
        <p:nvSpPr>
          <p:cNvPr id="105" name="CaixaDeTexto 104"/>
          <p:cNvSpPr txBox="1"/>
          <p:nvPr/>
        </p:nvSpPr>
        <p:spPr>
          <a:xfrm rot="3139903">
            <a:off x="3029451" y="2909304"/>
            <a:ext cx="1022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Usuário digita</a:t>
            </a:r>
            <a:endParaRPr lang="pt-BR" sz="800" dirty="0"/>
          </a:p>
        </p:txBody>
      </p:sp>
      <p:sp>
        <p:nvSpPr>
          <p:cNvPr id="107" name="CaixaDeTexto 106"/>
          <p:cNvSpPr txBox="1"/>
          <p:nvPr/>
        </p:nvSpPr>
        <p:spPr>
          <a:xfrm rot="2166210">
            <a:off x="3159597" y="2610582"/>
            <a:ext cx="102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600" dirty="0" smtClean="0"/>
              <a:t>Usuário digita</a:t>
            </a:r>
            <a:endParaRPr lang="pt-BR" sz="600" dirty="0"/>
          </a:p>
        </p:txBody>
      </p:sp>
      <p:sp>
        <p:nvSpPr>
          <p:cNvPr id="108" name="CaixaDeTexto 107"/>
          <p:cNvSpPr txBox="1"/>
          <p:nvPr/>
        </p:nvSpPr>
        <p:spPr>
          <a:xfrm rot="19221769">
            <a:off x="3081231" y="2184745"/>
            <a:ext cx="102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600" dirty="0" smtClean="0"/>
              <a:t>Usuário digita</a:t>
            </a:r>
            <a:endParaRPr lang="pt-BR" sz="600" dirty="0"/>
          </a:p>
        </p:txBody>
      </p:sp>
      <p:sp>
        <p:nvSpPr>
          <p:cNvPr id="109" name="CaixaDeTexto 108"/>
          <p:cNvSpPr txBox="1"/>
          <p:nvPr/>
        </p:nvSpPr>
        <p:spPr>
          <a:xfrm rot="18878420">
            <a:off x="2916590" y="1892321"/>
            <a:ext cx="1022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Usuário digita</a:t>
            </a:r>
            <a:endParaRPr lang="pt-BR" sz="8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7349539" y="2998807"/>
            <a:ext cx="102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2-não</a:t>
            </a:r>
            <a:endParaRPr lang="pt-BR" sz="800" dirty="0"/>
          </a:p>
        </p:txBody>
      </p:sp>
      <p:cxnSp>
        <p:nvCxnSpPr>
          <p:cNvPr id="122" name="Conector de Seta Reta 121"/>
          <p:cNvCxnSpPr/>
          <p:nvPr/>
        </p:nvCxnSpPr>
        <p:spPr>
          <a:xfrm flipH="1">
            <a:off x="6991982" y="3429605"/>
            <a:ext cx="247301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tângulo Arredondado 123"/>
          <p:cNvSpPr/>
          <p:nvPr/>
        </p:nvSpPr>
        <p:spPr>
          <a:xfrm>
            <a:off x="7237555" y="3291622"/>
            <a:ext cx="1272702" cy="526617"/>
          </a:xfrm>
          <a:prstGeom prst="roundRect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 smtClean="0"/>
          </a:p>
          <a:p>
            <a:r>
              <a:rPr lang="pt-BR" sz="800" dirty="0" smtClean="0"/>
              <a:t>Gostaria de continuar ?</a:t>
            </a:r>
          </a:p>
          <a:p>
            <a:r>
              <a:rPr lang="pt-BR" sz="800" dirty="0" smtClean="0"/>
              <a:t>(Escolha um número)</a:t>
            </a:r>
            <a:endParaRPr lang="pt-BR" sz="800" dirty="0"/>
          </a:p>
          <a:p>
            <a:r>
              <a:rPr lang="pt-BR" sz="800" dirty="0" smtClean="0"/>
              <a:t>1-sim</a:t>
            </a:r>
          </a:p>
          <a:p>
            <a:r>
              <a:rPr lang="pt-BR" sz="800" dirty="0" smtClean="0"/>
              <a:t>2-não</a:t>
            </a:r>
          </a:p>
          <a:p>
            <a:endParaRPr lang="pt-BR" sz="800" dirty="0"/>
          </a:p>
        </p:txBody>
      </p:sp>
      <p:sp>
        <p:nvSpPr>
          <p:cNvPr id="125" name="CaixaDeTexto 124"/>
          <p:cNvSpPr txBox="1"/>
          <p:nvPr/>
        </p:nvSpPr>
        <p:spPr>
          <a:xfrm>
            <a:off x="6453486" y="3434908"/>
            <a:ext cx="102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1-sim</a:t>
            </a:r>
            <a:endParaRPr lang="pt-BR" sz="800" dirty="0"/>
          </a:p>
        </p:txBody>
      </p:sp>
      <p:cxnSp>
        <p:nvCxnSpPr>
          <p:cNvPr id="128" name="Conector de Seta Reta 127"/>
          <p:cNvCxnSpPr/>
          <p:nvPr/>
        </p:nvCxnSpPr>
        <p:spPr>
          <a:xfrm>
            <a:off x="7847021" y="3831043"/>
            <a:ext cx="992" cy="2928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CaixaDeTexto 128"/>
          <p:cNvSpPr txBox="1"/>
          <p:nvPr/>
        </p:nvSpPr>
        <p:spPr>
          <a:xfrm>
            <a:off x="7349539" y="3861765"/>
            <a:ext cx="102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2-não</a:t>
            </a:r>
            <a:endParaRPr lang="pt-BR" sz="800" dirty="0"/>
          </a:p>
        </p:txBody>
      </p:sp>
      <p:sp>
        <p:nvSpPr>
          <p:cNvPr id="133" name="Retângulo Arredondado 132"/>
          <p:cNvSpPr/>
          <p:nvPr/>
        </p:nvSpPr>
        <p:spPr>
          <a:xfrm>
            <a:off x="508588" y="3722410"/>
            <a:ext cx="1280160" cy="1686528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Olá empresário!</a:t>
            </a:r>
          </a:p>
          <a:p>
            <a:r>
              <a:rPr lang="pt-BR" sz="900" dirty="0" smtClean="0"/>
              <a:t>Bem vindo! Vamos planejar seu futuro?</a:t>
            </a:r>
          </a:p>
          <a:p>
            <a:r>
              <a:rPr lang="pt-BR" sz="900" dirty="0" smtClean="0"/>
              <a:t>Como posso te ajudar hoje? </a:t>
            </a:r>
          </a:p>
          <a:p>
            <a:r>
              <a:rPr lang="pt-BR" sz="900" dirty="0"/>
              <a:t>1</a:t>
            </a:r>
            <a:r>
              <a:rPr lang="pt-BR" sz="900" dirty="0" smtClean="0"/>
              <a:t>-Planejamento tributário e trabalhista</a:t>
            </a:r>
          </a:p>
          <a:p>
            <a:endParaRPr lang="pt-BR" sz="900" dirty="0"/>
          </a:p>
          <a:p>
            <a:r>
              <a:rPr lang="pt-BR" sz="900" dirty="0"/>
              <a:t>2</a:t>
            </a:r>
            <a:r>
              <a:rPr lang="pt-BR" sz="900" dirty="0" smtClean="0"/>
              <a:t>- Informações</a:t>
            </a:r>
          </a:p>
          <a:p>
            <a:endParaRPr lang="pt-BR" sz="900" dirty="0" smtClean="0"/>
          </a:p>
        </p:txBody>
      </p:sp>
      <p:cxnSp>
        <p:nvCxnSpPr>
          <p:cNvPr id="134" name="Conector de Seta Reta 133"/>
          <p:cNvCxnSpPr/>
          <p:nvPr/>
        </p:nvCxnSpPr>
        <p:spPr>
          <a:xfrm flipV="1">
            <a:off x="1789526" y="3269009"/>
            <a:ext cx="859730" cy="12783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Retângulo 140"/>
          <p:cNvSpPr/>
          <p:nvPr/>
        </p:nvSpPr>
        <p:spPr>
          <a:xfrm rot="18235262">
            <a:off x="1629651" y="3167781"/>
            <a:ext cx="12123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 smtClean="0"/>
              <a:t>1-Planejamento tributário e trabalhista</a:t>
            </a:r>
            <a:endParaRPr lang="pt-BR" sz="900" dirty="0"/>
          </a:p>
        </p:txBody>
      </p:sp>
      <p:cxnSp>
        <p:nvCxnSpPr>
          <p:cNvPr id="143" name="Conector de Seta Reta 142"/>
          <p:cNvCxnSpPr/>
          <p:nvPr/>
        </p:nvCxnSpPr>
        <p:spPr>
          <a:xfrm>
            <a:off x="1797637" y="5184145"/>
            <a:ext cx="5602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Retângulo 160"/>
          <p:cNvSpPr/>
          <p:nvPr/>
        </p:nvSpPr>
        <p:spPr>
          <a:xfrm>
            <a:off x="1720970" y="4837674"/>
            <a:ext cx="121234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50" dirty="0" smtClean="0"/>
              <a:t>2-Informa-</a:t>
            </a:r>
          </a:p>
          <a:p>
            <a:r>
              <a:rPr lang="pt-BR" sz="850" dirty="0" smtClean="0"/>
              <a:t>-</a:t>
            </a:r>
            <a:r>
              <a:rPr lang="pt-BR" sz="850" dirty="0" err="1" smtClean="0"/>
              <a:t>ções</a:t>
            </a:r>
            <a:endParaRPr lang="pt-BR" sz="850" dirty="0"/>
          </a:p>
        </p:txBody>
      </p:sp>
      <p:sp>
        <p:nvSpPr>
          <p:cNvPr id="171" name="CaixaDeTexto 170"/>
          <p:cNvSpPr txBox="1"/>
          <p:nvPr/>
        </p:nvSpPr>
        <p:spPr>
          <a:xfrm>
            <a:off x="5083938" y="3780969"/>
            <a:ext cx="1530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50" dirty="0" smtClean="0"/>
              <a:t>Imprime na</a:t>
            </a:r>
          </a:p>
          <a:p>
            <a:r>
              <a:rPr lang="pt-BR" sz="850" dirty="0" smtClean="0"/>
              <a:t> tela</a:t>
            </a:r>
            <a:endParaRPr lang="pt-BR" sz="850" dirty="0"/>
          </a:p>
        </p:txBody>
      </p:sp>
      <p:sp>
        <p:nvSpPr>
          <p:cNvPr id="172" name="CaixaDeTexto 171"/>
          <p:cNvSpPr txBox="1"/>
          <p:nvPr/>
        </p:nvSpPr>
        <p:spPr>
          <a:xfrm>
            <a:off x="5126515" y="5803529"/>
            <a:ext cx="93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Imprime </a:t>
            </a:r>
          </a:p>
          <a:p>
            <a:r>
              <a:rPr lang="pt-BR" sz="800" dirty="0"/>
              <a:t>n</a:t>
            </a:r>
            <a:r>
              <a:rPr lang="pt-BR" sz="800" dirty="0" smtClean="0"/>
              <a:t>a</a:t>
            </a:r>
          </a:p>
          <a:p>
            <a:r>
              <a:rPr lang="pt-BR" sz="800" dirty="0" smtClean="0"/>
              <a:t> tela</a:t>
            </a:r>
            <a:endParaRPr lang="pt-BR" sz="800" dirty="0"/>
          </a:p>
        </p:txBody>
      </p:sp>
      <p:sp>
        <p:nvSpPr>
          <p:cNvPr id="176" name="Retângulo Arredondado 175"/>
          <p:cNvSpPr/>
          <p:nvPr/>
        </p:nvSpPr>
        <p:spPr>
          <a:xfrm>
            <a:off x="7220787" y="4148183"/>
            <a:ext cx="1280160" cy="301214"/>
          </a:xfrm>
          <a:prstGeom prst="roundRect">
            <a:avLst/>
          </a:prstGeom>
          <a:solidFill>
            <a:srgbClr val="FF00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Encerra o programa</a:t>
            </a:r>
            <a:endParaRPr lang="pt-BR" sz="1000" dirty="0"/>
          </a:p>
        </p:txBody>
      </p:sp>
      <p:sp>
        <p:nvSpPr>
          <p:cNvPr id="177" name="Retângulo 176"/>
          <p:cNvSpPr/>
          <p:nvPr/>
        </p:nvSpPr>
        <p:spPr>
          <a:xfrm>
            <a:off x="371445" y="3678514"/>
            <a:ext cx="6672317" cy="258667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8" name="CaixaDeTexto 177"/>
          <p:cNvSpPr txBox="1"/>
          <p:nvPr/>
        </p:nvSpPr>
        <p:spPr>
          <a:xfrm>
            <a:off x="1411719" y="6216746"/>
            <a:ext cx="646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ALTERNATIVA PARA EXTENSÃO DO PROJETO</a:t>
            </a:r>
            <a:endParaRPr lang="pt-BR" sz="2000" dirty="0"/>
          </a:p>
        </p:txBody>
      </p:sp>
      <p:sp>
        <p:nvSpPr>
          <p:cNvPr id="179" name="CaixaDeTexto 178"/>
          <p:cNvSpPr txBox="1"/>
          <p:nvPr/>
        </p:nvSpPr>
        <p:spPr>
          <a:xfrm>
            <a:off x="539930" y="851365"/>
            <a:ext cx="646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1) FLUXOGRAMA</a:t>
            </a:r>
            <a:endParaRPr lang="pt-BR" sz="2000" b="1" dirty="0"/>
          </a:p>
        </p:txBody>
      </p:sp>
      <p:sp>
        <p:nvSpPr>
          <p:cNvPr id="180" name="Retângulo Arredondado 179"/>
          <p:cNvSpPr/>
          <p:nvPr/>
        </p:nvSpPr>
        <p:spPr>
          <a:xfrm>
            <a:off x="3938657" y="3272240"/>
            <a:ext cx="1280160" cy="2972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5</a:t>
            </a:r>
            <a:r>
              <a:rPr lang="pt-BR" sz="900" dirty="0" smtClean="0"/>
              <a:t>- Anexo  V – Serviços de cunho intelectual</a:t>
            </a:r>
            <a:endParaRPr lang="pt-BR" sz="900" dirty="0"/>
          </a:p>
        </p:txBody>
      </p:sp>
      <p:cxnSp>
        <p:nvCxnSpPr>
          <p:cNvPr id="182" name="Conector de Seta Reta 181"/>
          <p:cNvCxnSpPr>
            <a:endCxn id="22" idx="1"/>
          </p:cNvCxnSpPr>
          <p:nvPr/>
        </p:nvCxnSpPr>
        <p:spPr>
          <a:xfrm flipV="1">
            <a:off x="3443260" y="1700612"/>
            <a:ext cx="479951" cy="6059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 rot="20136523">
            <a:off x="3102549" y="2444540"/>
            <a:ext cx="102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600" dirty="0" smtClean="0"/>
              <a:t>Usuário digita</a:t>
            </a:r>
            <a:endParaRPr lang="pt-BR" sz="600" dirty="0"/>
          </a:p>
        </p:txBody>
      </p:sp>
      <p:sp>
        <p:nvSpPr>
          <p:cNvPr id="186" name="Retângulo Arredondado 185"/>
          <p:cNvSpPr/>
          <p:nvPr/>
        </p:nvSpPr>
        <p:spPr>
          <a:xfrm>
            <a:off x="2315089" y="4705204"/>
            <a:ext cx="1280160" cy="75764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Qual a atividade da sua empresa? (Escolha um número)</a:t>
            </a:r>
            <a:endParaRPr lang="pt-BR" sz="1000" dirty="0"/>
          </a:p>
        </p:txBody>
      </p:sp>
      <p:sp>
        <p:nvSpPr>
          <p:cNvPr id="187" name="Retângulo Arredondado 186"/>
          <p:cNvSpPr/>
          <p:nvPr/>
        </p:nvSpPr>
        <p:spPr>
          <a:xfrm>
            <a:off x="3888458" y="3930021"/>
            <a:ext cx="1280160" cy="301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1- Anexo I - Comércio</a:t>
            </a:r>
            <a:endParaRPr lang="pt-BR" sz="1000" dirty="0"/>
          </a:p>
        </p:txBody>
      </p:sp>
      <p:sp>
        <p:nvSpPr>
          <p:cNvPr id="188" name="Retângulo Arredondado 187"/>
          <p:cNvSpPr/>
          <p:nvPr/>
        </p:nvSpPr>
        <p:spPr>
          <a:xfrm>
            <a:off x="3888458" y="4349150"/>
            <a:ext cx="1280160" cy="301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2- Anexo II - Industria</a:t>
            </a:r>
            <a:endParaRPr lang="pt-BR" sz="1000" dirty="0"/>
          </a:p>
        </p:txBody>
      </p:sp>
      <p:sp>
        <p:nvSpPr>
          <p:cNvPr id="189" name="Retângulo Arredondado 188"/>
          <p:cNvSpPr/>
          <p:nvPr/>
        </p:nvSpPr>
        <p:spPr>
          <a:xfrm>
            <a:off x="3888458" y="4782355"/>
            <a:ext cx="1280160" cy="301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3- Anexo III - Serviço</a:t>
            </a:r>
            <a:endParaRPr lang="pt-BR" sz="1000" dirty="0"/>
          </a:p>
        </p:txBody>
      </p:sp>
      <p:sp>
        <p:nvSpPr>
          <p:cNvPr id="190" name="Retângulo Arredondado 189"/>
          <p:cNvSpPr/>
          <p:nvPr/>
        </p:nvSpPr>
        <p:spPr>
          <a:xfrm>
            <a:off x="3906107" y="5213673"/>
            <a:ext cx="1280160" cy="301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 smtClean="0"/>
              <a:t>4- Anexo  IV – Construção Civil</a:t>
            </a:r>
            <a:endParaRPr lang="pt-BR" sz="1000" dirty="0"/>
          </a:p>
        </p:txBody>
      </p:sp>
      <p:cxnSp>
        <p:nvCxnSpPr>
          <p:cNvPr id="191" name="Conector de Seta Reta 190"/>
          <p:cNvCxnSpPr/>
          <p:nvPr/>
        </p:nvCxnSpPr>
        <p:spPr>
          <a:xfrm>
            <a:off x="3590122" y="5213766"/>
            <a:ext cx="338074" cy="2603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Conector de Seta Reta 191"/>
          <p:cNvCxnSpPr/>
          <p:nvPr/>
        </p:nvCxnSpPr>
        <p:spPr>
          <a:xfrm>
            <a:off x="3572242" y="5345033"/>
            <a:ext cx="331662" cy="4148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Conector de Seta Reta 192"/>
          <p:cNvCxnSpPr/>
          <p:nvPr/>
        </p:nvCxnSpPr>
        <p:spPr>
          <a:xfrm flipV="1">
            <a:off x="3564822" y="4527953"/>
            <a:ext cx="356987" cy="2696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Conector de Seta Reta 193"/>
          <p:cNvCxnSpPr/>
          <p:nvPr/>
        </p:nvCxnSpPr>
        <p:spPr>
          <a:xfrm flipV="1">
            <a:off x="3583968" y="4941642"/>
            <a:ext cx="312516" cy="1181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CaixaDeTexto 194"/>
          <p:cNvSpPr txBox="1"/>
          <p:nvPr/>
        </p:nvSpPr>
        <p:spPr>
          <a:xfrm rot="3139903">
            <a:off x="2994698" y="5273931"/>
            <a:ext cx="10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900" dirty="0" smtClean="0"/>
              <a:t>Usuário digita</a:t>
            </a:r>
            <a:endParaRPr lang="pt-BR" sz="900" dirty="0"/>
          </a:p>
        </p:txBody>
      </p:sp>
      <p:sp>
        <p:nvSpPr>
          <p:cNvPr id="196" name="CaixaDeTexto 195"/>
          <p:cNvSpPr txBox="1"/>
          <p:nvPr/>
        </p:nvSpPr>
        <p:spPr>
          <a:xfrm rot="2166210">
            <a:off x="3124844" y="4990598"/>
            <a:ext cx="102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600" dirty="0" smtClean="0"/>
              <a:t>Usuário digita</a:t>
            </a:r>
            <a:endParaRPr lang="pt-BR" sz="600" dirty="0"/>
          </a:p>
        </p:txBody>
      </p:sp>
      <p:sp>
        <p:nvSpPr>
          <p:cNvPr id="197" name="CaixaDeTexto 196"/>
          <p:cNvSpPr txBox="1"/>
          <p:nvPr/>
        </p:nvSpPr>
        <p:spPr>
          <a:xfrm rot="19221769">
            <a:off x="3046478" y="4564761"/>
            <a:ext cx="102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600" dirty="0" smtClean="0"/>
              <a:t>Usuário digita</a:t>
            </a:r>
            <a:endParaRPr lang="pt-BR" sz="600" dirty="0"/>
          </a:p>
        </p:txBody>
      </p:sp>
      <p:sp>
        <p:nvSpPr>
          <p:cNvPr id="198" name="CaixaDeTexto 197"/>
          <p:cNvSpPr txBox="1"/>
          <p:nvPr/>
        </p:nvSpPr>
        <p:spPr>
          <a:xfrm rot="18878420">
            <a:off x="2881837" y="4256949"/>
            <a:ext cx="102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900" dirty="0" smtClean="0"/>
              <a:t>Usuário digita</a:t>
            </a:r>
            <a:endParaRPr lang="pt-BR" sz="900" dirty="0"/>
          </a:p>
        </p:txBody>
      </p:sp>
      <p:sp>
        <p:nvSpPr>
          <p:cNvPr id="200" name="Retângulo Arredondado 199"/>
          <p:cNvSpPr/>
          <p:nvPr/>
        </p:nvSpPr>
        <p:spPr>
          <a:xfrm>
            <a:off x="3903904" y="5652256"/>
            <a:ext cx="1280160" cy="2972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/>
              <a:t>5</a:t>
            </a:r>
            <a:r>
              <a:rPr lang="pt-BR" sz="900" dirty="0" smtClean="0"/>
              <a:t>- Anexo  V – Serviços de cunho intelectual</a:t>
            </a:r>
            <a:endParaRPr lang="pt-BR" sz="900" dirty="0"/>
          </a:p>
        </p:txBody>
      </p:sp>
      <p:cxnSp>
        <p:nvCxnSpPr>
          <p:cNvPr id="201" name="Conector de Seta Reta 200"/>
          <p:cNvCxnSpPr>
            <a:endCxn id="187" idx="1"/>
          </p:cNvCxnSpPr>
          <p:nvPr/>
        </p:nvCxnSpPr>
        <p:spPr>
          <a:xfrm flipV="1">
            <a:off x="3408507" y="4080628"/>
            <a:ext cx="479951" cy="6059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CaixaDeTexto 201"/>
          <p:cNvSpPr txBox="1"/>
          <p:nvPr/>
        </p:nvSpPr>
        <p:spPr>
          <a:xfrm rot="20136523">
            <a:off x="3067796" y="4824556"/>
            <a:ext cx="102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600" dirty="0" smtClean="0"/>
              <a:t>Usuário digita</a:t>
            </a:r>
            <a:endParaRPr lang="pt-BR" sz="600" dirty="0"/>
          </a:p>
        </p:txBody>
      </p:sp>
      <p:sp>
        <p:nvSpPr>
          <p:cNvPr id="203" name="Retângulo Arredondado 202"/>
          <p:cNvSpPr/>
          <p:nvPr/>
        </p:nvSpPr>
        <p:spPr>
          <a:xfrm>
            <a:off x="5661184" y="3928201"/>
            <a:ext cx="1280160" cy="30121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/>
              <a:t>Mostra informações importantes comércio</a:t>
            </a:r>
            <a:endParaRPr lang="pt-BR" sz="900" dirty="0"/>
          </a:p>
        </p:txBody>
      </p:sp>
      <p:sp>
        <p:nvSpPr>
          <p:cNvPr id="204" name="Retângulo Arredondado 203"/>
          <p:cNvSpPr/>
          <p:nvPr/>
        </p:nvSpPr>
        <p:spPr>
          <a:xfrm>
            <a:off x="5661184" y="4347330"/>
            <a:ext cx="1280160" cy="30121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/>
              <a:t>Mostra informações importantes indústria</a:t>
            </a:r>
            <a:endParaRPr lang="pt-BR" sz="900" dirty="0"/>
          </a:p>
        </p:txBody>
      </p:sp>
      <p:sp>
        <p:nvSpPr>
          <p:cNvPr id="205" name="Retângulo Arredondado 204"/>
          <p:cNvSpPr/>
          <p:nvPr/>
        </p:nvSpPr>
        <p:spPr>
          <a:xfrm>
            <a:off x="5661184" y="4780535"/>
            <a:ext cx="1280160" cy="30121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/>
              <a:t>Mostra informações importantes serviço</a:t>
            </a:r>
            <a:endParaRPr lang="pt-BR" sz="900" dirty="0"/>
          </a:p>
        </p:txBody>
      </p:sp>
      <p:sp>
        <p:nvSpPr>
          <p:cNvPr id="206" name="Retângulo Arredondado 205"/>
          <p:cNvSpPr/>
          <p:nvPr/>
        </p:nvSpPr>
        <p:spPr>
          <a:xfrm>
            <a:off x="5678833" y="5211853"/>
            <a:ext cx="1280160" cy="30121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50" dirty="0" smtClean="0"/>
              <a:t>Mostra informações importantes serviço </a:t>
            </a:r>
            <a:r>
              <a:rPr lang="pt-BR" sz="850" dirty="0" err="1" smtClean="0"/>
              <a:t>c.c</a:t>
            </a:r>
            <a:endParaRPr lang="pt-BR" sz="850" dirty="0"/>
          </a:p>
        </p:txBody>
      </p:sp>
      <p:sp>
        <p:nvSpPr>
          <p:cNvPr id="207" name="Retângulo Arredondado 206"/>
          <p:cNvSpPr/>
          <p:nvPr/>
        </p:nvSpPr>
        <p:spPr>
          <a:xfrm>
            <a:off x="5676630" y="5650436"/>
            <a:ext cx="1280160" cy="297225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 smtClean="0"/>
              <a:t>Mostra informações importantes serviço </a:t>
            </a:r>
            <a:r>
              <a:rPr lang="pt-BR" sz="900" dirty="0" err="1" smtClean="0"/>
              <a:t>c.i</a:t>
            </a:r>
            <a:endParaRPr lang="pt-BR" sz="900" dirty="0"/>
          </a:p>
        </p:txBody>
      </p:sp>
      <p:cxnSp>
        <p:nvCxnSpPr>
          <p:cNvPr id="208" name="Conector de Seta Reta 207"/>
          <p:cNvCxnSpPr>
            <a:endCxn id="204" idx="1"/>
          </p:cNvCxnSpPr>
          <p:nvPr/>
        </p:nvCxnSpPr>
        <p:spPr>
          <a:xfrm>
            <a:off x="5168618" y="4497937"/>
            <a:ext cx="4925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Conector de Seta Reta 209"/>
          <p:cNvCxnSpPr/>
          <p:nvPr/>
        </p:nvCxnSpPr>
        <p:spPr>
          <a:xfrm>
            <a:off x="5168618" y="4924384"/>
            <a:ext cx="4925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Conector de Seta Reta 210"/>
          <p:cNvCxnSpPr/>
          <p:nvPr/>
        </p:nvCxnSpPr>
        <p:spPr>
          <a:xfrm>
            <a:off x="5184064" y="5362460"/>
            <a:ext cx="4925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Conector de Seta Reta 211"/>
          <p:cNvCxnSpPr/>
          <p:nvPr/>
        </p:nvCxnSpPr>
        <p:spPr>
          <a:xfrm>
            <a:off x="5184064" y="5799048"/>
            <a:ext cx="4925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Conector de Seta Reta 212"/>
          <p:cNvCxnSpPr/>
          <p:nvPr/>
        </p:nvCxnSpPr>
        <p:spPr>
          <a:xfrm>
            <a:off x="5168618" y="4089445"/>
            <a:ext cx="49256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4" name="CaixaDeTexto 213"/>
          <p:cNvSpPr txBox="1"/>
          <p:nvPr/>
        </p:nvSpPr>
        <p:spPr>
          <a:xfrm>
            <a:off x="5099171" y="4198112"/>
            <a:ext cx="1530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50" dirty="0" smtClean="0"/>
              <a:t>Imprime na</a:t>
            </a:r>
          </a:p>
          <a:p>
            <a:r>
              <a:rPr lang="pt-BR" sz="850" dirty="0" smtClean="0"/>
              <a:t> tela</a:t>
            </a:r>
            <a:endParaRPr lang="pt-BR" sz="850" dirty="0"/>
          </a:p>
        </p:txBody>
      </p:sp>
      <p:sp>
        <p:nvSpPr>
          <p:cNvPr id="215" name="CaixaDeTexto 214"/>
          <p:cNvSpPr txBox="1"/>
          <p:nvPr/>
        </p:nvSpPr>
        <p:spPr>
          <a:xfrm>
            <a:off x="5105181" y="5065963"/>
            <a:ext cx="1530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50" dirty="0" smtClean="0"/>
              <a:t>Imprime na</a:t>
            </a:r>
          </a:p>
          <a:p>
            <a:r>
              <a:rPr lang="pt-BR" sz="850" dirty="0" smtClean="0"/>
              <a:t> tela</a:t>
            </a:r>
            <a:endParaRPr lang="pt-BR" sz="850" dirty="0"/>
          </a:p>
        </p:txBody>
      </p:sp>
      <p:sp>
        <p:nvSpPr>
          <p:cNvPr id="216" name="CaixaDeTexto 215"/>
          <p:cNvSpPr txBox="1"/>
          <p:nvPr/>
        </p:nvSpPr>
        <p:spPr>
          <a:xfrm>
            <a:off x="5099171" y="4614972"/>
            <a:ext cx="1530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50" dirty="0" smtClean="0"/>
              <a:t>Imprime na</a:t>
            </a:r>
          </a:p>
          <a:p>
            <a:r>
              <a:rPr lang="pt-BR" sz="850" dirty="0" smtClean="0"/>
              <a:t> tela</a:t>
            </a:r>
            <a:endParaRPr lang="pt-BR" sz="850" dirty="0"/>
          </a:p>
        </p:txBody>
      </p:sp>
      <p:sp>
        <p:nvSpPr>
          <p:cNvPr id="217" name="CaixaDeTexto 216"/>
          <p:cNvSpPr txBox="1"/>
          <p:nvPr/>
        </p:nvSpPr>
        <p:spPr>
          <a:xfrm>
            <a:off x="5134992" y="5503040"/>
            <a:ext cx="15300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50" dirty="0" smtClean="0"/>
              <a:t>Imprime na</a:t>
            </a:r>
          </a:p>
          <a:p>
            <a:r>
              <a:rPr lang="pt-BR" sz="850" dirty="0" smtClean="0"/>
              <a:t> tela</a:t>
            </a:r>
            <a:endParaRPr lang="pt-BR" sz="850" dirty="0"/>
          </a:p>
        </p:txBody>
      </p:sp>
      <p:sp>
        <p:nvSpPr>
          <p:cNvPr id="220" name="CaixaDeTexto 219"/>
          <p:cNvSpPr txBox="1"/>
          <p:nvPr/>
        </p:nvSpPr>
        <p:spPr>
          <a:xfrm rot="19122746">
            <a:off x="8076635" y="2187501"/>
            <a:ext cx="102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1-sim</a:t>
            </a:r>
            <a:endParaRPr lang="pt-BR" sz="800" dirty="0"/>
          </a:p>
        </p:txBody>
      </p:sp>
      <p:sp>
        <p:nvSpPr>
          <p:cNvPr id="221" name="CaixaDeTexto 220"/>
          <p:cNvSpPr txBox="1"/>
          <p:nvPr/>
        </p:nvSpPr>
        <p:spPr>
          <a:xfrm rot="2962670">
            <a:off x="8092661" y="2667149"/>
            <a:ext cx="102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1-sim</a:t>
            </a:r>
            <a:endParaRPr lang="pt-BR" sz="800" dirty="0"/>
          </a:p>
        </p:txBody>
      </p:sp>
      <p:sp>
        <p:nvSpPr>
          <p:cNvPr id="222" name="CaixaDeTexto 221"/>
          <p:cNvSpPr txBox="1"/>
          <p:nvPr/>
        </p:nvSpPr>
        <p:spPr>
          <a:xfrm>
            <a:off x="8131927" y="2366136"/>
            <a:ext cx="1022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1-sim</a:t>
            </a:r>
            <a:endParaRPr lang="pt-BR" sz="800" dirty="0"/>
          </a:p>
        </p:txBody>
      </p:sp>
      <p:sp>
        <p:nvSpPr>
          <p:cNvPr id="223" name="Retângulo Arredondado 222"/>
          <p:cNvSpPr/>
          <p:nvPr/>
        </p:nvSpPr>
        <p:spPr>
          <a:xfrm>
            <a:off x="9630627" y="5589972"/>
            <a:ext cx="461524" cy="1918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4" name="CaixaDeTexto 223"/>
          <p:cNvSpPr txBox="1"/>
          <p:nvPr/>
        </p:nvSpPr>
        <p:spPr>
          <a:xfrm>
            <a:off x="9624151" y="5540313"/>
            <a:ext cx="232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Possível classe abstrata – Compartilhada por todas as empresas</a:t>
            </a:r>
            <a:endParaRPr lang="pt-BR" sz="800" dirty="0"/>
          </a:p>
        </p:txBody>
      </p:sp>
      <p:sp>
        <p:nvSpPr>
          <p:cNvPr id="225" name="Retângulo Arredondado 224"/>
          <p:cNvSpPr/>
          <p:nvPr/>
        </p:nvSpPr>
        <p:spPr>
          <a:xfrm>
            <a:off x="9637103" y="5938466"/>
            <a:ext cx="461524" cy="1918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6" name="CaixaDeTexto 225"/>
          <p:cNvSpPr txBox="1"/>
          <p:nvPr/>
        </p:nvSpPr>
        <p:spPr>
          <a:xfrm>
            <a:off x="9670911" y="5888807"/>
            <a:ext cx="2282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Fluxo normal</a:t>
            </a:r>
            <a:endParaRPr lang="pt-BR" sz="800" dirty="0"/>
          </a:p>
        </p:txBody>
      </p:sp>
      <p:sp>
        <p:nvSpPr>
          <p:cNvPr id="227" name="Retângulo Arredondado 226"/>
          <p:cNvSpPr/>
          <p:nvPr/>
        </p:nvSpPr>
        <p:spPr>
          <a:xfrm>
            <a:off x="9653395" y="6268254"/>
            <a:ext cx="461524" cy="19183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CaixaDeTexto 227"/>
          <p:cNvSpPr txBox="1"/>
          <p:nvPr/>
        </p:nvSpPr>
        <p:spPr>
          <a:xfrm>
            <a:off x="9688202" y="6271726"/>
            <a:ext cx="2355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 smtClean="0"/>
              <a:t>É viável?</a:t>
            </a:r>
            <a:endParaRPr lang="pt-BR" sz="800" dirty="0"/>
          </a:p>
        </p:txBody>
      </p:sp>
      <p:sp>
        <p:nvSpPr>
          <p:cNvPr id="231" name="CaixaDeTexto 230"/>
          <p:cNvSpPr txBox="1"/>
          <p:nvPr/>
        </p:nvSpPr>
        <p:spPr>
          <a:xfrm>
            <a:off x="9061178" y="5233713"/>
            <a:ext cx="23223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500" b="1" dirty="0" smtClean="0"/>
              <a:t>LEGENDA</a:t>
            </a:r>
            <a:endParaRPr lang="pt-BR" sz="1500" b="1" dirty="0"/>
          </a:p>
        </p:txBody>
      </p:sp>
      <p:sp>
        <p:nvSpPr>
          <p:cNvPr id="232" name="Retângulo 231"/>
          <p:cNvSpPr/>
          <p:nvPr/>
        </p:nvSpPr>
        <p:spPr>
          <a:xfrm>
            <a:off x="9447887" y="5213124"/>
            <a:ext cx="2498653" cy="13350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7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6834" y="2524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https://agilize.com.br/blog/contabilidade-online/anexos-do-simples-nacional/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834" y="977654"/>
            <a:ext cx="8762082" cy="43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0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6834" y="2524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https://agilize.com.br/blog/contabilidade-online/anexos-do-simples-nacional/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834" y="898797"/>
            <a:ext cx="9142989" cy="41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9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6834" y="2524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https://agilize.com.br/blog/contabilidade-online/anexos-do-simples-nacional/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834" y="1020231"/>
            <a:ext cx="8872250" cy="43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2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6834" y="2524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https://agilize.com.br/blog/contabilidade-online/anexos-do-simples-nacional/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834" y="898797"/>
            <a:ext cx="9114621" cy="45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834" y="1044629"/>
            <a:ext cx="9257841" cy="425208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26834" y="2524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https://agilize.com.br/blog/contabilidade-online/anexos-do-simples-nacional/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44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9930" y="851365"/>
            <a:ext cx="646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2) CALCULO</a:t>
            </a:r>
            <a:endParaRPr lang="pt-BR" sz="2000" b="1" dirty="0"/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9930" y="1501970"/>
            <a:ext cx="8593053" cy="33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92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468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karinecasant@outlook.com</dc:creator>
  <cp:lastModifiedBy>karinecasant@outlook.com</cp:lastModifiedBy>
  <cp:revision>21</cp:revision>
  <dcterms:created xsi:type="dcterms:W3CDTF">2021-02-04T20:43:57Z</dcterms:created>
  <dcterms:modified xsi:type="dcterms:W3CDTF">2021-02-05T16:12:40Z</dcterms:modified>
</cp:coreProperties>
</file>