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3" r:id="rId5"/>
    <p:sldId id="264" r:id="rId6"/>
    <p:sldId id="265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364788385826765E-2"/>
          <c:y val="1.7121184970399547E-2"/>
          <c:w val="0.88744771161417324"/>
          <c:h val="0.74556325384084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Individualized customization</c:v>
                </c:pt>
                <c:pt idx="1">
                  <c:v>Pause (Disable/mute)</c:v>
                </c:pt>
                <c:pt idx="2">
                  <c:v>Intervention or consultation</c:v>
                </c:pt>
                <c:pt idx="3">
                  <c:v>No action (Ignored)</c:v>
                </c:pt>
                <c:pt idx="4">
                  <c:v>Checking multileads and electrodes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0</c:v>
                </c:pt>
                <c:pt idx="1">
                  <c:v>30</c:v>
                </c:pt>
                <c:pt idx="2">
                  <c:v>0</c:v>
                </c:pt>
                <c:pt idx="3">
                  <c:v>68.5</c:v>
                </c:pt>
                <c:pt idx="4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0E-4A3E-AE83-8658D3F9517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P2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Individualized customization</c:v>
                </c:pt>
                <c:pt idx="1">
                  <c:v>Pause (Disable/mute)</c:v>
                </c:pt>
                <c:pt idx="2">
                  <c:v>Intervention or consultation</c:v>
                </c:pt>
                <c:pt idx="3">
                  <c:v>No action (Ignored)</c:v>
                </c:pt>
                <c:pt idx="4">
                  <c:v>Checking multileads and electrodes</c:v>
                </c:pt>
              </c:strCache>
            </c:str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14.29</c:v>
                </c:pt>
                <c:pt idx="1">
                  <c:v>14.2</c:v>
                </c:pt>
                <c:pt idx="2">
                  <c:v>14.2</c:v>
                </c:pt>
                <c:pt idx="3">
                  <c:v>28.5</c:v>
                </c:pt>
                <c:pt idx="4">
                  <c:v>28.9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0E-4A3E-AE83-8658D3F95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axId val="1722888272"/>
        <c:axId val="1722887856"/>
      </c:barChart>
      <c:catAx>
        <c:axId val="1722888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330" b="0" i="0" u="none" strike="noStrike" baseline="0" dirty="0">
                    <a:effectLst/>
                  </a:rPr>
                  <a:t>Professionals' response to  clinical alarms</a:t>
                </a:r>
                <a:endPara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bg2">
                <a:lumMod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pt-BR"/>
          </a:p>
        </c:txPr>
        <c:crossAx val="1722887856"/>
        <c:crosses val="autoZero"/>
        <c:auto val="1"/>
        <c:lblAlgn val="ctr"/>
        <c:lblOffset val="100"/>
        <c:noMultiLvlLbl val="0"/>
      </c:catAx>
      <c:valAx>
        <c:axId val="17228878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288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768909940944877"/>
          <c:y val="1.6881458115067777E-2"/>
          <c:w val="0.12732012795275591"/>
          <c:h val="5.9378072134715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364788385826765E-2"/>
          <c:y val="1.7121184970399547E-2"/>
          <c:w val="0.88744771161417324"/>
          <c:h val="0.74556325384084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Individualized customization</c:v>
                </c:pt>
                <c:pt idx="1">
                  <c:v>Pause (Disable/mute)</c:v>
                </c:pt>
                <c:pt idx="2">
                  <c:v>Intervention or consultation</c:v>
                </c:pt>
                <c:pt idx="3">
                  <c:v>No action (Ignored)</c:v>
                </c:pt>
                <c:pt idx="4">
                  <c:v>Checking multileads and electrodes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8.75</c:v>
                </c:pt>
                <c:pt idx="1">
                  <c:v>45.65</c:v>
                </c:pt>
                <c:pt idx="2">
                  <c:v>19.5</c:v>
                </c:pt>
                <c:pt idx="3">
                  <c:v>21.7</c:v>
                </c:pt>
                <c:pt idx="4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0E-4A3E-AE83-8658D3F9517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P2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Individualized customization</c:v>
                </c:pt>
                <c:pt idx="1">
                  <c:v>Pause (Disable/mute)</c:v>
                </c:pt>
                <c:pt idx="2">
                  <c:v>Intervention or consultation</c:v>
                </c:pt>
                <c:pt idx="3">
                  <c:v>No action (Ignored)</c:v>
                </c:pt>
                <c:pt idx="4">
                  <c:v>Checking multileads and electrodes</c:v>
                </c:pt>
              </c:strCache>
            </c:str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12.8</c:v>
                </c:pt>
                <c:pt idx="1">
                  <c:v>20</c:v>
                </c:pt>
                <c:pt idx="2">
                  <c:v>61.57</c:v>
                </c:pt>
                <c:pt idx="3">
                  <c:v>2.56</c:v>
                </c:pt>
                <c:pt idx="4">
                  <c:v>3.07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0E-4A3E-AE83-8658D3F95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axId val="1722888272"/>
        <c:axId val="1722887856"/>
      </c:barChart>
      <c:catAx>
        <c:axId val="1722888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330" b="0" i="0" u="none" strike="noStrike" baseline="0" dirty="0">
                    <a:effectLst/>
                  </a:rPr>
                  <a:t>Professionals' response to clinical alarms </a:t>
                </a:r>
                <a:endPara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bg2">
                <a:lumMod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pt-BR"/>
          </a:p>
        </c:txPr>
        <c:crossAx val="1722887856"/>
        <c:crosses val="autoZero"/>
        <c:auto val="1"/>
        <c:lblAlgn val="ctr"/>
        <c:lblOffset val="100"/>
        <c:noMultiLvlLbl val="0"/>
      </c:catAx>
      <c:valAx>
        <c:axId val="17228878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288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768909940944877"/>
          <c:y val="1.6881458115067777E-2"/>
          <c:w val="0.12732012795275591"/>
          <c:h val="5.9378072134715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364788385826765E-2"/>
          <c:y val="1.7121184970399547E-2"/>
          <c:w val="0.88744771161417324"/>
          <c:h val="0.74556325384084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Consistent </c:v>
                </c:pt>
                <c:pt idx="1">
                  <c:v>Inconsistent 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30</c:v>
                </c:pt>
                <c:pt idx="1">
                  <c:v>25.38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0E-4A3E-AE83-8658D3F9517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P2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Consistent </c:v>
                </c:pt>
                <c:pt idx="1">
                  <c:v>Inconsistent </c:v>
                </c:pt>
              </c:strCache>
            </c:strRef>
          </c:cat>
          <c:val>
            <c:numRef>
              <c:f>Planilha1!$C$2:$C$3</c:f>
              <c:numCache>
                <c:formatCode>General</c:formatCode>
                <c:ptCount val="2"/>
                <c:pt idx="0">
                  <c:v>27</c:v>
                </c:pt>
                <c:pt idx="1">
                  <c:v>3.25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0E-4A3E-AE83-8658D3F95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axId val="1722888272"/>
        <c:axId val="1722887856"/>
      </c:barChart>
      <c:catAx>
        <c:axId val="1722888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pt-BR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Clinical </a:t>
                </a:r>
                <a:r>
                  <a:rPr lang="pt-BR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alarms</a:t>
                </a:r>
                <a:endPara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bg2">
                <a:lumMod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pt-BR"/>
          </a:p>
        </c:txPr>
        <c:crossAx val="1722887856"/>
        <c:crosses val="autoZero"/>
        <c:auto val="1"/>
        <c:lblAlgn val="ctr"/>
        <c:lblOffset val="100"/>
        <c:noMultiLvlLbl val="0"/>
      </c:catAx>
      <c:valAx>
        <c:axId val="1722887856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%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288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768909940944877"/>
          <c:y val="1.6881458115067777E-2"/>
          <c:w val="0.12732012795275591"/>
          <c:h val="5.9378072134715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B0271-60C5-1B8C-CA83-5051279A4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D8BDA7-5BC5-289C-3836-A6C098F6B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6B2C7D-367F-9ACE-55FF-C9BB6EA0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B4CA-FB6F-44DE-B9A4-BAE2170BE2AF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40526-4D51-532F-8C61-A3301BE8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D3BCAF-B929-88A5-65EE-DC0A2D55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DDE-F475-4E1E-8945-2940F4006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44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6C032-90A3-D740-ECB3-1EC1720A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109AB6-CA16-619C-8962-FFCDB78CB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7CB85-668A-8082-756E-21871F8A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B4CA-FB6F-44DE-B9A4-BAE2170BE2AF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9310B6-5F5B-73BE-F5C3-E38AE65A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3BA2D-2A52-FDA0-C887-DE1DA23E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DDE-F475-4E1E-8945-2940F4006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95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2387E1-DA2E-E4F8-7F96-5B4A9E870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E70492-E52D-AB5A-BCE8-0E594C89B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6CD8CE-F4AE-370A-7BB6-4697017B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B4CA-FB6F-44DE-B9A4-BAE2170BE2AF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1B342D-8F60-7873-69D5-BF4E6AEE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1C232C-8181-B7D1-F943-F0C582F4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DDE-F475-4E1E-8945-2940F4006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02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F6641-AECE-50CF-2F23-EA77D859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ACDB7F-F9F7-6503-1548-B105B557A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5D2B71-352C-1125-8762-A0F419AD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B4CA-FB6F-44DE-B9A4-BAE2170BE2AF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E54E82-DF07-7EEF-9104-D1C246D5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F16709-EA34-0298-5092-686AD264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DDE-F475-4E1E-8945-2940F4006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94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35B1A-4D0E-8EE0-2625-95F6BCF5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18B8DB-C380-A2B3-91D0-FF2743A84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711F4-F616-A0D5-DE21-A77982F5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B4CA-FB6F-44DE-B9A4-BAE2170BE2AF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170382-441F-00AF-FFF0-74794E06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64A4F-832F-5AAF-EC1F-D293EB58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DDE-F475-4E1E-8945-2940F4006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35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61B57-A5FE-A2DD-93D2-FDA0BE84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2315F-3C6A-0B17-4091-2B07FCCED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DD6319-99B0-E8FE-7FD0-D4AF7ADE4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94623F-DDAF-30EA-B680-6EB71687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B4CA-FB6F-44DE-B9A4-BAE2170BE2AF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B769AF-64B8-CF89-CA2F-8D961705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EFD30F-B57B-0C3E-CC0B-7212429F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DDE-F475-4E1E-8945-2940F4006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71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6DB28-AF5F-08BA-4A8C-FD2FCFFB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4EE919-CBA2-9EC7-7F90-CCCE6B65C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7FE88B-7CBB-C419-0870-D3F406EF3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6B220B-B288-64EE-B806-3AFE59BE4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21F5E3-7B9D-65E0-A89E-3D2CD8282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069F66-95B1-89E7-4F0E-FA1FA053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B4CA-FB6F-44DE-B9A4-BAE2170BE2AF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2FEDA8-0512-6557-1063-B3FA2913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EFC24D-E6EA-5CE3-D079-250782C3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DDE-F475-4E1E-8945-2940F4006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78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E752D-2463-7CA5-D4CE-6ABE5557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FA2505-966C-B45A-1EDA-C71A11FC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B4CA-FB6F-44DE-B9A4-BAE2170BE2AF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D7AFBB-CAD4-A11A-65C6-30DE1928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15378E-108E-7B19-06A1-0EA111DD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DDE-F475-4E1E-8945-2940F4006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0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95E7D7-7EA9-9EA9-854E-1747B5E8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B4CA-FB6F-44DE-B9A4-BAE2170BE2AF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E72708-982F-9056-32C0-BF55B421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956C34-A665-2D19-606C-FA5A28AE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DDE-F475-4E1E-8945-2940F4006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13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6690A-1787-9BBD-6574-F18B0BBB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F14E7-84DB-BC16-B881-C8183662F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857D7C-DB74-0F78-4CF5-8E24839C6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28E5B7-3585-E2B9-85C0-B14C8990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B4CA-FB6F-44DE-B9A4-BAE2170BE2AF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37A77B-0B98-C65F-2DEC-1E0FD2D1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D888BB-4EF1-9E39-6A9F-D911C794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DDE-F475-4E1E-8945-2940F4006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72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A3464-30A7-CA33-528E-372585EE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673FAC-C2C1-8AAC-BE47-9634FED4D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F82D9A-7EC8-9720-86EF-5FB1F29B6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4C1E77-6D15-0314-E1BB-10AFDAE4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B4CA-FB6F-44DE-B9A4-BAE2170BE2AF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0B2D07-FE6A-E71A-DE64-9B7A9CDE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842213-A777-E2B3-0C98-E3C4FFB0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8DDE-F475-4E1E-8945-2940F4006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93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6237D0-03BE-3FF7-17F6-13A5C47F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4957C8-A39C-2923-A895-01B6EDF7D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0074D1-9AAE-3788-A628-A7803D77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EB4CA-FB6F-44DE-B9A4-BAE2170BE2AF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35115A-248D-6381-3CBB-C78D9A6E6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072098-8E18-BE17-B12A-195795BF3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8DDE-F475-4E1E-8945-2940F4006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02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EE7EDCF-1A6E-D1ED-8BBF-05DDEE0C23B9}"/>
              </a:ext>
            </a:extLst>
          </p:cNvPr>
          <p:cNvGrpSpPr/>
          <p:nvPr/>
        </p:nvGrpSpPr>
        <p:grpSpPr>
          <a:xfrm>
            <a:off x="2032000" y="666570"/>
            <a:ext cx="8128000" cy="5695666"/>
            <a:chOff x="2032000" y="666570"/>
            <a:chExt cx="8128000" cy="5695666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03D79B2-B935-B9E9-188E-513173A959C1}"/>
                </a:ext>
              </a:extLst>
            </p:cNvPr>
            <p:cNvSpPr txBox="1"/>
            <p:nvPr/>
          </p:nvSpPr>
          <p:spPr>
            <a:xfrm>
              <a:off x="2445026" y="666570"/>
              <a:ext cx="7714974" cy="276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 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Inconsistent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Alarms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6" name="Gráfico 5">
              <a:extLst>
                <a:ext uri="{FF2B5EF4-FFF2-40B4-BE49-F238E27FC236}">
                  <a16:creationId xmlns:a16="http://schemas.microsoft.com/office/drawing/2014/main" id="{64E970D5-871C-B809-84F7-756532DB25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784041"/>
                </p:ext>
              </p:extLst>
            </p:nvPr>
          </p:nvGraphicFramePr>
          <p:xfrm>
            <a:off x="2032000" y="943569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603A650-9D4D-BA75-3DCF-5159579AB6C7}"/>
                </a:ext>
              </a:extLst>
            </p:cNvPr>
            <p:cNvSpPr txBox="1"/>
            <p:nvPr/>
          </p:nvSpPr>
          <p:spPr>
            <a:xfrm>
              <a:off x="8584095" y="1316560"/>
              <a:ext cx="844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P&lt;0.001</a:t>
              </a:r>
            </a:p>
          </p:txBody>
        </p:sp>
        <p:sp>
          <p:nvSpPr>
            <p:cNvPr id="3" name="Chave Direita 2">
              <a:extLst>
                <a:ext uri="{FF2B5EF4-FFF2-40B4-BE49-F238E27FC236}">
                  <a16:creationId xmlns:a16="http://schemas.microsoft.com/office/drawing/2014/main" id="{D59BC4B0-7B66-FDFD-30B9-A52B5D85F61C}"/>
                </a:ext>
              </a:extLst>
            </p:cNvPr>
            <p:cNvSpPr/>
            <p:nvPr/>
          </p:nvSpPr>
          <p:spPr>
            <a:xfrm rot="16200000">
              <a:off x="3369365" y="3985591"/>
              <a:ext cx="188843" cy="457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have Direita 3">
              <a:extLst>
                <a:ext uri="{FF2B5EF4-FFF2-40B4-BE49-F238E27FC236}">
                  <a16:creationId xmlns:a16="http://schemas.microsoft.com/office/drawing/2014/main" id="{1DF29BCF-8982-BD9B-654C-1BE366FFFC0E}"/>
                </a:ext>
              </a:extLst>
            </p:cNvPr>
            <p:cNvSpPr/>
            <p:nvPr/>
          </p:nvSpPr>
          <p:spPr>
            <a:xfrm rot="16200000">
              <a:off x="4356653" y="3424301"/>
              <a:ext cx="188843" cy="457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have Direita 4">
              <a:extLst>
                <a:ext uri="{FF2B5EF4-FFF2-40B4-BE49-F238E27FC236}">
                  <a16:creationId xmlns:a16="http://schemas.microsoft.com/office/drawing/2014/main" id="{8BF41193-327D-4FEF-3E33-ABDAE111DAC6}"/>
                </a:ext>
              </a:extLst>
            </p:cNvPr>
            <p:cNvSpPr/>
            <p:nvPr/>
          </p:nvSpPr>
          <p:spPr>
            <a:xfrm rot="16200000">
              <a:off x="6230179" y="3985590"/>
              <a:ext cx="188843" cy="457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have Direita 8">
              <a:extLst>
                <a:ext uri="{FF2B5EF4-FFF2-40B4-BE49-F238E27FC236}">
                  <a16:creationId xmlns:a16="http://schemas.microsoft.com/office/drawing/2014/main" id="{CC1CB093-E937-F65F-5B94-2A9B8FEEF8E0}"/>
                </a:ext>
              </a:extLst>
            </p:cNvPr>
            <p:cNvSpPr/>
            <p:nvPr/>
          </p:nvSpPr>
          <p:spPr>
            <a:xfrm rot="16200000">
              <a:off x="7785653" y="1833580"/>
              <a:ext cx="188843" cy="457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have Direita 9">
              <a:extLst>
                <a:ext uri="{FF2B5EF4-FFF2-40B4-BE49-F238E27FC236}">
                  <a16:creationId xmlns:a16="http://schemas.microsoft.com/office/drawing/2014/main" id="{7527EAC4-D81B-05AE-A4EF-447362A46C3D}"/>
                </a:ext>
              </a:extLst>
            </p:cNvPr>
            <p:cNvSpPr/>
            <p:nvPr/>
          </p:nvSpPr>
          <p:spPr>
            <a:xfrm rot="16200000">
              <a:off x="9140688" y="3404422"/>
              <a:ext cx="188843" cy="457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71FDC23-702E-4D82-0E30-402C4A78F735}"/>
                </a:ext>
              </a:extLst>
            </p:cNvPr>
            <p:cNvSpPr txBox="1"/>
            <p:nvPr/>
          </p:nvSpPr>
          <p:spPr>
            <a:xfrm>
              <a:off x="3297305" y="3673049"/>
              <a:ext cx="332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50000"/>
                    </a:schemeClr>
                  </a:solidFill>
                </a:rPr>
                <a:t>*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51A1535-D643-250A-39FD-B80C0F754E9C}"/>
                </a:ext>
              </a:extLst>
            </p:cNvPr>
            <p:cNvSpPr txBox="1"/>
            <p:nvPr/>
          </p:nvSpPr>
          <p:spPr>
            <a:xfrm>
              <a:off x="4284593" y="3162548"/>
              <a:ext cx="332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50000"/>
                    </a:schemeClr>
                  </a:solidFill>
                </a:rPr>
                <a:t>*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CB8D3B5-B9DB-D9FE-016A-F3EDF805AA3D}"/>
                </a:ext>
              </a:extLst>
            </p:cNvPr>
            <p:cNvSpPr txBox="1"/>
            <p:nvPr/>
          </p:nvSpPr>
          <p:spPr>
            <a:xfrm>
              <a:off x="6150113" y="3728674"/>
              <a:ext cx="332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50000"/>
                    </a:schemeClr>
                  </a:solidFill>
                </a:rPr>
                <a:t>*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83A2557-2EBF-6F7B-C5A9-8CFD6A95A0A7}"/>
                </a:ext>
              </a:extLst>
            </p:cNvPr>
            <p:cNvSpPr txBox="1"/>
            <p:nvPr/>
          </p:nvSpPr>
          <p:spPr>
            <a:xfrm>
              <a:off x="7713593" y="1571827"/>
              <a:ext cx="332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50000"/>
                    </a:schemeClr>
                  </a:solidFill>
                </a:rPr>
                <a:t>*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1393686-7FCD-6284-A62F-2A36D406E4DE}"/>
                </a:ext>
              </a:extLst>
            </p:cNvPr>
            <p:cNvSpPr txBox="1"/>
            <p:nvPr/>
          </p:nvSpPr>
          <p:spPr>
            <a:xfrm>
              <a:off x="9068629" y="3107713"/>
              <a:ext cx="332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50000"/>
                    </a:schemeClr>
                  </a:solidFill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6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09CD0EC-080B-A99A-D9FD-C30A09426023}"/>
              </a:ext>
            </a:extLst>
          </p:cNvPr>
          <p:cNvGrpSpPr/>
          <p:nvPr/>
        </p:nvGrpSpPr>
        <p:grpSpPr>
          <a:xfrm>
            <a:off x="2287104" y="1232452"/>
            <a:ext cx="8128000" cy="5695666"/>
            <a:chOff x="2287104" y="1202635"/>
            <a:chExt cx="8128000" cy="5695666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03D79B2-B935-B9E9-188E-513173A959C1}"/>
                </a:ext>
              </a:extLst>
            </p:cNvPr>
            <p:cNvSpPr txBox="1"/>
            <p:nvPr/>
          </p:nvSpPr>
          <p:spPr>
            <a:xfrm>
              <a:off x="2743200" y="1202635"/>
              <a:ext cx="7671904" cy="276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 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Consistent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Alarms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6" name="Gráfico 5">
              <a:extLst>
                <a:ext uri="{FF2B5EF4-FFF2-40B4-BE49-F238E27FC236}">
                  <a16:creationId xmlns:a16="http://schemas.microsoft.com/office/drawing/2014/main" id="{64E970D5-871C-B809-84F7-756532DB25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93814331"/>
                </p:ext>
              </p:extLst>
            </p:nvPr>
          </p:nvGraphicFramePr>
          <p:xfrm>
            <a:off x="2287104" y="1479634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488B4938-92A3-CBC8-D2A3-CA6029B05573}"/>
                </a:ext>
              </a:extLst>
            </p:cNvPr>
            <p:cNvSpPr txBox="1"/>
            <p:nvPr/>
          </p:nvSpPr>
          <p:spPr>
            <a:xfrm>
              <a:off x="8806070" y="1838739"/>
              <a:ext cx="844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P=0.004</a:t>
              </a:r>
            </a:p>
          </p:txBody>
        </p:sp>
        <p:sp>
          <p:nvSpPr>
            <p:cNvPr id="3" name="Chave Direita 2">
              <a:extLst>
                <a:ext uri="{FF2B5EF4-FFF2-40B4-BE49-F238E27FC236}">
                  <a16:creationId xmlns:a16="http://schemas.microsoft.com/office/drawing/2014/main" id="{A4516537-E34D-71C1-1512-F9A75EF6CF8A}"/>
                </a:ext>
              </a:extLst>
            </p:cNvPr>
            <p:cNvSpPr/>
            <p:nvPr/>
          </p:nvSpPr>
          <p:spPr>
            <a:xfrm rot="16200000">
              <a:off x="6526697" y="2718622"/>
              <a:ext cx="188843" cy="457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C8262AD-67C1-1763-0945-3488EAF3F8DB}"/>
                </a:ext>
              </a:extLst>
            </p:cNvPr>
            <p:cNvSpPr txBox="1"/>
            <p:nvPr/>
          </p:nvSpPr>
          <p:spPr>
            <a:xfrm>
              <a:off x="6454638" y="2421913"/>
              <a:ext cx="332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50000"/>
                    </a:schemeClr>
                  </a:solidFill>
                </a:rPr>
                <a:t>*</a:t>
              </a:r>
            </a:p>
          </p:txBody>
        </p:sp>
        <p:sp>
          <p:nvSpPr>
            <p:cNvPr id="5" name="Chave Direita 4">
              <a:extLst>
                <a:ext uri="{FF2B5EF4-FFF2-40B4-BE49-F238E27FC236}">
                  <a16:creationId xmlns:a16="http://schemas.microsoft.com/office/drawing/2014/main" id="{15E82F67-90F1-621C-82A0-1014581DAE92}"/>
                </a:ext>
              </a:extLst>
            </p:cNvPr>
            <p:cNvSpPr/>
            <p:nvPr/>
          </p:nvSpPr>
          <p:spPr>
            <a:xfrm rot="16200000">
              <a:off x="8027506" y="4328762"/>
              <a:ext cx="188843" cy="457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62C5452-6DBE-A3C2-9E18-B46B290C47E3}"/>
                </a:ext>
              </a:extLst>
            </p:cNvPr>
            <p:cNvSpPr txBox="1"/>
            <p:nvPr/>
          </p:nvSpPr>
          <p:spPr>
            <a:xfrm>
              <a:off x="7955447" y="4032053"/>
              <a:ext cx="332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50000"/>
                    </a:schemeClr>
                  </a:solidFill>
                </a:rPr>
                <a:t>*</a:t>
              </a:r>
            </a:p>
          </p:txBody>
        </p:sp>
        <p:sp>
          <p:nvSpPr>
            <p:cNvPr id="9" name="Chave Direita 8">
              <a:extLst>
                <a:ext uri="{FF2B5EF4-FFF2-40B4-BE49-F238E27FC236}">
                  <a16:creationId xmlns:a16="http://schemas.microsoft.com/office/drawing/2014/main" id="{2459BD83-8E2B-3E2C-E08E-50DB71BD1523}"/>
                </a:ext>
              </a:extLst>
            </p:cNvPr>
            <p:cNvSpPr/>
            <p:nvPr/>
          </p:nvSpPr>
          <p:spPr>
            <a:xfrm rot="16200000">
              <a:off x="5125279" y="3338353"/>
              <a:ext cx="188843" cy="457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A9F02E3-DB48-ED34-1FAC-F564E066159C}"/>
                </a:ext>
              </a:extLst>
            </p:cNvPr>
            <p:cNvSpPr txBox="1"/>
            <p:nvPr/>
          </p:nvSpPr>
          <p:spPr>
            <a:xfrm>
              <a:off x="5053220" y="3041644"/>
              <a:ext cx="332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50000"/>
                    </a:schemeClr>
                  </a:solidFill>
                </a:rPr>
                <a:t>*</a:t>
              </a:r>
            </a:p>
          </p:txBody>
        </p:sp>
        <p:sp>
          <p:nvSpPr>
            <p:cNvPr id="11" name="Chave Direita 10">
              <a:extLst>
                <a:ext uri="{FF2B5EF4-FFF2-40B4-BE49-F238E27FC236}">
                  <a16:creationId xmlns:a16="http://schemas.microsoft.com/office/drawing/2014/main" id="{57B67101-A315-7B29-6A5A-BAC093E701C7}"/>
                </a:ext>
              </a:extLst>
            </p:cNvPr>
            <p:cNvSpPr/>
            <p:nvPr/>
          </p:nvSpPr>
          <p:spPr>
            <a:xfrm rot="16200000">
              <a:off x="5125280" y="3338353"/>
              <a:ext cx="188843" cy="457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8F104DD-7DD8-0A1D-EC73-73B5A17F3D6E}"/>
                </a:ext>
              </a:extLst>
            </p:cNvPr>
            <p:cNvSpPr txBox="1"/>
            <p:nvPr/>
          </p:nvSpPr>
          <p:spPr>
            <a:xfrm>
              <a:off x="5053221" y="3041644"/>
              <a:ext cx="332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50000"/>
                    </a:schemeClr>
                  </a:solidFill>
                </a:rPr>
                <a:t>*</a:t>
              </a:r>
            </a:p>
          </p:txBody>
        </p:sp>
        <p:sp>
          <p:nvSpPr>
            <p:cNvPr id="13" name="Chave Direita 12">
              <a:extLst>
                <a:ext uri="{FF2B5EF4-FFF2-40B4-BE49-F238E27FC236}">
                  <a16:creationId xmlns:a16="http://schemas.microsoft.com/office/drawing/2014/main" id="{D3FAEF0B-5879-DEC2-03BD-FDB2A2F30CF6}"/>
                </a:ext>
              </a:extLst>
            </p:cNvPr>
            <p:cNvSpPr/>
            <p:nvPr/>
          </p:nvSpPr>
          <p:spPr>
            <a:xfrm rot="16200000">
              <a:off x="3588028" y="4717660"/>
              <a:ext cx="188843" cy="457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BE35E8C-3847-423A-5E36-075B057ED02B}"/>
                </a:ext>
              </a:extLst>
            </p:cNvPr>
            <p:cNvSpPr txBox="1"/>
            <p:nvPr/>
          </p:nvSpPr>
          <p:spPr>
            <a:xfrm>
              <a:off x="3515969" y="4420951"/>
              <a:ext cx="332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50000"/>
                    </a:schemeClr>
                  </a:solidFill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772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EF2691C-08C8-4993-7D48-CDC10D28368B}"/>
              </a:ext>
            </a:extLst>
          </p:cNvPr>
          <p:cNvGrpSpPr/>
          <p:nvPr/>
        </p:nvGrpSpPr>
        <p:grpSpPr>
          <a:xfrm>
            <a:off x="185532" y="1242284"/>
            <a:ext cx="11915074" cy="4373432"/>
            <a:chOff x="185532" y="1242284"/>
            <a:chExt cx="11915074" cy="4373432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F158BCF-8DD6-8381-BBB7-F6EE2A613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32" y="1242284"/>
              <a:ext cx="5787886" cy="4373432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1EF481B-BA18-9223-18D3-7DB88076C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670" y="1242284"/>
              <a:ext cx="6494936" cy="4373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016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A90BE63-C19E-4E4F-FE76-F4066A8F1750}"/>
              </a:ext>
            </a:extLst>
          </p:cNvPr>
          <p:cNvGrpSpPr/>
          <p:nvPr/>
        </p:nvGrpSpPr>
        <p:grpSpPr>
          <a:xfrm>
            <a:off x="1631121" y="932982"/>
            <a:ext cx="8128000" cy="5418667"/>
            <a:chOff x="1631121" y="932982"/>
            <a:chExt cx="8128000" cy="5418667"/>
          </a:xfrm>
        </p:grpSpPr>
        <p:graphicFrame>
          <p:nvGraphicFramePr>
            <p:cNvPr id="6" name="Gráfico 5">
              <a:extLst>
                <a:ext uri="{FF2B5EF4-FFF2-40B4-BE49-F238E27FC236}">
                  <a16:creationId xmlns:a16="http://schemas.microsoft.com/office/drawing/2014/main" id="{64E970D5-871C-B809-84F7-756532DB25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45683130"/>
                </p:ext>
              </p:extLst>
            </p:nvPr>
          </p:nvGraphicFramePr>
          <p:xfrm>
            <a:off x="1631121" y="932982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Chave Direita 2">
              <a:extLst>
                <a:ext uri="{FF2B5EF4-FFF2-40B4-BE49-F238E27FC236}">
                  <a16:creationId xmlns:a16="http://schemas.microsoft.com/office/drawing/2014/main" id="{A4516537-E34D-71C1-1512-F9A75EF6CF8A}"/>
                </a:ext>
              </a:extLst>
            </p:cNvPr>
            <p:cNvSpPr/>
            <p:nvPr/>
          </p:nvSpPr>
          <p:spPr>
            <a:xfrm rot="16200000">
              <a:off x="7903689" y="1979963"/>
              <a:ext cx="146583" cy="163830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C8262AD-67C1-1763-0945-3488EAF3F8DB}"/>
                </a:ext>
              </a:extLst>
            </p:cNvPr>
            <p:cNvSpPr txBox="1"/>
            <p:nvPr/>
          </p:nvSpPr>
          <p:spPr>
            <a:xfrm>
              <a:off x="7817126" y="2264157"/>
              <a:ext cx="332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50000"/>
                    </a:schemeClr>
                  </a:solidFill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882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67F59C04-F6B9-19ED-F4E9-34DD6C224940}"/>
              </a:ext>
            </a:extLst>
          </p:cNvPr>
          <p:cNvGrpSpPr/>
          <p:nvPr/>
        </p:nvGrpSpPr>
        <p:grpSpPr>
          <a:xfrm>
            <a:off x="1540566" y="8483"/>
            <a:ext cx="8959200" cy="6496366"/>
            <a:chOff x="1540566" y="8483"/>
            <a:chExt cx="8959200" cy="649636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E180E09-0F5A-3D30-5A4A-42036B536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0566" y="8483"/>
              <a:ext cx="8959200" cy="6496366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21491AF-04C6-CB7C-735A-00E55E3FD807}"/>
                </a:ext>
              </a:extLst>
            </p:cNvPr>
            <p:cNvSpPr txBox="1"/>
            <p:nvPr/>
          </p:nvSpPr>
          <p:spPr>
            <a:xfrm>
              <a:off x="1967948" y="2842591"/>
              <a:ext cx="267362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ASA-PS Classification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20D14F6F-042A-9EBD-C2F5-0FC293101D5E}"/>
                </a:ext>
              </a:extLst>
            </p:cNvPr>
            <p:cNvSpPr txBox="1"/>
            <p:nvPr/>
          </p:nvSpPr>
          <p:spPr>
            <a:xfrm>
              <a:off x="1958008" y="3764608"/>
              <a:ext cx="267362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 (Years)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4CEED69-9157-A403-551F-3C92C5AF6420}"/>
                </a:ext>
              </a:extLst>
            </p:cNvPr>
            <p:cNvSpPr txBox="1"/>
            <p:nvPr/>
          </p:nvSpPr>
          <p:spPr>
            <a:xfrm>
              <a:off x="1967948" y="4226867"/>
              <a:ext cx="87464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P2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54E2E7-5E5D-8E5A-D968-8D9373547CF9}"/>
                </a:ext>
              </a:extLst>
            </p:cNvPr>
            <p:cNvSpPr txBox="1"/>
            <p:nvPr/>
          </p:nvSpPr>
          <p:spPr>
            <a:xfrm>
              <a:off x="1967948" y="3256666"/>
              <a:ext cx="267362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Gender</a:t>
              </a:r>
              <a:endParaRPr lang="pt-B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EA44543-6613-CF5C-093C-02BADDFDFC81}"/>
                </a:ext>
              </a:extLst>
            </p:cNvPr>
            <p:cNvSpPr txBox="1"/>
            <p:nvPr/>
          </p:nvSpPr>
          <p:spPr>
            <a:xfrm>
              <a:off x="9067800" y="1782416"/>
              <a:ext cx="9011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P-</a:t>
              </a:r>
              <a:r>
                <a:rPr lang="pt-BR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  <a:endParaRPr lang="pt-B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63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FF62D83-3240-388C-9215-D12B3F746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54" b="16354"/>
          <a:stretch/>
        </p:blipFill>
        <p:spPr>
          <a:xfrm>
            <a:off x="1618100" y="1073426"/>
            <a:ext cx="8955800" cy="45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1CE75DC-05F5-0EEF-A3B8-27FD04BE65C8}"/>
              </a:ext>
            </a:extLst>
          </p:cNvPr>
          <p:cNvGrpSpPr/>
          <p:nvPr/>
        </p:nvGrpSpPr>
        <p:grpSpPr>
          <a:xfrm>
            <a:off x="1534326" y="1425333"/>
            <a:ext cx="6522609" cy="4170398"/>
            <a:chOff x="1534326" y="1425333"/>
            <a:chExt cx="6522609" cy="4170398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D5CABFE1-5149-7711-57BA-3F8546FEBAE8}"/>
                </a:ext>
              </a:extLst>
            </p:cNvPr>
            <p:cNvGrpSpPr/>
            <p:nvPr/>
          </p:nvGrpSpPr>
          <p:grpSpPr>
            <a:xfrm>
              <a:off x="1534326" y="1425333"/>
              <a:ext cx="6522609" cy="4170398"/>
              <a:chOff x="1534326" y="1425333"/>
              <a:chExt cx="6522609" cy="4170398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AEBF871E-EAE6-B3E2-5757-6ED313DB0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4326" y="1425333"/>
                <a:ext cx="3335848" cy="4170398"/>
              </a:xfrm>
              <a:prstGeom prst="rect">
                <a:avLst/>
              </a:prstGeom>
            </p:spPr>
          </p:pic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D250F81B-5410-75D6-42BE-FF87E186E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0174" y="1448654"/>
                <a:ext cx="3186761" cy="4147077"/>
              </a:xfrm>
              <a:prstGeom prst="rect">
                <a:avLst/>
              </a:prstGeom>
            </p:spPr>
          </p:pic>
        </p:grp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63547570-6B42-9E4B-C5D1-D1811823B872}"/>
                </a:ext>
              </a:extLst>
            </p:cNvPr>
            <p:cNvSpPr txBox="1"/>
            <p:nvPr/>
          </p:nvSpPr>
          <p:spPr>
            <a:xfrm>
              <a:off x="3101008" y="2796933"/>
              <a:ext cx="10833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P=0.05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AB278CC5-351C-E085-09E9-B24F32B9C9E1}"/>
                </a:ext>
              </a:extLst>
            </p:cNvPr>
            <p:cNvSpPr txBox="1"/>
            <p:nvPr/>
          </p:nvSpPr>
          <p:spPr>
            <a:xfrm>
              <a:off x="6334539" y="2791343"/>
              <a:ext cx="10833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P=0.02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6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A3749671-50B0-8D01-6DCC-A6C4CD718D92}"/>
              </a:ext>
            </a:extLst>
          </p:cNvPr>
          <p:cNvGrpSpPr/>
          <p:nvPr/>
        </p:nvGrpSpPr>
        <p:grpSpPr>
          <a:xfrm>
            <a:off x="818322" y="417443"/>
            <a:ext cx="6096000" cy="5277679"/>
            <a:chOff x="818322" y="417443"/>
            <a:chExt cx="6096000" cy="5277679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217373D-895E-E6F7-715F-97AB6B8A1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322" y="417443"/>
              <a:ext cx="6096000" cy="298174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90E6DA9-9E22-40B6-858E-D4889EF57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4520" y="2885658"/>
              <a:ext cx="6019801" cy="2809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13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90D17CC-74D8-C726-8EA1-14ECD8975E4C}"/>
              </a:ext>
            </a:extLst>
          </p:cNvPr>
          <p:cNvGrpSpPr/>
          <p:nvPr/>
        </p:nvGrpSpPr>
        <p:grpSpPr>
          <a:xfrm>
            <a:off x="1653207" y="266704"/>
            <a:ext cx="8882271" cy="6589637"/>
            <a:chOff x="1653207" y="266704"/>
            <a:chExt cx="8882271" cy="658963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6D3C9947-9406-755A-FE2F-E8680A9F1B61}"/>
                </a:ext>
              </a:extLst>
            </p:cNvPr>
            <p:cNvSpPr/>
            <p:nvPr/>
          </p:nvSpPr>
          <p:spPr>
            <a:xfrm>
              <a:off x="1679711" y="266704"/>
              <a:ext cx="7996029" cy="607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Elegible</a:t>
              </a:r>
              <a:r>
                <a:rPr lang="pt-B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patients</a:t>
              </a:r>
              <a:r>
                <a:rPr lang="pt-B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(n=1562)</a:t>
              </a:r>
            </a:p>
            <a:p>
              <a:pPr algn="ctr"/>
              <a:r>
                <a:rPr lang="pt-BR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Patients</a:t>
              </a:r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admitted</a:t>
              </a:r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PACU (Age&gt;18 Years)  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FCFB430-880C-E2FE-19C2-18B2C5C1CEE0}"/>
                </a:ext>
              </a:extLst>
            </p:cNvPr>
            <p:cNvSpPr/>
            <p:nvPr/>
          </p:nvSpPr>
          <p:spPr>
            <a:xfrm>
              <a:off x="7994374" y="2156794"/>
              <a:ext cx="2541104" cy="824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Excluded</a:t>
              </a:r>
              <a:r>
                <a:rPr lang="pt-B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Patients with incomplete hemodynamic monitoring (n=4)</a:t>
              </a:r>
            </a:p>
            <a:p>
              <a:pPr algn="ctr"/>
              <a:endPara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7258920-1794-9D25-3543-F86030D368D9}"/>
                </a:ext>
              </a:extLst>
            </p:cNvPr>
            <p:cNvSpPr/>
            <p:nvPr/>
          </p:nvSpPr>
          <p:spPr>
            <a:xfrm>
              <a:off x="3448878" y="1552164"/>
              <a:ext cx="4253948" cy="692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pt-BR" sz="1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Assessed</a:t>
              </a:r>
              <a:r>
                <a:rPr lang="pt-B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for </a:t>
              </a:r>
              <a:r>
                <a:rPr lang="pt-BR" sz="1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elegibility</a:t>
              </a:r>
              <a:r>
                <a:rPr lang="pt-B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(n=264)</a:t>
              </a:r>
            </a:p>
            <a:p>
              <a:pPr algn="ctr"/>
              <a:endPara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8107928-3E96-C303-49F9-228D73F6BE0A}"/>
                </a:ext>
              </a:extLst>
            </p:cNvPr>
            <p:cNvSpPr/>
            <p:nvPr/>
          </p:nvSpPr>
          <p:spPr>
            <a:xfrm>
              <a:off x="4671391" y="4288732"/>
              <a:ext cx="2057400" cy="606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Follow-up: 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 </a:t>
              </a:r>
              <a:r>
                <a:rPr lang="pt-BR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consecutive</a:t>
              </a:r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</a:t>
              </a:r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shifts 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DC8B03E-2B8B-E52A-731D-44F867929B30}"/>
                </a:ext>
              </a:extLst>
            </p:cNvPr>
            <p:cNvSpPr/>
            <p:nvPr/>
          </p:nvSpPr>
          <p:spPr>
            <a:xfrm>
              <a:off x="1679712" y="5156749"/>
              <a:ext cx="2213113" cy="824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Usual </a:t>
              </a:r>
              <a:r>
                <a:rPr lang="pt-BR" sz="1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care</a:t>
              </a:r>
              <a:r>
                <a:rPr lang="pt-B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</a:t>
              </a:r>
              <a:endPara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pt-B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(P1) 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 </a:t>
              </a:r>
              <a:r>
                <a:rPr lang="pt-BR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consecutive</a:t>
              </a:r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</a:t>
              </a:r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shifts 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(n=130)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6AA0244-B037-13F2-45D3-6B9C3461CCEB}"/>
                </a:ext>
              </a:extLst>
            </p:cNvPr>
            <p:cNvSpPr/>
            <p:nvPr/>
          </p:nvSpPr>
          <p:spPr>
            <a:xfrm>
              <a:off x="7333421" y="5077236"/>
              <a:ext cx="2342321" cy="824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  <a:r>
                <a:rPr lang="pt-B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intervention</a:t>
              </a:r>
              <a:r>
                <a:rPr lang="pt-B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period</a:t>
              </a:r>
              <a:r>
                <a:rPr lang="pt-B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(P2) 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 </a:t>
              </a:r>
              <a:r>
                <a:rPr lang="pt-BR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consecutive</a:t>
              </a:r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</a:t>
              </a:r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shifts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(n=130)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72B4BE4-32FE-4782-E6A2-0F8E4D9E517E}"/>
                </a:ext>
              </a:extLst>
            </p:cNvPr>
            <p:cNvSpPr/>
            <p:nvPr/>
          </p:nvSpPr>
          <p:spPr>
            <a:xfrm>
              <a:off x="1653207" y="6250054"/>
              <a:ext cx="2213112" cy="606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Follow-up (1hour): 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(n=130)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4C36D15-6A4C-C8F8-762F-454611370EF2}"/>
                </a:ext>
              </a:extLst>
            </p:cNvPr>
            <p:cNvSpPr/>
            <p:nvPr/>
          </p:nvSpPr>
          <p:spPr>
            <a:xfrm>
              <a:off x="7333420" y="6250053"/>
              <a:ext cx="2342321" cy="606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Follow-up (1hour): 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(n=130)</a:t>
              </a: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D6A1C0B2-89F0-F8AC-DA6C-DF2DB960B35F}"/>
                </a:ext>
              </a:extLst>
            </p:cNvPr>
            <p:cNvCxnSpPr>
              <a:cxnSpLocks/>
            </p:cNvCxnSpPr>
            <p:nvPr/>
          </p:nvCxnSpPr>
          <p:spPr>
            <a:xfrm>
              <a:off x="5575852" y="872991"/>
              <a:ext cx="0" cy="6924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1FACCA3-7AAA-6C66-D67E-CFC104F2AB2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575852" y="2244590"/>
              <a:ext cx="0" cy="8464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74758EB2-FD9D-CD2A-1857-97A85E9CDDF0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69" y="5988325"/>
              <a:ext cx="0" cy="261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563301EC-D5C0-3B56-55E6-5DF54E65FC46}"/>
                </a:ext>
              </a:extLst>
            </p:cNvPr>
            <p:cNvCxnSpPr>
              <a:cxnSpLocks/>
            </p:cNvCxnSpPr>
            <p:nvPr/>
          </p:nvCxnSpPr>
          <p:spPr>
            <a:xfrm>
              <a:off x="8600661" y="5902184"/>
              <a:ext cx="0" cy="3478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0E2F83E-BD76-B253-EEE2-00C60D816DBB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5630517" y="2569268"/>
              <a:ext cx="2363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6CA817C8-E5EC-5137-0B33-04EE9E7416DE}"/>
                </a:ext>
              </a:extLst>
            </p:cNvPr>
            <p:cNvCxnSpPr>
              <a:stCxn id="8" idx="3"/>
              <a:endCxn id="10" idx="0"/>
            </p:cNvCxnSpPr>
            <p:nvPr/>
          </p:nvCxnSpPr>
          <p:spPr>
            <a:xfrm>
              <a:off x="6728791" y="4591876"/>
              <a:ext cx="1775791" cy="485360"/>
            </a:xfrm>
            <a:prstGeom prst="bentConnector2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do 35">
              <a:extLst>
                <a:ext uri="{FF2B5EF4-FFF2-40B4-BE49-F238E27FC236}">
                  <a16:creationId xmlns:a16="http://schemas.microsoft.com/office/drawing/2014/main" id="{7AF23C88-3A43-6221-F150-0B5F827AC07F}"/>
                </a:ext>
              </a:extLst>
            </p:cNvPr>
            <p:cNvCxnSpPr>
              <a:stCxn id="8" idx="1"/>
              <a:endCxn id="9" idx="0"/>
            </p:cNvCxnSpPr>
            <p:nvPr/>
          </p:nvCxnSpPr>
          <p:spPr>
            <a:xfrm rot="10800000" flipV="1">
              <a:off x="2786269" y="4591875"/>
              <a:ext cx="1885122" cy="564873"/>
            </a:xfrm>
            <a:prstGeom prst="bentConnector2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B4CA914-6319-8EEF-6826-E65E29BDBFB2}"/>
                </a:ext>
              </a:extLst>
            </p:cNvPr>
            <p:cNvSpPr/>
            <p:nvPr/>
          </p:nvSpPr>
          <p:spPr>
            <a:xfrm>
              <a:off x="3503543" y="3106808"/>
              <a:ext cx="4253948" cy="692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pt-BR" sz="1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Included</a:t>
              </a:r>
              <a:r>
                <a:rPr lang="pt-B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 </a:t>
              </a:r>
              <a:r>
                <a:rPr lang="pt-BR" sz="1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pt-B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</a:t>
              </a:r>
              <a:r>
                <a:rPr lang="pt-B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</a:p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(n=260)</a:t>
              </a:r>
            </a:p>
            <a:p>
              <a:pPr algn="ctr"/>
              <a:endPara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E97E8364-4453-E848-E193-17499781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575852" y="3799234"/>
              <a:ext cx="0" cy="4894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7E4E18E-D2AB-5360-D4C8-313034B1E495}"/>
                </a:ext>
              </a:extLst>
            </p:cNvPr>
            <p:cNvSpPr txBox="1"/>
            <p:nvPr/>
          </p:nvSpPr>
          <p:spPr>
            <a:xfrm>
              <a:off x="4671391" y="5269141"/>
              <a:ext cx="2057400" cy="60016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The educational program was conducted over 4 days between P1 and P2.</a:t>
              </a:r>
              <a:endParaRPr lang="pt-BR" sz="1100" dirty="0"/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F9560CC8-AFEE-29DD-CF6A-7E0B511D35DF}"/>
                </a:ext>
              </a:extLst>
            </p:cNvPr>
            <p:cNvCxnSpPr>
              <a:cxnSpLocks/>
            </p:cNvCxnSpPr>
            <p:nvPr/>
          </p:nvCxnSpPr>
          <p:spPr>
            <a:xfrm>
              <a:off x="5630517" y="4895019"/>
              <a:ext cx="0" cy="37412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089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173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Leopoldo Muniz Da Silva</dc:creator>
  <cp:lastModifiedBy>Leopoldo Muniz Da Silva</cp:lastModifiedBy>
  <cp:revision>16</cp:revision>
  <dcterms:created xsi:type="dcterms:W3CDTF">2022-12-20T16:46:28Z</dcterms:created>
  <dcterms:modified xsi:type="dcterms:W3CDTF">2023-05-14T02:53:50Z</dcterms:modified>
</cp:coreProperties>
</file>