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3346A-94A0-4DAF-A3EB-3B4799A2F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A4D2F7-6A8B-4A34-A02E-93254958C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BF8976-C8F3-4056-8CFE-5AC8609D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EBA7-0705-4B5A-8A95-CEE31DF7BA6A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791DA9-FB01-44B5-9A45-AB4790F0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ED528-63E8-4B59-882A-83942F18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9075-24F1-429B-A19E-3C12CC046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10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A7CB1-40DA-4AA2-A2B9-54181863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62B70D-B4B8-4DF9-B9BD-B7A51D41D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16A9EA-D77A-4841-8F95-DE0E129B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EBA7-0705-4B5A-8A95-CEE31DF7BA6A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8AA5F-121B-46E2-B149-9C32BEC6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73D9D-3DED-427A-AA85-9B557BBF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9075-24F1-429B-A19E-3C12CC046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86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DAEECF-FD5D-40EA-BE0C-B337A2CFB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90DF96-9898-4BC3-970B-4C908FAC4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469FB2-8085-4D90-888B-B568D329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EBA7-0705-4B5A-8A95-CEE31DF7BA6A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FEFF04-558D-4035-A09A-406595C0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B27A10-9B5E-4BB6-B7EC-C9D1A2E5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9075-24F1-429B-A19E-3C12CC046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C1263-8071-444A-9451-8CAAB1B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55A19-5D31-4036-9206-730F79C1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C1D6E-35A2-4F80-8458-20F1A1CF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EBA7-0705-4B5A-8A95-CEE31DF7BA6A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11BD93-35C7-44DE-8839-CB66F57A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FB9AFE-8B64-445B-B6D3-70F3F955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9075-24F1-429B-A19E-3C12CC046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76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9F473-EAC9-47C2-A792-BBF6B256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9733A1-FB76-415B-809C-0EBA5FC1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5794D-95C4-48E7-9B11-DD688236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EBA7-0705-4B5A-8A95-CEE31DF7BA6A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5CBD0-1DD5-4870-BE13-00129656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2847D4-BE4C-4A44-B86E-7D09EA5D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9075-24F1-429B-A19E-3C12CC046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95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E3B65-CDB4-4652-A76A-062F8838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39660-8152-4385-B891-7FC40CB87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B6D0C0-A5C9-48DD-A4BC-FC7A0039A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45A13E-4B11-4DE8-BAFD-CEFAC617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EBA7-0705-4B5A-8A95-CEE31DF7BA6A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9A8B1C-195A-40C4-904F-183A259D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3A4B77-0D71-4343-A4DD-3EAD4886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9075-24F1-429B-A19E-3C12CC046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68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E75EF-D1FB-460F-BC7C-461B0B6C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DCE11E-62F1-412D-A4AA-948B058D8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A88550-2610-4F55-8AF1-4024A146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1DADB0-8710-4B1C-986B-05CB43772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95A7A0-F844-40BE-8B48-3DCBCFB8E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079224-AAAC-4D70-845D-044777EB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EBA7-0705-4B5A-8A95-CEE31DF7BA6A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DBB3A7-2B31-4E7D-8C26-806B9A26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A08DA0-19CE-4187-B089-BDE18F65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9075-24F1-429B-A19E-3C12CC046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35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43DA3-0C7D-46A8-85F8-AC429601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01E00-F0F1-4089-81B7-7DC31F8A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EBA7-0705-4B5A-8A95-CEE31DF7BA6A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6ABC47-5577-42BA-AA82-E641498D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F6DBE3-2500-42C0-A8D7-D02E3AF7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9075-24F1-429B-A19E-3C12CC046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12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ABCCC6-E59B-4D32-A368-4F12453C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EBA7-0705-4B5A-8A95-CEE31DF7BA6A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980154-56C3-43F0-85EE-1E62C85B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FF5FDB-3C4B-4E56-AE59-E27BAF94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9075-24F1-429B-A19E-3C12CC046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3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D2B5C-53ED-44AC-A3B7-84434E73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B95D3D-B79B-4850-A15D-79C24D43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59742C-088D-48F2-955B-51C76789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2E697E-58AC-4777-AC44-C62CF5D3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EBA7-0705-4B5A-8A95-CEE31DF7BA6A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3B951D-344C-4C5E-86AE-A16A1026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128D8-C0BB-4F7D-B07A-BF329449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9075-24F1-429B-A19E-3C12CC046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72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5ADA-D927-4AF9-A79E-3CF85E95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EA11A4-EBB8-4D53-810D-E91A1B9B1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527144-67FE-4269-BE64-1D86E8E6F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2E0194-6A7E-48D6-90CD-57A378E7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EBA7-0705-4B5A-8A95-CEE31DF7BA6A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FE7242-18AD-4767-9E2B-881A7D47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1907DE-CA41-4386-ADD1-CB37E42D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9075-24F1-429B-A19E-3C12CC046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25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B152DB-8481-4A66-AF38-5AFE58E6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BC7A8-5FE2-4B25-998D-49480E73B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FA60FB-8B9B-45ED-A361-61B389016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0EBA7-0705-4B5A-8A95-CEE31DF7BA6A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7166A3-985C-4150-99E3-848619063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E4315F-5097-46BA-8D9C-F64CE671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9075-24F1-429B-A19E-3C12CC046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1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E57ED-B93C-4262-A6AB-356D365E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64" y="682109"/>
            <a:ext cx="10962861" cy="2387600"/>
          </a:xfrm>
        </p:spPr>
        <p:txBody>
          <a:bodyPr>
            <a:normAutofit fontScale="90000"/>
          </a:bodyPr>
          <a:lstStyle/>
          <a:p>
            <a:r>
              <a:rPr lang="pt-BR" sz="2200" dirty="0"/>
              <a:t>Projeto de melhoria  </a:t>
            </a:r>
            <a:br>
              <a:rPr lang="pt-BR" dirty="0"/>
            </a:b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Parametrização de monitores e redução de fadiga de alarmes na RPA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665C61-3CE8-410A-BAA1-0BFE9391F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61" y="3172065"/>
            <a:ext cx="5210487" cy="31432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A3DC56-573F-4BC4-B2E9-ADFC181E8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51" y="3172065"/>
            <a:ext cx="5210487" cy="31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8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D052ED0-EC6E-4550-A122-3C9108435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6" y="240147"/>
            <a:ext cx="4479408" cy="310933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AB4D176-C112-487D-B31D-0DD84C609DCB}"/>
              </a:ext>
            </a:extLst>
          </p:cNvPr>
          <p:cNvSpPr/>
          <p:nvPr/>
        </p:nvSpPr>
        <p:spPr>
          <a:xfrm>
            <a:off x="4890052" y="240147"/>
            <a:ext cx="6778487" cy="6444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 que é parametrizar o monitor?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0C0334-AB8B-4F7D-BFCD-794403EA1C82}"/>
              </a:ext>
            </a:extLst>
          </p:cNvPr>
          <p:cNvSpPr/>
          <p:nvPr/>
        </p:nvSpPr>
        <p:spPr>
          <a:xfrm>
            <a:off x="4890052" y="1150380"/>
            <a:ext cx="6778487" cy="6444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Ajustar os alarmes para que eles sejam realmente um indicativo que algo não está bem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7481125-AA2A-43AE-9559-9DE53D24FF49}"/>
              </a:ext>
            </a:extLst>
          </p:cNvPr>
          <p:cNvSpPr/>
          <p:nvPr/>
        </p:nvSpPr>
        <p:spPr>
          <a:xfrm>
            <a:off x="271497" y="3610791"/>
            <a:ext cx="11397042" cy="6444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Para que a parametrização individualizada ocorra, é necessário: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E4F5F29-E2AD-4141-B320-3FA8545D5196}"/>
              </a:ext>
            </a:extLst>
          </p:cNvPr>
          <p:cNvSpPr/>
          <p:nvPr/>
        </p:nvSpPr>
        <p:spPr>
          <a:xfrm>
            <a:off x="271496" y="4516533"/>
            <a:ext cx="3568147" cy="109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Ao final do processo de alta ou nova admissão, o monitor precisa ser zerado, restaurando a configuração padrão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F87805F-D629-4356-902F-9C594DDC47E0}"/>
              </a:ext>
            </a:extLst>
          </p:cNvPr>
          <p:cNvSpPr/>
          <p:nvPr/>
        </p:nvSpPr>
        <p:spPr>
          <a:xfrm>
            <a:off x="4185944" y="4499968"/>
            <a:ext cx="3568147" cy="109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Os alarmes precisam ser ajustados à condição clínica do paciente, baseando-se nos sinais vitais antes da anestesia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A3D1834-E73F-43C3-AEE3-1F4DBADDE38A}"/>
              </a:ext>
            </a:extLst>
          </p:cNvPr>
          <p:cNvSpPr/>
          <p:nvPr/>
        </p:nvSpPr>
        <p:spPr>
          <a:xfrm>
            <a:off x="8100392" y="4522307"/>
            <a:ext cx="3568148" cy="109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parametrização individualizada deve ser realizada sempre na admissão do paciente na RPA</a:t>
            </a:r>
          </a:p>
        </p:txBody>
      </p:sp>
    </p:spTree>
    <p:extLst>
      <p:ext uri="{BB962C8B-B14F-4D97-AF65-F5344CB8AC3E}">
        <p14:creationId xmlns:p14="http://schemas.microsoft.com/office/powerpoint/2010/main" val="229253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BD011F7-CF98-4009-9952-324A6CFF01FF}"/>
              </a:ext>
            </a:extLst>
          </p:cNvPr>
          <p:cNvSpPr/>
          <p:nvPr/>
        </p:nvSpPr>
        <p:spPr>
          <a:xfrm>
            <a:off x="373097" y="2222787"/>
            <a:ext cx="11397042" cy="7984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Nossos pacientes são diferentes! Nossos alarmes não podem ser iguais para todos! </a:t>
            </a:r>
          </a:p>
          <a:p>
            <a:pPr algn="ctr"/>
            <a:r>
              <a:rPr lang="pt-BR" sz="2400" dirty="0"/>
              <a:t>Parametrizar é ajustar os alarmes de acordo com necessidade de cada paciente!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E5F25B-108D-40A1-9212-0E74B7595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9" y="3270699"/>
            <a:ext cx="5152929" cy="2877923"/>
          </a:xfrm>
          <a:prstGeom prst="rect">
            <a:avLst/>
          </a:prstGeom>
        </p:spPr>
      </p:pic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ED6C0A97-CE7B-49EB-8A28-9929AA176496}"/>
              </a:ext>
            </a:extLst>
          </p:cNvPr>
          <p:cNvSpPr/>
          <p:nvPr/>
        </p:nvSpPr>
        <p:spPr>
          <a:xfrm>
            <a:off x="6571488" y="3270699"/>
            <a:ext cx="4794504" cy="2490021"/>
          </a:xfrm>
          <a:prstGeom prst="wedgeRoundRect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Como fazer a parametrização?</a:t>
            </a:r>
          </a:p>
        </p:txBody>
      </p:sp>
      <p:pic>
        <p:nvPicPr>
          <p:cNvPr id="6" name="Picture 24">
            <a:extLst>
              <a:ext uri="{FF2B5EF4-FFF2-40B4-BE49-F238E27FC236}">
                <a16:creationId xmlns:a16="http://schemas.microsoft.com/office/drawing/2014/main" id="{BA7DD928-9736-49FC-BA0A-7455CB69217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462123" y="416141"/>
            <a:ext cx="1422720" cy="1429560"/>
          </a:xfrm>
          <a:prstGeom prst="rect">
            <a:avLst/>
          </a:prstGeom>
          <a:ln>
            <a:noFill/>
          </a:ln>
        </p:spPr>
      </p:pic>
      <p:pic>
        <p:nvPicPr>
          <p:cNvPr id="7" name="Picture 27">
            <a:extLst>
              <a:ext uri="{FF2B5EF4-FFF2-40B4-BE49-F238E27FC236}">
                <a16:creationId xmlns:a16="http://schemas.microsoft.com/office/drawing/2014/main" id="{5D35BFA3-29D5-4CAA-9CBE-9678B01CC53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008624" y="487726"/>
            <a:ext cx="1235160" cy="1240920"/>
          </a:xfrm>
          <a:prstGeom prst="rect">
            <a:avLst/>
          </a:prstGeom>
          <a:ln>
            <a:noFill/>
          </a:ln>
        </p:spPr>
      </p:pic>
      <p:sp>
        <p:nvSpPr>
          <p:cNvPr id="8" name="CustomShape 11">
            <a:extLst>
              <a:ext uri="{FF2B5EF4-FFF2-40B4-BE49-F238E27FC236}">
                <a16:creationId xmlns:a16="http://schemas.microsoft.com/office/drawing/2014/main" id="{B205745C-56C8-40C4-9A93-720D75CBBFC8}"/>
              </a:ext>
            </a:extLst>
          </p:cNvPr>
          <p:cNvSpPr/>
          <p:nvPr/>
        </p:nvSpPr>
        <p:spPr>
          <a:xfrm>
            <a:off x="2973943" y="557447"/>
            <a:ext cx="1451520" cy="10638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-1" normalizeH="0" baseline="0" noProof="0" dirty="0">
                <a:ln>
                  <a:noFill/>
                </a:ln>
                <a:solidFill>
                  <a:srgbClr val="012D57"/>
                </a:solidFill>
                <a:effectLst/>
                <a:uLnTx/>
                <a:uFillTx/>
                <a:latin typeface="Verdana"/>
                <a:ea typeface="Verdana"/>
              </a:rPr>
              <a:t>1 alarme é soado a cada 90 segundos</a:t>
            </a:r>
            <a:endParaRPr kumimoji="0" lang="pt-BR" sz="16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CustomShape 12">
            <a:extLst>
              <a:ext uri="{FF2B5EF4-FFF2-40B4-BE49-F238E27FC236}">
                <a16:creationId xmlns:a16="http://schemas.microsoft.com/office/drawing/2014/main" id="{5022FA56-63EA-467C-A957-69BE7A92D2D2}"/>
              </a:ext>
            </a:extLst>
          </p:cNvPr>
          <p:cNvSpPr/>
          <p:nvPr/>
        </p:nvSpPr>
        <p:spPr>
          <a:xfrm>
            <a:off x="8444664" y="648174"/>
            <a:ext cx="1995840" cy="82044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-1" normalizeH="0" baseline="0" noProof="0" dirty="0">
                <a:ln>
                  <a:noFill/>
                </a:ln>
                <a:solidFill>
                  <a:srgbClr val="012D57"/>
                </a:solidFill>
                <a:effectLst/>
                <a:uLnTx/>
                <a:uFillTx/>
                <a:latin typeface="Verdana"/>
                <a:ea typeface="Verdana"/>
              </a:rPr>
              <a:t>90% dos alarmes ficam sem resposta</a:t>
            </a:r>
            <a:endParaRPr kumimoji="0" lang="pt-BR" sz="16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CustomShape 13">
            <a:extLst>
              <a:ext uri="{FF2B5EF4-FFF2-40B4-BE49-F238E27FC236}">
                <a16:creationId xmlns:a16="http://schemas.microsoft.com/office/drawing/2014/main" id="{F7527823-AFDB-4D91-8812-350F4E414CAB}"/>
              </a:ext>
            </a:extLst>
          </p:cNvPr>
          <p:cNvSpPr/>
          <p:nvPr/>
        </p:nvSpPr>
        <p:spPr>
          <a:xfrm>
            <a:off x="8622864" y="1460134"/>
            <a:ext cx="1639440" cy="64487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-1" normalizeH="0" baseline="0" noProof="0" dirty="0">
                <a:ln>
                  <a:noFill/>
                </a:ln>
                <a:solidFill>
                  <a:srgbClr val="012D57"/>
                </a:solidFill>
                <a:effectLst/>
                <a:uLnTx/>
                <a:uFillTx/>
                <a:latin typeface="Verdana"/>
                <a:ea typeface="Verdana"/>
              </a:rPr>
              <a:t>Os alarmes não são respondidos em 90% das vezes</a:t>
            </a:r>
            <a:endParaRPr kumimoji="0" lang="pt-BR" sz="12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B1AA4EF-FFC1-44CE-B09E-8EC513B142CD}"/>
              </a:ext>
            </a:extLst>
          </p:cNvPr>
          <p:cNvSpPr/>
          <p:nvPr/>
        </p:nvSpPr>
        <p:spPr>
          <a:xfrm>
            <a:off x="4782312" y="832104"/>
            <a:ext cx="18472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7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9E6DFD1-22B8-4A0D-9EC4-20BFCD063AA2}"/>
              </a:ext>
            </a:extLst>
          </p:cNvPr>
          <p:cNvSpPr/>
          <p:nvPr/>
        </p:nvSpPr>
        <p:spPr>
          <a:xfrm>
            <a:off x="111870" y="1317530"/>
            <a:ext cx="5212079" cy="20291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Passo 1: </a:t>
            </a:r>
          </a:p>
          <a:p>
            <a:pPr algn="ctr"/>
            <a:r>
              <a:rPr lang="pt-BR" sz="2400" dirty="0"/>
              <a:t>O monitor deve estar com os ajustes padrão na admissão (zerar após alta do paciente anterior)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1B0517-1562-456C-A388-C9700E00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7985" y="3529247"/>
            <a:ext cx="6391791" cy="178375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FF035DE-9C25-47BB-88AE-C35E26FCA874}"/>
              </a:ext>
            </a:extLst>
          </p:cNvPr>
          <p:cNvSpPr/>
          <p:nvPr/>
        </p:nvSpPr>
        <p:spPr>
          <a:xfrm>
            <a:off x="6199632" y="1317530"/>
            <a:ext cx="5504688" cy="11604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Passo 2: </a:t>
            </a:r>
          </a:p>
          <a:p>
            <a:pPr algn="ctr"/>
            <a:r>
              <a:rPr lang="pt-BR" sz="2400" dirty="0"/>
              <a:t>Ajustes dos alarmes de acordo com a condição clínica do paciente: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2637A74-A4CD-4F5D-97AF-E57F21215C31}"/>
              </a:ext>
            </a:extLst>
          </p:cNvPr>
          <p:cNvSpPr/>
          <p:nvPr/>
        </p:nvSpPr>
        <p:spPr>
          <a:xfrm>
            <a:off x="6324599" y="2812576"/>
            <a:ext cx="5212079" cy="5341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Valores basais de PA: Hipotensão, hipertensão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5C6E83-E35F-4627-9DEB-602B72CE11CF}"/>
              </a:ext>
            </a:extLst>
          </p:cNvPr>
          <p:cNvSpPr/>
          <p:nvPr/>
        </p:nvSpPr>
        <p:spPr>
          <a:xfrm>
            <a:off x="6345936" y="3498375"/>
            <a:ext cx="5212079" cy="5341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Valores basais de So2%: DPOC e outras condições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79480CE-6077-40AB-A104-1155E6167D22}"/>
              </a:ext>
            </a:extLst>
          </p:cNvPr>
          <p:cNvSpPr/>
          <p:nvPr/>
        </p:nvSpPr>
        <p:spPr>
          <a:xfrm>
            <a:off x="6345936" y="4215383"/>
            <a:ext cx="5212079" cy="5341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Valores basais de FC: Bradicardias e taquicardias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11D693C-BA09-4A94-A213-A60CA264279F}"/>
              </a:ext>
            </a:extLst>
          </p:cNvPr>
          <p:cNvSpPr/>
          <p:nvPr/>
        </p:nvSpPr>
        <p:spPr>
          <a:xfrm>
            <a:off x="6199632" y="2660904"/>
            <a:ext cx="5504688" cy="297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762A4C04-C61B-4A38-BE8E-AF137B986055}"/>
              </a:ext>
            </a:extLst>
          </p:cNvPr>
          <p:cNvSpPr/>
          <p:nvPr/>
        </p:nvSpPr>
        <p:spPr>
          <a:xfrm>
            <a:off x="6199632" y="548640"/>
            <a:ext cx="5504688" cy="5806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Na admissão do paciente </a:t>
            </a:r>
          </a:p>
          <a:p>
            <a:pPr algn="ctr"/>
            <a:r>
              <a:rPr lang="pt-BR" dirty="0"/>
              <a:t>Anestesista e enfermagem</a:t>
            </a:r>
          </a:p>
        </p:txBody>
      </p:sp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50681F63-1ED5-4CF1-9F6B-3E683726CCF9}"/>
              </a:ext>
            </a:extLst>
          </p:cNvPr>
          <p:cNvSpPr/>
          <p:nvPr/>
        </p:nvSpPr>
        <p:spPr>
          <a:xfrm>
            <a:off x="111870" y="548640"/>
            <a:ext cx="5212079" cy="5806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Antes da admissão do paciente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FB34B81-2EFB-4CBC-955E-96B49F3963E8}"/>
              </a:ext>
            </a:extLst>
          </p:cNvPr>
          <p:cNvSpPr/>
          <p:nvPr/>
        </p:nvSpPr>
        <p:spPr>
          <a:xfrm>
            <a:off x="6345935" y="4869973"/>
            <a:ext cx="5212079" cy="5341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Condições clínicas conforme orientação médica</a:t>
            </a:r>
          </a:p>
        </p:txBody>
      </p:sp>
    </p:spTree>
    <p:extLst>
      <p:ext uri="{BB962C8B-B14F-4D97-AF65-F5344CB8AC3E}">
        <p14:creationId xmlns:p14="http://schemas.microsoft.com/office/powerpoint/2010/main" val="355269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2BC7BF3-1463-4E51-91CB-B2A572879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849011"/>
              </p:ext>
            </p:extLst>
          </p:nvPr>
        </p:nvGraphicFramePr>
        <p:xfrm>
          <a:off x="865632" y="1307592"/>
          <a:ext cx="10460735" cy="4630706"/>
        </p:xfrm>
        <a:graphic>
          <a:graphicData uri="http://schemas.openxmlformats.org/drawingml/2006/table">
            <a:tbl>
              <a:tblPr firstRow="1" firstCol="1" bandRow="1"/>
              <a:tblGrid>
                <a:gridCol w="2036952">
                  <a:extLst>
                    <a:ext uri="{9D8B030D-6E8A-4147-A177-3AD203B41FA5}">
                      <a16:colId xmlns:a16="http://schemas.microsoft.com/office/drawing/2014/main" val="2796659689"/>
                    </a:ext>
                  </a:extLst>
                </a:gridCol>
                <a:gridCol w="2032909">
                  <a:extLst>
                    <a:ext uri="{9D8B030D-6E8A-4147-A177-3AD203B41FA5}">
                      <a16:colId xmlns:a16="http://schemas.microsoft.com/office/drawing/2014/main" val="4038104168"/>
                    </a:ext>
                  </a:extLst>
                </a:gridCol>
                <a:gridCol w="2032909">
                  <a:extLst>
                    <a:ext uri="{9D8B030D-6E8A-4147-A177-3AD203B41FA5}">
                      <a16:colId xmlns:a16="http://schemas.microsoft.com/office/drawing/2014/main" val="468593398"/>
                    </a:ext>
                  </a:extLst>
                </a:gridCol>
                <a:gridCol w="2208804">
                  <a:extLst>
                    <a:ext uri="{9D8B030D-6E8A-4147-A177-3AD203B41FA5}">
                      <a16:colId xmlns:a16="http://schemas.microsoft.com/office/drawing/2014/main" val="2526975416"/>
                    </a:ext>
                  </a:extLst>
                </a:gridCol>
                <a:gridCol w="2149161">
                  <a:extLst>
                    <a:ext uri="{9D8B030D-6E8A-4147-A177-3AD203B41FA5}">
                      <a16:colId xmlns:a16="http://schemas.microsoft.com/office/drawing/2014/main" val="1948527910"/>
                    </a:ext>
                  </a:extLst>
                </a:gridCol>
              </a:tblGrid>
              <a:tr h="16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Parâmetro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Recomendação de parametrização individualizada mediante valores basais*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42016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 sistólica pré-indução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140-150 mmHg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151-160 mmHg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161-170 mmHg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171-180 mmHg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235330"/>
                  </a:ext>
                </a:extLst>
              </a:tr>
              <a:tr h="307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 máximo do alarme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170-180 mmHg (20%)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180-190 mmHg (20%)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180-190 mmHg (10%)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190-200mmHg (10%)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391990"/>
                  </a:ext>
                </a:extLst>
              </a:tr>
              <a:tr h="307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 mínimo do alarme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 (Não ajustar)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 (Não ajustar)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100-110 mmHg (&gt;30%)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110-120mmHg (&gt;30%)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807900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 diastólica pré-indução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40-50 mmHg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90-100mmHg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101-110mmHg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110-120 mmHg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0835"/>
                  </a:ext>
                </a:extLst>
              </a:tr>
              <a:tr h="307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 máximo do alarme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 (Não ajustar)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110-120mmHg (20%)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120-130mmHg (20%)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120-130 mmHg (10%)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918401"/>
                  </a:ext>
                </a:extLst>
              </a:tr>
              <a:tr h="307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 mínimo do alarme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30-40mmHg (&gt;20%)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 (Não ajustar)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 (Não ajustar)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 (Não ajustar)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946547"/>
                  </a:ext>
                </a:extLst>
              </a:tr>
              <a:tr h="16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PAM pré-indução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40-50mmHg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50-60mmHg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100-110mmHg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110-120mmHg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6950"/>
                  </a:ext>
                </a:extLst>
              </a:tr>
              <a:tr h="307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 máximo do alarme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 (Não ajustar)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 (Não ajustar)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110-120 mmHg (10%)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120-130 mmHg (10%)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510361"/>
                  </a:ext>
                </a:extLst>
              </a:tr>
              <a:tr h="307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 mínimo do alarme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30-40 mmHg (&gt;10%)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35-45 mmHg (&gt;10%)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 (Não ajustar)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 (Não ajustar)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907847"/>
                  </a:ext>
                </a:extLst>
              </a:tr>
              <a:tr h="16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 pré-indução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35-40 bpm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40-50 bpm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100-120 bpm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120-140 bpm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639257"/>
                  </a:ext>
                </a:extLst>
              </a:tr>
              <a:tr h="307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 máximo do alarme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 (Não ajustar)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 (Não ajustar)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120-140bpm (20%)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130-150 bpm (10%)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863568"/>
                  </a:ext>
                </a:extLst>
              </a:tr>
              <a:tr h="307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 mínimo do alarme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30-35bpm (10%)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35-45bpm (10%)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 (Não ajustar)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 (Não ajustar)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024513"/>
                  </a:ext>
                </a:extLst>
              </a:tr>
              <a:tr h="16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SO2% pré-indução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80-85%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85-90%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90-94%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&gt;94%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47375"/>
                  </a:ext>
                </a:extLst>
              </a:tr>
              <a:tr h="307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 máximo do alarme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92252"/>
                  </a:ext>
                </a:extLst>
              </a:tr>
              <a:tr h="307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 mínimo do alarme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85-95% 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85-90%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434650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1C47E66C-CD82-460A-91BF-30DE05FFE312}"/>
              </a:ext>
            </a:extLst>
          </p:cNvPr>
          <p:cNvSpPr/>
          <p:nvPr/>
        </p:nvSpPr>
        <p:spPr>
          <a:xfrm>
            <a:off x="397478" y="421419"/>
            <a:ext cx="11397042" cy="798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Ajuste dos alarmes de acordo com os sinais vitais prévios à anestesia </a:t>
            </a:r>
          </a:p>
        </p:txBody>
      </p:sp>
    </p:spTree>
    <p:extLst>
      <p:ext uri="{BB962C8B-B14F-4D97-AF65-F5344CB8AC3E}">
        <p14:creationId xmlns:p14="http://schemas.microsoft.com/office/powerpoint/2010/main" val="3622741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505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Tema do Office</vt:lpstr>
      <vt:lpstr>Projeto de melhoria   Parametrização de monitores e redução de fadiga de alarmes na RPA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melhoria   Parametrização de monitores e redução de fadiga de alarmes na RPA</dc:title>
  <dc:creator>Leopoldo Muniz Da Silva</dc:creator>
  <cp:lastModifiedBy>Leopoldo Muniz Da Silva</cp:lastModifiedBy>
  <cp:revision>6</cp:revision>
  <dcterms:created xsi:type="dcterms:W3CDTF">2021-09-27T13:39:04Z</dcterms:created>
  <dcterms:modified xsi:type="dcterms:W3CDTF">2023-01-23T13:36:03Z</dcterms:modified>
</cp:coreProperties>
</file>