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5670550" cy="10080625"/>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17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480" y="43"/>
      </p:cViewPr>
      <p:guideLst>
        <p:guide orient="horz" pos="3175"/>
        <p:guide pos="17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23" name="PlaceHolder 2"/>
          <p:cNvSpPr>
            <a:spLocks noGrp="1"/>
          </p:cNvSpPr>
          <p:nvPr>
            <p:ph type="body"/>
          </p:nvPr>
        </p:nvSpPr>
        <p:spPr>
          <a:xfrm>
            <a:off x="283320" y="2358720"/>
            <a:ext cx="5103000" cy="2788560"/>
          </a:xfrm>
          <a:prstGeom prst="rect">
            <a:avLst/>
          </a:prstGeom>
        </p:spPr>
        <p:txBody>
          <a:bodyPr lIns="0" tIns="0" rIns="0" bIns="0">
            <a:normAutofit/>
          </a:bodyPr>
          <a:lstStyle/>
          <a:p>
            <a:endParaRPr lang="pt-BR" sz="3200" b="0" strike="noStrike" spc="-1">
              <a:latin typeface="Arial"/>
            </a:endParaRPr>
          </a:p>
        </p:txBody>
      </p:sp>
      <p:sp>
        <p:nvSpPr>
          <p:cNvPr id="24" name="PlaceHolder 3"/>
          <p:cNvSpPr>
            <a:spLocks noGrp="1"/>
          </p:cNvSpPr>
          <p:nvPr>
            <p:ph type="body"/>
          </p:nvPr>
        </p:nvSpPr>
        <p:spPr>
          <a:xfrm>
            <a:off x="283320" y="5412600"/>
            <a:ext cx="510300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26" name="PlaceHolder 2"/>
          <p:cNvSpPr>
            <a:spLocks noGrp="1"/>
          </p:cNvSpPr>
          <p:nvPr>
            <p:ph type="body"/>
          </p:nvPr>
        </p:nvSpPr>
        <p:spPr>
          <a:xfrm>
            <a:off x="283320" y="2358720"/>
            <a:ext cx="2490120" cy="2788560"/>
          </a:xfrm>
          <a:prstGeom prst="rect">
            <a:avLst/>
          </a:prstGeom>
        </p:spPr>
        <p:txBody>
          <a:bodyPr lIns="0" tIns="0" rIns="0" bIns="0">
            <a:normAutofit/>
          </a:bodyPr>
          <a:lstStyle/>
          <a:p>
            <a:endParaRPr lang="pt-BR" sz="3200" b="0" strike="noStrike" spc="-1">
              <a:latin typeface="Arial"/>
            </a:endParaRPr>
          </a:p>
        </p:txBody>
      </p:sp>
      <p:sp>
        <p:nvSpPr>
          <p:cNvPr id="27" name="PlaceHolder 3"/>
          <p:cNvSpPr>
            <a:spLocks noGrp="1"/>
          </p:cNvSpPr>
          <p:nvPr>
            <p:ph type="body"/>
          </p:nvPr>
        </p:nvSpPr>
        <p:spPr>
          <a:xfrm>
            <a:off x="2898360" y="2358720"/>
            <a:ext cx="2490120" cy="2788560"/>
          </a:xfrm>
          <a:prstGeom prst="rect">
            <a:avLst/>
          </a:prstGeom>
        </p:spPr>
        <p:txBody>
          <a:bodyPr lIns="0" tIns="0" rIns="0" bIns="0">
            <a:normAutofit/>
          </a:bodyPr>
          <a:lstStyle/>
          <a:p>
            <a:endParaRPr lang="pt-BR" sz="3200" b="0" strike="noStrike" spc="-1">
              <a:latin typeface="Arial"/>
            </a:endParaRPr>
          </a:p>
        </p:txBody>
      </p:sp>
      <p:sp>
        <p:nvSpPr>
          <p:cNvPr id="28" name="PlaceHolder 4"/>
          <p:cNvSpPr>
            <a:spLocks noGrp="1"/>
          </p:cNvSpPr>
          <p:nvPr>
            <p:ph type="body"/>
          </p:nvPr>
        </p:nvSpPr>
        <p:spPr>
          <a:xfrm>
            <a:off x="283320" y="5412600"/>
            <a:ext cx="2490120" cy="2788560"/>
          </a:xfrm>
          <a:prstGeom prst="rect">
            <a:avLst/>
          </a:prstGeom>
        </p:spPr>
        <p:txBody>
          <a:bodyPr lIns="0" tIns="0" rIns="0" bIns="0">
            <a:normAutofit/>
          </a:bodyPr>
          <a:lstStyle/>
          <a:p>
            <a:endParaRPr lang="pt-BR" sz="3200" b="0" strike="noStrike" spc="-1">
              <a:latin typeface="Arial"/>
            </a:endParaRPr>
          </a:p>
        </p:txBody>
      </p:sp>
      <p:sp>
        <p:nvSpPr>
          <p:cNvPr id="29" name="PlaceHolder 5"/>
          <p:cNvSpPr>
            <a:spLocks noGrp="1"/>
          </p:cNvSpPr>
          <p:nvPr>
            <p:ph type="body"/>
          </p:nvPr>
        </p:nvSpPr>
        <p:spPr>
          <a:xfrm>
            <a:off x="2898360" y="5412600"/>
            <a:ext cx="249012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31" name="PlaceHolder 2"/>
          <p:cNvSpPr>
            <a:spLocks noGrp="1"/>
          </p:cNvSpPr>
          <p:nvPr>
            <p:ph type="body"/>
          </p:nvPr>
        </p:nvSpPr>
        <p:spPr>
          <a:xfrm>
            <a:off x="283320" y="2358720"/>
            <a:ext cx="1643040" cy="2788560"/>
          </a:xfrm>
          <a:prstGeom prst="rect">
            <a:avLst/>
          </a:prstGeom>
        </p:spPr>
        <p:txBody>
          <a:bodyPr lIns="0" tIns="0" rIns="0" bIns="0">
            <a:normAutofit/>
          </a:bodyPr>
          <a:lstStyle/>
          <a:p>
            <a:endParaRPr lang="pt-BR" sz="3200" b="0" strike="noStrike" spc="-1">
              <a:latin typeface="Arial"/>
            </a:endParaRPr>
          </a:p>
        </p:txBody>
      </p:sp>
      <p:sp>
        <p:nvSpPr>
          <p:cNvPr id="32" name="PlaceHolder 3"/>
          <p:cNvSpPr>
            <a:spLocks noGrp="1"/>
          </p:cNvSpPr>
          <p:nvPr>
            <p:ph type="body"/>
          </p:nvPr>
        </p:nvSpPr>
        <p:spPr>
          <a:xfrm>
            <a:off x="2008800" y="2358720"/>
            <a:ext cx="1643040" cy="2788560"/>
          </a:xfrm>
          <a:prstGeom prst="rect">
            <a:avLst/>
          </a:prstGeom>
        </p:spPr>
        <p:txBody>
          <a:bodyPr lIns="0" tIns="0" rIns="0" bIns="0">
            <a:normAutofit/>
          </a:bodyPr>
          <a:lstStyle/>
          <a:p>
            <a:endParaRPr lang="pt-BR" sz="3200" b="0" strike="noStrike" spc="-1">
              <a:latin typeface="Arial"/>
            </a:endParaRPr>
          </a:p>
        </p:txBody>
      </p:sp>
      <p:sp>
        <p:nvSpPr>
          <p:cNvPr id="33" name="PlaceHolder 4"/>
          <p:cNvSpPr>
            <a:spLocks noGrp="1"/>
          </p:cNvSpPr>
          <p:nvPr>
            <p:ph type="body"/>
          </p:nvPr>
        </p:nvSpPr>
        <p:spPr>
          <a:xfrm>
            <a:off x="3734640" y="2358720"/>
            <a:ext cx="1643040" cy="2788560"/>
          </a:xfrm>
          <a:prstGeom prst="rect">
            <a:avLst/>
          </a:prstGeom>
        </p:spPr>
        <p:txBody>
          <a:bodyPr lIns="0" tIns="0" rIns="0" bIns="0">
            <a:normAutofit/>
          </a:bodyPr>
          <a:lstStyle/>
          <a:p>
            <a:endParaRPr lang="pt-BR" sz="3200" b="0" strike="noStrike" spc="-1">
              <a:latin typeface="Arial"/>
            </a:endParaRPr>
          </a:p>
        </p:txBody>
      </p:sp>
      <p:sp>
        <p:nvSpPr>
          <p:cNvPr id="34" name="PlaceHolder 5"/>
          <p:cNvSpPr>
            <a:spLocks noGrp="1"/>
          </p:cNvSpPr>
          <p:nvPr>
            <p:ph type="body"/>
          </p:nvPr>
        </p:nvSpPr>
        <p:spPr>
          <a:xfrm>
            <a:off x="283320" y="5412600"/>
            <a:ext cx="1643040" cy="2788560"/>
          </a:xfrm>
          <a:prstGeom prst="rect">
            <a:avLst/>
          </a:prstGeom>
        </p:spPr>
        <p:txBody>
          <a:bodyPr lIns="0" tIns="0" rIns="0" bIns="0">
            <a:normAutofit/>
          </a:bodyPr>
          <a:lstStyle/>
          <a:p>
            <a:endParaRPr lang="pt-BR" sz="3200" b="0" strike="noStrike" spc="-1">
              <a:latin typeface="Arial"/>
            </a:endParaRPr>
          </a:p>
        </p:txBody>
      </p:sp>
      <p:sp>
        <p:nvSpPr>
          <p:cNvPr id="35" name="PlaceHolder 6"/>
          <p:cNvSpPr>
            <a:spLocks noGrp="1"/>
          </p:cNvSpPr>
          <p:nvPr>
            <p:ph type="body"/>
          </p:nvPr>
        </p:nvSpPr>
        <p:spPr>
          <a:xfrm>
            <a:off x="2008800" y="5412600"/>
            <a:ext cx="1643040" cy="2788560"/>
          </a:xfrm>
          <a:prstGeom prst="rect">
            <a:avLst/>
          </a:prstGeom>
        </p:spPr>
        <p:txBody>
          <a:bodyPr lIns="0" tIns="0" rIns="0" bIns="0">
            <a:normAutofit/>
          </a:bodyPr>
          <a:lstStyle/>
          <a:p>
            <a:endParaRPr lang="pt-BR" sz="3200" b="0" strike="noStrike" spc="-1">
              <a:latin typeface="Arial"/>
            </a:endParaRPr>
          </a:p>
        </p:txBody>
      </p:sp>
      <p:sp>
        <p:nvSpPr>
          <p:cNvPr id="36" name="PlaceHolder 7"/>
          <p:cNvSpPr>
            <a:spLocks noGrp="1"/>
          </p:cNvSpPr>
          <p:nvPr>
            <p:ph type="body"/>
          </p:nvPr>
        </p:nvSpPr>
        <p:spPr>
          <a:xfrm>
            <a:off x="3734640" y="5412600"/>
            <a:ext cx="164304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2" name="PlaceHolder 2"/>
          <p:cNvSpPr>
            <a:spLocks noGrp="1"/>
          </p:cNvSpPr>
          <p:nvPr>
            <p:ph type="subTitle"/>
          </p:nvPr>
        </p:nvSpPr>
        <p:spPr>
          <a:xfrm>
            <a:off x="283320" y="2358720"/>
            <a:ext cx="5103000" cy="584640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4" name="PlaceHolder 2"/>
          <p:cNvSpPr>
            <a:spLocks noGrp="1"/>
          </p:cNvSpPr>
          <p:nvPr>
            <p:ph type="body"/>
          </p:nvPr>
        </p:nvSpPr>
        <p:spPr>
          <a:xfrm>
            <a:off x="283320" y="2358720"/>
            <a:ext cx="5103000" cy="58464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6" name="PlaceHolder 2"/>
          <p:cNvSpPr>
            <a:spLocks noGrp="1"/>
          </p:cNvSpPr>
          <p:nvPr>
            <p:ph type="body"/>
          </p:nvPr>
        </p:nvSpPr>
        <p:spPr>
          <a:xfrm>
            <a:off x="283320" y="2358720"/>
            <a:ext cx="2490120" cy="5846400"/>
          </a:xfrm>
          <a:prstGeom prst="rect">
            <a:avLst/>
          </a:prstGeom>
        </p:spPr>
        <p:txBody>
          <a:bodyPr lIns="0" tIns="0" rIns="0" bIns="0">
            <a:normAutofit/>
          </a:bodyPr>
          <a:lstStyle/>
          <a:p>
            <a:endParaRPr lang="pt-BR" sz="3200" b="0" strike="noStrike" spc="-1">
              <a:latin typeface="Arial"/>
            </a:endParaRPr>
          </a:p>
        </p:txBody>
      </p:sp>
      <p:sp>
        <p:nvSpPr>
          <p:cNvPr id="7" name="PlaceHolder 3"/>
          <p:cNvSpPr>
            <a:spLocks noGrp="1"/>
          </p:cNvSpPr>
          <p:nvPr>
            <p:ph type="body"/>
          </p:nvPr>
        </p:nvSpPr>
        <p:spPr>
          <a:xfrm>
            <a:off x="2898360" y="2358720"/>
            <a:ext cx="2490120" cy="584640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283320" y="133560"/>
            <a:ext cx="5101920" cy="1028592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11" name="PlaceHolder 2"/>
          <p:cNvSpPr>
            <a:spLocks noGrp="1"/>
          </p:cNvSpPr>
          <p:nvPr>
            <p:ph type="body"/>
          </p:nvPr>
        </p:nvSpPr>
        <p:spPr>
          <a:xfrm>
            <a:off x="283320" y="2358720"/>
            <a:ext cx="2490120" cy="2788560"/>
          </a:xfrm>
          <a:prstGeom prst="rect">
            <a:avLst/>
          </a:prstGeom>
        </p:spPr>
        <p:txBody>
          <a:bodyPr lIns="0" tIns="0" rIns="0" bIns="0">
            <a:normAutofit/>
          </a:bodyPr>
          <a:lstStyle/>
          <a:p>
            <a:endParaRPr lang="pt-BR" sz="3200" b="0" strike="noStrike" spc="-1">
              <a:latin typeface="Arial"/>
            </a:endParaRPr>
          </a:p>
        </p:txBody>
      </p:sp>
      <p:sp>
        <p:nvSpPr>
          <p:cNvPr id="12" name="PlaceHolder 3"/>
          <p:cNvSpPr>
            <a:spLocks noGrp="1"/>
          </p:cNvSpPr>
          <p:nvPr>
            <p:ph type="body"/>
          </p:nvPr>
        </p:nvSpPr>
        <p:spPr>
          <a:xfrm>
            <a:off x="2898360" y="2358720"/>
            <a:ext cx="2490120" cy="5846400"/>
          </a:xfrm>
          <a:prstGeom prst="rect">
            <a:avLst/>
          </a:prstGeom>
        </p:spPr>
        <p:txBody>
          <a:bodyPr lIns="0" tIns="0" rIns="0" bIns="0">
            <a:normAutofit/>
          </a:bodyPr>
          <a:lstStyle/>
          <a:p>
            <a:endParaRPr lang="pt-BR" sz="3200" b="0" strike="noStrike" spc="-1">
              <a:latin typeface="Arial"/>
            </a:endParaRPr>
          </a:p>
        </p:txBody>
      </p:sp>
      <p:sp>
        <p:nvSpPr>
          <p:cNvPr id="13" name="PlaceHolder 4"/>
          <p:cNvSpPr>
            <a:spLocks noGrp="1"/>
          </p:cNvSpPr>
          <p:nvPr>
            <p:ph type="body"/>
          </p:nvPr>
        </p:nvSpPr>
        <p:spPr>
          <a:xfrm>
            <a:off x="283320" y="5412600"/>
            <a:ext cx="249012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15" name="PlaceHolder 2"/>
          <p:cNvSpPr>
            <a:spLocks noGrp="1"/>
          </p:cNvSpPr>
          <p:nvPr>
            <p:ph type="body"/>
          </p:nvPr>
        </p:nvSpPr>
        <p:spPr>
          <a:xfrm>
            <a:off x="283320" y="2358720"/>
            <a:ext cx="2490120" cy="5846400"/>
          </a:xfrm>
          <a:prstGeom prst="rect">
            <a:avLst/>
          </a:prstGeom>
        </p:spPr>
        <p:txBody>
          <a:bodyPr lIns="0" tIns="0" rIns="0" bIns="0">
            <a:normAutofit/>
          </a:bodyPr>
          <a:lstStyle/>
          <a:p>
            <a:endParaRPr lang="pt-BR" sz="3200" b="0" strike="noStrike" spc="-1">
              <a:latin typeface="Arial"/>
            </a:endParaRPr>
          </a:p>
        </p:txBody>
      </p:sp>
      <p:sp>
        <p:nvSpPr>
          <p:cNvPr id="16" name="PlaceHolder 3"/>
          <p:cNvSpPr>
            <a:spLocks noGrp="1"/>
          </p:cNvSpPr>
          <p:nvPr>
            <p:ph type="body"/>
          </p:nvPr>
        </p:nvSpPr>
        <p:spPr>
          <a:xfrm>
            <a:off x="2898360" y="2358720"/>
            <a:ext cx="2490120" cy="2788560"/>
          </a:xfrm>
          <a:prstGeom prst="rect">
            <a:avLst/>
          </a:prstGeom>
        </p:spPr>
        <p:txBody>
          <a:bodyPr lIns="0" tIns="0" rIns="0" bIns="0">
            <a:normAutofit/>
          </a:bodyPr>
          <a:lstStyle/>
          <a:p>
            <a:endParaRPr lang="pt-BR" sz="3200" b="0" strike="noStrike" spc="-1">
              <a:latin typeface="Arial"/>
            </a:endParaRPr>
          </a:p>
        </p:txBody>
      </p:sp>
      <p:sp>
        <p:nvSpPr>
          <p:cNvPr id="17" name="PlaceHolder 4"/>
          <p:cNvSpPr>
            <a:spLocks noGrp="1"/>
          </p:cNvSpPr>
          <p:nvPr>
            <p:ph type="body"/>
          </p:nvPr>
        </p:nvSpPr>
        <p:spPr>
          <a:xfrm>
            <a:off x="2898360" y="5412600"/>
            <a:ext cx="249012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83320" y="133560"/>
            <a:ext cx="5101920" cy="2218680"/>
          </a:xfrm>
          <a:prstGeom prst="rect">
            <a:avLst/>
          </a:prstGeom>
        </p:spPr>
        <p:txBody>
          <a:bodyPr lIns="0" tIns="0" rIns="0" bIns="0" anchor="ctr">
            <a:noAutofit/>
          </a:bodyPr>
          <a:lstStyle/>
          <a:p>
            <a:pPr algn="ctr"/>
            <a:endParaRPr lang="pt-BR" sz="4400" b="0" strike="noStrike" spc="-1">
              <a:latin typeface="Arial"/>
            </a:endParaRPr>
          </a:p>
        </p:txBody>
      </p:sp>
      <p:sp>
        <p:nvSpPr>
          <p:cNvPr id="19" name="PlaceHolder 2"/>
          <p:cNvSpPr>
            <a:spLocks noGrp="1"/>
          </p:cNvSpPr>
          <p:nvPr>
            <p:ph type="body"/>
          </p:nvPr>
        </p:nvSpPr>
        <p:spPr>
          <a:xfrm>
            <a:off x="283320" y="2358720"/>
            <a:ext cx="2490120" cy="2788560"/>
          </a:xfrm>
          <a:prstGeom prst="rect">
            <a:avLst/>
          </a:prstGeom>
        </p:spPr>
        <p:txBody>
          <a:bodyPr lIns="0" tIns="0" rIns="0" bIns="0">
            <a:normAutofit/>
          </a:bodyPr>
          <a:lstStyle/>
          <a:p>
            <a:endParaRPr lang="pt-BR" sz="3200" b="0" strike="noStrike" spc="-1">
              <a:latin typeface="Arial"/>
            </a:endParaRPr>
          </a:p>
        </p:txBody>
      </p:sp>
      <p:sp>
        <p:nvSpPr>
          <p:cNvPr id="20" name="PlaceHolder 3"/>
          <p:cNvSpPr>
            <a:spLocks noGrp="1"/>
          </p:cNvSpPr>
          <p:nvPr>
            <p:ph type="body"/>
          </p:nvPr>
        </p:nvSpPr>
        <p:spPr>
          <a:xfrm>
            <a:off x="2898360" y="2358720"/>
            <a:ext cx="2490120" cy="2788560"/>
          </a:xfrm>
          <a:prstGeom prst="rect">
            <a:avLst/>
          </a:prstGeom>
        </p:spPr>
        <p:txBody>
          <a:bodyPr lIns="0" tIns="0" rIns="0" bIns="0">
            <a:normAutofit/>
          </a:bodyPr>
          <a:lstStyle/>
          <a:p>
            <a:endParaRPr lang="pt-BR" sz="3200" b="0" strike="noStrike" spc="-1">
              <a:latin typeface="Arial"/>
            </a:endParaRPr>
          </a:p>
        </p:txBody>
      </p:sp>
      <p:sp>
        <p:nvSpPr>
          <p:cNvPr id="21" name="PlaceHolder 4"/>
          <p:cNvSpPr>
            <a:spLocks noGrp="1"/>
          </p:cNvSpPr>
          <p:nvPr>
            <p:ph type="body"/>
          </p:nvPr>
        </p:nvSpPr>
        <p:spPr>
          <a:xfrm>
            <a:off x="283320" y="5412600"/>
            <a:ext cx="5103000" cy="27885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83320" y="133560"/>
            <a:ext cx="5101920" cy="2218680"/>
          </a:xfrm>
          <a:prstGeom prst="rect">
            <a:avLst/>
          </a:prstGeom>
        </p:spPr>
        <p:txBody>
          <a:bodyPr lIns="0" tIns="0" rIns="0" bIns="0" anchor="ctr">
            <a:noAutofit/>
          </a:bodyPr>
          <a:lstStyle/>
          <a:p>
            <a:r>
              <a:rPr lang="pt-BR" sz="1800" b="0" strike="noStrike" spc="-1">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tângulo 36"/>
          <p:cNvSpPr/>
          <p:nvPr/>
        </p:nvSpPr>
        <p:spPr>
          <a:xfrm>
            <a:off x="283320" y="2358720"/>
            <a:ext cx="2596320" cy="58460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38" name="Title 1"/>
          <p:cNvSpPr/>
          <p:nvPr/>
        </p:nvSpPr>
        <p:spPr>
          <a:xfrm>
            <a:off x="72004" y="182757"/>
            <a:ext cx="3285720" cy="250420"/>
          </a:xfrm>
          <a:prstGeom prst="rect">
            <a:avLst/>
          </a:prstGeom>
          <a:noFill/>
          <a:ln w="0">
            <a:noFill/>
          </a:ln>
        </p:spPr>
        <p:style>
          <a:lnRef idx="0">
            <a:scrgbClr r="0" g="0" b="0"/>
          </a:lnRef>
          <a:fillRef idx="0">
            <a:scrgbClr r="0" g="0" b="0"/>
          </a:fillRef>
          <a:effectRef idx="0">
            <a:scrgbClr r="0" g="0" b="0"/>
          </a:effectRef>
          <a:fontRef idx="minor"/>
        </p:style>
        <p:txBody>
          <a:bodyPr lIns="111600" tIns="55800" rIns="111600" bIns="55800" anchor="ctr">
            <a:spAutoFit/>
          </a:bodyPr>
          <a:lstStyle/>
          <a:p>
            <a:pPr>
              <a:lnSpc>
                <a:spcPct val="80000"/>
              </a:lnSpc>
            </a:pPr>
            <a:r>
              <a:rPr lang="fi-FI" sz="1100" strike="noStrike" spc="-1" dirty="0">
                <a:latin typeface="Calibri" panose="020F0502020204030204" pitchFamily="34" charset="0"/>
                <a:ea typeface="Tahoma"/>
                <a:cs typeface="Calibri" panose="020F0502020204030204" pitchFamily="34" charset="0"/>
              </a:rPr>
              <a:t>ID </a:t>
            </a:r>
            <a:r>
              <a:rPr lang="pt-BR" sz="1100" strike="noStrike" spc="-1" dirty="0">
                <a:solidFill>
                  <a:srgbClr val="333333"/>
                </a:solidFill>
                <a:latin typeface="Calibri" panose="020F0502020204030204" pitchFamily="34" charset="0"/>
                <a:ea typeface="Tahoma"/>
                <a:cs typeface="Calibri" panose="020F0502020204030204" pitchFamily="34" charset="0"/>
              </a:rPr>
              <a:t>122663</a:t>
            </a:r>
            <a:endParaRPr lang="pt-BR" sz="1100" strike="noStrike" spc="-1" dirty="0">
              <a:latin typeface="Calibri" panose="020F0502020204030204" pitchFamily="34" charset="0"/>
              <a:cs typeface="Calibri" panose="020F0502020204030204" pitchFamily="34" charset="0"/>
            </a:endParaRPr>
          </a:p>
        </p:txBody>
      </p:sp>
      <p:sp>
        <p:nvSpPr>
          <p:cNvPr id="39" name="Text Placeholder 4"/>
          <p:cNvSpPr/>
          <p:nvPr/>
        </p:nvSpPr>
        <p:spPr>
          <a:xfrm>
            <a:off x="72004" y="905792"/>
            <a:ext cx="4134190" cy="482022"/>
          </a:xfrm>
          <a:prstGeom prst="rect">
            <a:avLst/>
          </a:prstGeom>
          <a:noFill/>
          <a:ln w="0">
            <a:noFill/>
          </a:ln>
        </p:spPr>
        <p:style>
          <a:lnRef idx="0">
            <a:scrgbClr r="0" g="0" b="0"/>
          </a:lnRef>
          <a:fillRef idx="0">
            <a:scrgbClr r="0" g="0" b="0"/>
          </a:fillRef>
          <a:effectRef idx="0">
            <a:scrgbClr r="0" g="0" b="0"/>
          </a:effectRef>
          <a:fontRef idx="minor"/>
        </p:style>
        <p:txBody>
          <a:bodyPr wrap="square" lIns="111600" tIns="55800" rIns="111600" bIns="55800" anchor="ctr">
            <a:spAutoFit/>
          </a:bodyPr>
          <a:lstStyle/>
          <a:p>
            <a:pPr>
              <a:lnSpc>
                <a:spcPct val="100000"/>
              </a:lnSpc>
            </a:pPr>
            <a:r>
              <a:rPr lang="pt-BR" sz="800" b="0" strike="noStrike" spc="-1" dirty="0">
                <a:latin typeface="Calibri"/>
                <a:ea typeface="DejaVu Sans"/>
              </a:rPr>
              <a:t>Leopoldo Muniz da Silva, Saullo Queiroz Silveira, Fernando Nardy </a:t>
            </a:r>
            <a:r>
              <a:rPr lang="pt-BR" sz="800" b="0" strike="noStrike" spc="-1" dirty="0" err="1">
                <a:latin typeface="Calibri"/>
                <a:ea typeface="DejaVu Sans"/>
              </a:rPr>
              <a:t>Billicieri</a:t>
            </a:r>
            <a:r>
              <a:rPr lang="pt-BR" sz="800" b="0" strike="noStrike" spc="-1" dirty="0">
                <a:latin typeface="Calibri"/>
                <a:ea typeface="DejaVu Sans"/>
              </a:rPr>
              <a:t>, Alessandro Menezes, Arthur de campos Vieira Abib. </a:t>
            </a:r>
            <a:r>
              <a:rPr lang="pt-BR" sz="800" b="1" strike="noStrike" spc="-1" dirty="0">
                <a:latin typeface="Calibri"/>
                <a:ea typeface="DejaVu Sans"/>
              </a:rPr>
              <a:t>Hospital São Luiz Itaim,  São Paulo– </a:t>
            </a:r>
            <a:r>
              <a:rPr lang="pt-BR" sz="800" b="1" spc="-1" dirty="0">
                <a:latin typeface="Calibri"/>
                <a:ea typeface="DejaVu Sans"/>
              </a:rPr>
              <a:t>SP</a:t>
            </a:r>
            <a:r>
              <a:rPr lang="pt-BR" sz="800" b="1" strike="noStrike" spc="-1" dirty="0">
                <a:latin typeface="Calibri"/>
                <a:ea typeface="DejaVu Sans"/>
              </a:rPr>
              <a:t>.</a:t>
            </a:r>
            <a:endParaRPr lang="pt-BR" sz="800" b="1" strike="noStrike" spc="-1" dirty="0">
              <a:latin typeface="Arial"/>
            </a:endParaRPr>
          </a:p>
          <a:p>
            <a:pPr>
              <a:lnSpc>
                <a:spcPct val="100000"/>
              </a:lnSpc>
            </a:pPr>
            <a:r>
              <a:rPr lang="pt-BR" sz="800" b="0" strike="noStrike" spc="-1" dirty="0">
                <a:latin typeface="Calibri"/>
                <a:ea typeface="DejaVu Sans"/>
              </a:rPr>
              <a:t>E-mail para contato: </a:t>
            </a:r>
            <a:r>
              <a:rPr lang="pt-BR" sz="800" u="sng" spc="-1" dirty="0">
                <a:latin typeface="Calibri"/>
                <a:ea typeface="DejaVu Sans"/>
              </a:rPr>
              <a:t>Leopoldo.muniz@saoluiz.com.br</a:t>
            </a:r>
            <a:endParaRPr lang="pt-BR" sz="800" b="0" strike="noStrike" spc="-1" dirty="0">
              <a:latin typeface="Arial"/>
            </a:endParaRPr>
          </a:p>
        </p:txBody>
      </p:sp>
      <p:sp>
        <p:nvSpPr>
          <p:cNvPr id="2" name="Title 1">
            <a:extLst>
              <a:ext uri="{FF2B5EF4-FFF2-40B4-BE49-F238E27FC236}">
                <a16:creationId xmlns:a16="http://schemas.microsoft.com/office/drawing/2014/main" id="{919E5C1D-8065-4114-8158-37CA3DEA8F05}"/>
              </a:ext>
            </a:extLst>
          </p:cNvPr>
          <p:cNvSpPr/>
          <p:nvPr/>
        </p:nvSpPr>
        <p:spPr>
          <a:xfrm>
            <a:off x="72004" y="356194"/>
            <a:ext cx="4762124" cy="669830"/>
          </a:xfrm>
          <a:prstGeom prst="rect">
            <a:avLst/>
          </a:prstGeom>
          <a:noFill/>
          <a:ln w="0">
            <a:noFill/>
          </a:ln>
        </p:spPr>
        <p:style>
          <a:lnRef idx="0">
            <a:scrgbClr r="0" g="0" b="0"/>
          </a:lnRef>
          <a:fillRef idx="0">
            <a:scrgbClr r="0" g="0" b="0"/>
          </a:fillRef>
          <a:effectRef idx="0">
            <a:scrgbClr r="0" g="0" b="0"/>
          </a:effectRef>
          <a:fontRef idx="minor"/>
        </p:style>
        <p:txBody>
          <a:bodyPr wrap="square" lIns="111600" tIns="55800" rIns="111600" bIns="55800" anchor="ctr">
            <a:spAutoFit/>
          </a:bodyPr>
          <a:lstStyle/>
          <a:p>
            <a:pPr>
              <a:lnSpc>
                <a:spcPct val="80000"/>
              </a:lnSpc>
            </a:pPr>
            <a:r>
              <a:rPr lang="pt-BR" sz="1500" b="1" strike="noStrike" spc="-1" dirty="0">
                <a:latin typeface="Calibri"/>
                <a:ea typeface="Tahoma"/>
              </a:rPr>
              <a:t>Triagem pré-operatória por ultrassonografia gástrica em pacientes usuários de semaglutida: redução de cirurgias suspensas e melhoria na segurança do paciente. </a:t>
            </a:r>
            <a:endParaRPr lang="pt-BR" sz="1500" b="0" strike="noStrike" spc="-1" dirty="0">
              <a:latin typeface="Arial"/>
            </a:endParaRPr>
          </a:p>
        </p:txBody>
      </p:sp>
      <p:sp>
        <p:nvSpPr>
          <p:cNvPr id="5" name="CaixaDeTexto 4">
            <a:extLst>
              <a:ext uri="{FF2B5EF4-FFF2-40B4-BE49-F238E27FC236}">
                <a16:creationId xmlns:a16="http://schemas.microsoft.com/office/drawing/2014/main" id="{ED26F7DF-FCBF-F1C1-23BD-6823CF341C9C}"/>
              </a:ext>
            </a:extLst>
          </p:cNvPr>
          <p:cNvSpPr txBox="1"/>
          <p:nvPr/>
        </p:nvSpPr>
        <p:spPr>
          <a:xfrm>
            <a:off x="283320" y="1612683"/>
            <a:ext cx="5103910" cy="7497181"/>
          </a:xfrm>
          <a:prstGeom prst="rect">
            <a:avLst/>
          </a:prstGeom>
          <a:noFill/>
        </p:spPr>
        <p:txBody>
          <a:bodyPr wrap="square" rtlCol="0">
            <a:spAutoFit/>
          </a:bodyPr>
          <a:lstStyle/>
          <a:p>
            <a:pPr algn="just">
              <a:lnSpc>
                <a:spcPct val="150000"/>
              </a:lnSpc>
              <a:spcAft>
                <a:spcPts val="800"/>
              </a:spcAft>
            </a:pPr>
            <a:r>
              <a:rPr lang="pt-BR" sz="800" b="1" i="0" dirty="0">
                <a:solidFill>
                  <a:srgbClr val="000000"/>
                </a:solidFill>
                <a:effectLst/>
                <a:latin typeface="+mj-lt"/>
                <a:ea typeface="Calibri" panose="020F0502020204030204" pitchFamily="34" charset="0"/>
                <a:cs typeface="Times New Roman" panose="02020603050405020304" pitchFamily="18" charset="0"/>
              </a:rPr>
              <a:t>Introdução: </a:t>
            </a:r>
            <a:r>
              <a:rPr lang="pt-BR" sz="800" i="0" dirty="0">
                <a:solidFill>
                  <a:srgbClr val="000000"/>
                </a:solidFill>
                <a:effectLst/>
                <a:latin typeface="+mj-lt"/>
                <a:ea typeface="Calibri" panose="020F0502020204030204" pitchFamily="34" charset="0"/>
                <a:cs typeface="Times New Roman" panose="02020603050405020304" pitchFamily="18" charset="0"/>
              </a:rPr>
              <a:t>O uso de agonistas do receptor GLP-1 é eficiente para tratamento do diabetes e da obesidade. Seus efeitos terapêuticos estão relacionados ao retardo do esvaziamento gástrico. No perioperatório, esse efeito é preocupante, pois pode se relacionar a conteúdo gástrico residual (CGR) mesmo em pacientes com jejum pré-operatório adequado, expondo-os ao risco de </a:t>
            </a:r>
            <a:r>
              <a:rPr lang="pt-BR" sz="800" i="0" dirty="0" err="1">
                <a:solidFill>
                  <a:srgbClr val="000000"/>
                </a:solidFill>
                <a:effectLst/>
                <a:latin typeface="+mj-lt"/>
                <a:ea typeface="Calibri" panose="020F0502020204030204" pitchFamily="34" charset="0"/>
                <a:cs typeface="Times New Roman" panose="02020603050405020304" pitchFamily="18" charset="0"/>
              </a:rPr>
              <a:t>broncoaspiração</a:t>
            </a:r>
            <a:r>
              <a:rPr lang="pt-BR" sz="800" i="0" dirty="0">
                <a:solidFill>
                  <a:srgbClr val="000000"/>
                </a:solidFill>
                <a:effectLst/>
                <a:latin typeface="+mj-lt"/>
                <a:ea typeface="Calibri" panose="020F0502020204030204" pitchFamily="34" charset="0"/>
                <a:cs typeface="Times New Roman" panose="02020603050405020304" pitchFamily="18" charset="0"/>
              </a:rPr>
              <a:t>. O ultrassom gástrico (USG-G) é altamente sensível para detectar estômago cheio em cenários nos quais a presença de CGR é incerta, como em pacientes com suspensão inadequado de semaglutida no pré-operatório (SISP). Nossa hipótese é que um fluxo de triagem pré-operatório com USG-G em pacientes com SISP pode identificar indivíduos com CGR ou não, reduzindo a suspensão cirúrgica sem abrir mão da segurança.</a:t>
            </a:r>
          </a:p>
          <a:p>
            <a:pPr algn="just">
              <a:lnSpc>
                <a:spcPct val="150000"/>
              </a:lnSpc>
              <a:spcAft>
                <a:spcPts val="800"/>
              </a:spcAft>
            </a:pPr>
            <a:r>
              <a:rPr lang="pt-BR" sz="800" b="1" i="0" dirty="0">
                <a:solidFill>
                  <a:srgbClr val="000000"/>
                </a:solidFill>
                <a:effectLst/>
                <a:latin typeface="+mj-lt"/>
                <a:ea typeface="Calibri" panose="020F0502020204030204" pitchFamily="34" charset="0"/>
                <a:cs typeface="Times New Roman" panose="02020603050405020304" pitchFamily="18" charset="0"/>
              </a:rPr>
              <a:t>Objetivo: </a:t>
            </a:r>
            <a:r>
              <a:rPr lang="pt-BR" sz="800" i="0" dirty="0">
                <a:solidFill>
                  <a:srgbClr val="000000"/>
                </a:solidFill>
                <a:effectLst/>
                <a:latin typeface="+mj-lt"/>
                <a:ea typeface="Calibri" panose="020F0502020204030204" pitchFamily="34" charset="0"/>
                <a:cs typeface="Times New Roman" panose="02020603050405020304" pitchFamily="18" charset="0"/>
              </a:rPr>
              <a:t>Avaliar o impacto de ações sequenciais que incluíram educação médica e triagem com ultrassonografia gástrica pré-operatória na redução de cirurgias suspensas por SISP.</a:t>
            </a:r>
          </a:p>
          <a:p>
            <a:pPr algn="just">
              <a:lnSpc>
                <a:spcPct val="150000"/>
              </a:lnSpc>
              <a:spcAft>
                <a:spcPts val="800"/>
              </a:spcAft>
            </a:pPr>
            <a:r>
              <a:rPr lang="pt-BR" sz="800" b="1" i="0" dirty="0">
                <a:solidFill>
                  <a:srgbClr val="000000"/>
                </a:solidFill>
                <a:effectLst/>
                <a:latin typeface="+mj-lt"/>
                <a:ea typeface="Calibri" panose="020F0502020204030204" pitchFamily="34" charset="0"/>
                <a:cs typeface="Times New Roman" panose="02020603050405020304" pitchFamily="18" charset="0"/>
              </a:rPr>
              <a:t>Método: </a:t>
            </a:r>
            <a:r>
              <a:rPr lang="pt-BR" sz="800" i="0" dirty="0">
                <a:solidFill>
                  <a:srgbClr val="000000"/>
                </a:solidFill>
                <a:effectLst/>
                <a:latin typeface="+mj-lt"/>
                <a:ea typeface="Calibri" panose="020F0502020204030204" pitchFamily="34" charset="0"/>
                <a:cs typeface="Times New Roman" panose="02020603050405020304" pitchFamily="18" charset="0"/>
              </a:rPr>
              <a:t>Estudo de intervenção incluindo pacientes cirúrgicos eletivos entre janeiro/2022 e maio/2023. Cirurgia suspensa é aquela que é cancelada após a internação formal do paciente.  O número de cirurgias suspensas foi comparado em cada período de análise. No primeiro semestre/2022 (P1), nenhuma ação específica havia sido implantada e o anestesista suspendia a cirurgia na avaliação pré-anestésica em pacientes com SISP (menos de 10 dias). No segundo semestre/2022 (P2), informativos para equipe médica sobre a suspensão foram divulgados. Em março/2023 (P3) foi implantado o seguinte fluxo de triagem pré-operatória: a) ao chegar no hospital, antes da internação, o paciente responde questionário sobre o tempo de suspensão da medicação; b) em caso de SISP, o paciente é direcionado para realização de USG-G; c) Caso haja CRG, o paciente é orientado pelo cirurgião a remarcar o procedimento e não há internação. Caso não haja CGR, o paciente segue na programação cirúrgica. A mediana do número de cirurgias suspensas foi utilizada na comparação pelo teste de Mann-Whitney, considerando-se valor de p&lt;0.05 como significativo.</a:t>
            </a:r>
            <a:r>
              <a:rPr lang="pt-BR" sz="800" b="1" i="0" dirty="0">
                <a:solidFill>
                  <a:srgbClr val="000000"/>
                </a:solidFill>
                <a:effectLst/>
                <a:latin typeface="+mj-lt"/>
                <a:ea typeface="Calibri" panose="020F0502020204030204" pitchFamily="34" charset="0"/>
                <a:cs typeface="Times New Roman" panose="02020603050405020304" pitchFamily="18" charset="0"/>
              </a:rPr>
              <a:t> </a:t>
            </a:r>
          </a:p>
          <a:p>
            <a:pPr algn="just">
              <a:lnSpc>
                <a:spcPct val="150000"/>
              </a:lnSpc>
              <a:spcAft>
                <a:spcPts val="800"/>
              </a:spcAft>
            </a:pPr>
            <a:r>
              <a:rPr lang="pt-BR" sz="800" b="1" i="0" dirty="0">
                <a:solidFill>
                  <a:srgbClr val="000000"/>
                </a:solidFill>
                <a:effectLst/>
                <a:latin typeface="+mj-lt"/>
                <a:ea typeface="Calibri" panose="020F0502020204030204" pitchFamily="34" charset="0"/>
                <a:cs typeface="Times New Roman" panose="02020603050405020304" pitchFamily="18" charset="0"/>
              </a:rPr>
              <a:t>Resultados: </a:t>
            </a:r>
            <a:r>
              <a:rPr lang="pt-BR" sz="800" i="0" dirty="0">
                <a:solidFill>
                  <a:srgbClr val="000000"/>
                </a:solidFill>
                <a:effectLst/>
                <a:latin typeface="+mj-lt"/>
                <a:ea typeface="Calibri" panose="020F0502020204030204" pitchFamily="34" charset="0"/>
                <a:cs typeface="Times New Roman" panose="02020603050405020304" pitchFamily="18" charset="0"/>
              </a:rPr>
              <a:t>Em P1, houve 32 cirurgias suspensas, 11 (34,3%) devido à SISP, com mediana de suspensões por SISP de 1 [0,25-1,75] cirurgia. Em P2, houve 28 cirurgias suspensas, 15 (53%) devido à SISP, com mediana de suspensões de 2 [2,00-2,75] cirurgias. Não houve diferença estatisticamente significante entre P1 e P2 (p=0.20) denotando a inefetividade das medidas educativas. Em P3, houve 14 cirurgias suspensas, 2 (14,2%) devido à SISP, com mediana do número de cirurgias suspensas por SISP de 1 [0-1], com diferença estatisticamente significante com relação a P1 e P2 (p=0,04). Quanto a USG-G dos pacientes com SISP, em 67,5% não havia CGR e foi possível seguir na programação cirúrgica de forma segura. Em 32,5% dos pacientes com SISP, havia CGR com risco real de </a:t>
            </a:r>
            <a:r>
              <a:rPr lang="pt-BR" sz="800" i="0" dirty="0" err="1">
                <a:solidFill>
                  <a:srgbClr val="000000"/>
                </a:solidFill>
                <a:effectLst/>
                <a:latin typeface="+mj-lt"/>
                <a:ea typeface="Calibri" panose="020F0502020204030204" pitchFamily="34" charset="0"/>
                <a:cs typeface="Times New Roman" panose="02020603050405020304" pitchFamily="18" charset="0"/>
              </a:rPr>
              <a:t>broncoaspiração</a:t>
            </a:r>
            <a:r>
              <a:rPr lang="pt-BR" sz="800" i="0" dirty="0">
                <a:solidFill>
                  <a:srgbClr val="000000"/>
                </a:solidFill>
                <a:effectLst/>
                <a:latin typeface="+mj-lt"/>
                <a:ea typeface="Calibri" panose="020F0502020204030204" pitchFamily="34" charset="0"/>
                <a:cs typeface="Times New Roman" panose="02020603050405020304" pitchFamily="18" charset="0"/>
              </a:rPr>
              <a:t>. Nesses casos, o cirurgião era comunicado e o paciente orientado sobre a necessidade de reagendamento da cirurgia. Sem o fluxo implantado, pacientes com SISP e CGR poderiam ser submetidos a risco considerável na indução, enquanto pacientes com SISP e sem CGR teriam a cirurgia inadequadamente suspensa na avaliação pré-anestésica, com utilização de leitos de internação, disponibilidade de sala cirúrgica e custos ao sistema.</a:t>
            </a:r>
            <a:r>
              <a:rPr lang="pt-BR" sz="800" b="1" i="0" dirty="0">
                <a:solidFill>
                  <a:srgbClr val="000000"/>
                </a:solidFill>
                <a:effectLst/>
                <a:latin typeface="+mj-lt"/>
                <a:ea typeface="Calibri" panose="020F0502020204030204" pitchFamily="34" charset="0"/>
                <a:cs typeface="Times New Roman" panose="02020603050405020304" pitchFamily="18" charset="0"/>
              </a:rPr>
              <a:t> </a:t>
            </a:r>
          </a:p>
          <a:p>
            <a:pPr algn="just">
              <a:lnSpc>
                <a:spcPct val="150000"/>
              </a:lnSpc>
              <a:spcAft>
                <a:spcPts val="800"/>
              </a:spcAft>
            </a:pPr>
            <a:r>
              <a:rPr lang="pt-BR" sz="800" b="1" i="0" dirty="0">
                <a:solidFill>
                  <a:srgbClr val="000000"/>
                </a:solidFill>
                <a:effectLst/>
                <a:latin typeface="+mj-lt"/>
                <a:ea typeface="Calibri" panose="020F0502020204030204" pitchFamily="34" charset="0"/>
                <a:cs typeface="Times New Roman" panose="02020603050405020304" pitchFamily="18" charset="0"/>
              </a:rPr>
              <a:t>Conclusão: </a:t>
            </a:r>
            <a:r>
              <a:rPr lang="pt-BR" sz="800" i="0" dirty="0">
                <a:solidFill>
                  <a:srgbClr val="000000"/>
                </a:solidFill>
                <a:effectLst/>
                <a:latin typeface="+mj-lt"/>
                <a:ea typeface="Calibri" panose="020F0502020204030204" pitchFamily="34" charset="0"/>
                <a:cs typeface="Times New Roman" panose="02020603050405020304" pitchFamily="18" charset="0"/>
              </a:rPr>
              <a:t>A triagem com ultrassonografia gástrica pré-operatória reduziu o número de cirurgias suspensas por SISP, seja pelo reagendamento de pacientes com CGR antes da internação, ou pela manutenção da cirurgia em pacientes sem CGR. Assim, há otimização da gestão de leito, redução da perda de receita e melhoria da percepção do paciente.</a:t>
            </a:r>
          </a:p>
        </p:txBody>
      </p:sp>
      <p:sp>
        <p:nvSpPr>
          <p:cNvPr id="7" name="CaixaDeTexto 6">
            <a:extLst>
              <a:ext uri="{FF2B5EF4-FFF2-40B4-BE49-F238E27FC236}">
                <a16:creationId xmlns:a16="http://schemas.microsoft.com/office/drawing/2014/main" id="{8324FD3D-7684-5CCD-CBD4-3DA6FF6C53BF}"/>
              </a:ext>
            </a:extLst>
          </p:cNvPr>
          <p:cNvSpPr txBox="1"/>
          <p:nvPr/>
        </p:nvSpPr>
        <p:spPr>
          <a:xfrm>
            <a:off x="200050" y="9514705"/>
            <a:ext cx="5359179" cy="461665"/>
          </a:xfrm>
          <a:prstGeom prst="rect">
            <a:avLst/>
          </a:prstGeom>
          <a:noFill/>
        </p:spPr>
        <p:txBody>
          <a:bodyPr wrap="square">
            <a:spAutoFit/>
          </a:bodyPr>
          <a:lstStyle/>
          <a:p>
            <a:r>
              <a:rPr lang="pt-BR" sz="800" b="1" dirty="0"/>
              <a:t>Referências</a:t>
            </a:r>
            <a:r>
              <a:rPr lang="pt-BR" sz="800" dirty="0"/>
              <a:t>: SILVEIRA, S. Q. et al. </a:t>
            </a:r>
            <a:r>
              <a:rPr lang="pt-BR" sz="800" dirty="0" err="1"/>
              <a:t>Relationship</a:t>
            </a:r>
            <a:r>
              <a:rPr lang="pt-BR" sz="800" dirty="0"/>
              <a:t> </a:t>
            </a:r>
            <a:r>
              <a:rPr lang="pt-BR" sz="800" dirty="0" err="1"/>
              <a:t>between</a:t>
            </a:r>
            <a:r>
              <a:rPr lang="pt-BR" sz="800" dirty="0"/>
              <a:t> </a:t>
            </a:r>
            <a:r>
              <a:rPr lang="pt-BR" sz="800" dirty="0" err="1"/>
              <a:t>perioperative</a:t>
            </a:r>
            <a:r>
              <a:rPr lang="pt-BR" sz="800" dirty="0"/>
              <a:t> </a:t>
            </a:r>
            <a:r>
              <a:rPr lang="pt-BR" sz="800" dirty="0" err="1"/>
              <a:t>semaglutide</a:t>
            </a:r>
            <a:r>
              <a:rPr lang="pt-BR" sz="800" dirty="0"/>
              <a:t> use </a:t>
            </a:r>
            <a:r>
              <a:rPr lang="pt-BR" sz="800" dirty="0" err="1"/>
              <a:t>and</a:t>
            </a:r>
            <a:r>
              <a:rPr lang="pt-BR" sz="800" dirty="0"/>
              <a:t> residual </a:t>
            </a:r>
            <a:r>
              <a:rPr lang="pt-BR" sz="800" dirty="0" err="1"/>
              <a:t>gastric</a:t>
            </a:r>
            <a:r>
              <a:rPr lang="pt-BR" sz="800" dirty="0"/>
              <a:t> </a:t>
            </a:r>
            <a:r>
              <a:rPr lang="pt-BR" sz="800" dirty="0" err="1"/>
              <a:t>content</a:t>
            </a:r>
            <a:r>
              <a:rPr lang="pt-BR" sz="800" dirty="0"/>
              <a:t>: A </a:t>
            </a:r>
            <a:r>
              <a:rPr lang="pt-BR" sz="800" dirty="0" err="1"/>
              <a:t>retrospective</a:t>
            </a:r>
            <a:r>
              <a:rPr lang="pt-BR" sz="800" dirty="0"/>
              <a:t> </a:t>
            </a:r>
            <a:r>
              <a:rPr lang="pt-BR" sz="800" dirty="0" err="1"/>
              <a:t>analysis</a:t>
            </a:r>
            <a:r>
              <a:rPr lang="pt-BR" sz="800" dirty="0"/>
              <a:t> </a:t>
            </a:r>
            <a:r>
              <a:rPr lang="pt-BR" sz="800" dirty="0" err="1"/>
              <a:t>of</a:t>
            </a:r>
            <a:r>
              <a:rPr lang="pt-BR" sz="800" dirty="0"/>
              <a:t> patients </a:t>
            </a:r>
            <a:r>
              <a:rPr lang="pt-BR" sz="800" dirty="0" err="1"/>
              <a:t>undergoing</a:t>
            </a:r>
            <a:r>
              <a:rPr lang="pt-BR" sz="800" dirty="0"/>
              <a:t> </a:t>
            </a:r>
            <a:r>
              <a:rPr lang="pt-BR" sz="800" dirty="0" err="1"/>
              <a:t>elective</a:t>
            </a:r>
            <a:r>
              <a:rPr lang="pt-BR" sz="800" dirty="0"/>
              <a:t> </a:t>
            </a:r>
            <a:r>
              <a:rPr lang="pt-BR" sz="800" dirty="0" err="1"/>
              <a:t>upper</a:t>
            </a:r>
            <a:r>
              <a:rPr lang="pt-BR" sz="800" dirty="0"/>
              <a:t> </a:t>
            </a:r>
            <a:r>
              <a:rPr lang="pt-BR" sz="800" dirty="0" err="1"/>
              <a:t>endoscopy</a:t>
            </a:r>
            <a:r>
              <a:rPr lang="pt-BR" sz="800" dirty="0"/>
              <a:t>. </a:t>
            </a:r>
            <a:r>
              <a:rPr lang="pt-BR" sz="800" dirty="0" err="1"/>
              <a:t>Journal</a:t>
            </a:r>
            <a:r>
              <a:rPr lang="pt-BR" sz="800" dirty="0"/>
              <a:t> </a:t>
            </a:r>
            <a:r>
              <a:rPr lang="pt-BR" sz="800" dirty="0" err="1"/>
              <a:t>of</a:t>
            </a:r>
            <a:r>
              <a:rPr lang="pt-BR" sz="800" dirty="0"/>
              <a:t> Clinical </a:t>
            </a:r>
            <a:r>
              <a:rPr lang="pt-BR" sz="800" dirty="0" err="1"/>
              <a:t>Anesthesia</a:t>
            </a:r>
            <a:r>
              <a:rPr lang="pt-BR" sz="800" dirty="0"/>
              <a:t>, v. 87, p. 111091, 2023.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777</Words>
  <Application>Microsoft Office PowerPoint</Application>
  <PresentationFormat>Personalizar</PresentationFormat>
  <Paragraphs>10</Paragraphs>
  <Slides>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Edson Ayres Jr - Midia Desk</dc:creator>
  <dc:description/>
  <cp:lastModifiedBy>Saullo Silveira</cp:lastModifiedBy>
  <cp:revision>19</cp:revision>
  <dcterms:created xsi:type="dcterms:W3CDTF">2022-05-09T13:35:46Z</dcterms:created>
  <dcterms:modified xsi:type="dcterms:W3CDTF">2023-08-03T14:40:28Z</dcterms:modified>
  <dc:language>pt-BR</dc:language>
</cp:coreProperties>
</file>