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A6CE63-473C-483A-D102-C01E3055D9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07715B-6BE7-9E04-ED47-9CF0B83B9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D012F3-CB3E-AE31-8EBA-07FDC81E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34C0A-EFE6-41C0-B7BD-45F4DC020460}" type="datetimeFigureOut">
              <a:rPr lang="pt-BR" smtClean="0"/>
              <a:t>28/10/2022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010E3F-4009-D6F3-4745-12CD7C55D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C759BD-FA5E-DC1F-18B7-6A8EDB28F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C8EE-D2D9-41F1-AD2F-15842166F8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9662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22F252-6F77-2E5A-C13A-32BC693AE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8A0AD2D-91AE-08C7-124B-20558FDF3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374175-B793-FFE4-4CFD-A8516219B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34C0A-EFE6-41C0-B7BD-45F4DC020460}" type="datetimeFigureOut">
              <a:rPr lang="pt-BR" smtClean="0"/>
              <a:t>28/10/2022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9E4C76-362A-9600-682F-C2DB9EDA3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2D660E-3491-47EE-9252-0E0862546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C8EE-D2D9-41F1-AD2F-15842166F8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1424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A65EA45-2ADC-43C3-6306-4EA68A32BA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DF1A988-5BFF-EDF5-1B92-0ABC2016E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BA5781-F951-23FB-8C44-48E89EC2A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34C0A-EFE6-41C0-B7BD-45F4DC020460}" type="datetimeFigureOut">
              <a:rPr lang="pt-BR" smtClean="0"/>
              <a:t>28/10/2022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401D26-4B4E-88BE-3E3F-94C9956E7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F4818F-6433-E652-1786-3ECC190F9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C8EE-D2D9-41F1-AD2F-15842166F8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0487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09647B-379D-C760-B335-DBF276D04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DA9E38-677F-2E64-E5ED-DD85368CC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AD5D81-D1E5-3DCC-2BB7-FC677A0C8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34C0A-EFE6-41C0-B7BD-45F4DC020460}" type="datetimeFigureOut">
              <a:rPr lang="pt-BR" smtClean="0"/>
              <a:t>28/10/2022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F07A03-42E4-EC53-5973-A67D3AA30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4A2845-A168-40F4-563A-29D42BAAB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C8EE-D2D9-41F1-AD2F-15842166F8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5214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1BCB70-408E-5B60-4FB6-1934E0332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59FB5B-48DD-114E-3951-4B367AC91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5B97C5-9486-AAF6-2AB2-7E788F778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34C0A-EFE6-41C0-B7BD-45F4DC020460}" type="datetimeFigureOut">
              <a:rPr lang="pt-BR" smtClean="0"/>
              <a:t>28/10/2022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BDEBAD-5123-B134-26A7-3024D90A7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E15BF6-3AF8-40C2-0C59-08DA3C1AB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C8EE-D2D9-41F1-AD2F-15842166F8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873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CF4CC1-734A-112F-8E60-CAC4FD778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B15191-78BF-1C4B-8CE0-B58CC40D2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BFC75A1-8AB4-5CDE-589A-5526AC1B3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11E6378-4BA7-DCF8-E12B-0A40C0686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34C0A-EFE6-41C0-B7BD-45F4DC020460}" type="datetimeFigureOut">
              <a:rPr lang="pt-BR" smtClean="0"/>
              <a:t>28/10/2022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2B596F-3F1D-FEA9-3F3B-0DFBFDEC7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A7D1FC0-9CFB-EF48-097B-BA909F853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C8EE-D2D9-41F1-AD2F-15842166F8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9335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2754A9-24C7-725A-68F7-1CAF6994E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3BCB11-296A-5880-9D9F-246C46FF5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AECA456-E852-0FFD-8E6D-C15B9E953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7346599-D468-4701-E651-AD74EB33AD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55C6BEC-411E-9B98-7EAF-0A7A19EE27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B60929A-A1C7-1CC5-7F9A-B7C94B9CD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34C0A-EFE6-41C0-B7BD-45F4DC020460}" type="datetimeFigureOut">
              <a:rPr lang="pt-BR" smtClean="0"/>
              <a:t>28/10/2022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5C789B6-B348-4FA6-27F8-11A71996E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FBF7C91-4781-7780-CB25-377025C88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C8EE-D2D9-41F1-AD2F-15842166F8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8352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9729DA-E378-044D-680D-C3CE90003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09E1B72-7B44-0797-3C42-C30B62015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34C0A-EFE6-41C0-B7BD-45F4DC020460}" type="datetimeFigureOut">
              <a:rPr lang="pt-BR" smtClean="0"/>
              <a:t>28/10/2022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894C588-796C-0187-F2BB-06686B2B3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0C56B0C-AFFE-70DF-413C-60516543B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C8EE-D2D9-41F1-AD2F-15842166F8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1320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9C89FFE-6DB5-690C-CAEF-C719562D7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34C0A-EFE6-41C0-B7BD-45F4DC020460}" type="datetimeFigureOut">
              <a:rPr lang="pt-BR" smtClean="0"/>
              <a:t>28/10/2022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DE9DDC7-5788-AAF0-8818-3DB7F09B6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AE18CF0-0B06-25A2-9F29-06E7E0BF9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C8EE-D2D9-41F1-AD2F-15842166F8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575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1E9D9C-462D-773B-5BD5-9DF7E150A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5DAD9C-204C-BA66-C983-D12E6522C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38DD60B-4C4F-AB03-7BF7-4779A5438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15061D5-3DE3-ED1D-1C1A-AF91A407C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34C0A-EFE6-41C0-B7BD-45F4DC020460}" type="datetimeFigureOut">
              <a:rPr lang="pt-BR" smtClean="0"/>
              <a:t>28/10/2022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AB44EF-C569-4331-680D-2EAE0CD7A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36B5A3C-2E20-9876-F15A-38DB54C04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C8EE-D2D9-41F1-AD2F-15842166F8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2479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7168AE-4E37-7E6B-4EE4-E75DBF16F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0D81FC9-9D37-C0EA-A7FD-EEA8BFB426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DDA5E0B-960D-57D8-E460-CE4C6AAAD3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A6557A4-D32F-CE43-E49F-D2014E8A0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34C0A-EFE6-41C0-B7BD-45F4DC020460}" type="datetimeFigureOut">
              <a:rPr lang="pt-BR" smtClean="0"/>
              <a:t>28/10/2022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8910CB-1B8D-CA1F-F02E-16EA928DF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288021-8E73-86B9-0346-5EAFCA0E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C8EE-D2D9-41F1-AD2F-15842166F8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8956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2D06CDC-B588-E3BB-C18D-3B6C3A47A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05973C-6ED0-10E7-C8CF-50D40D6B8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AD6333-4A4C-0EFD-DF4D-9B4DCBC878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34C0A-EFE6-41C0-B7BD-45F4DC020460}" type="datetimeFigureOut">
              <a:rPr lang="pt-BR" smtClean="0"/>
              <a:t>28/10/2022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172DB0-6194-0BB7-37F4-DE9FAC3067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8FCBAA-ACEA-DFFF-F139-7AA3421E4B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EC8EE-D2D9-41F1-AD2F-15842166F8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3238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7F66BB5F-6021-4451-F376-CDDB2B2AE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872164"/>
              </p:ext>
            </p:extLst>
          </p:nvPr>
        </p:nvGraphicFramePr>
        <p:xfrm>
          <a:off x="103096" y="1259542"/>
          <a:ext cx="3581400" cy="14836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5350">
                  <a:extLst>
                    <a:ext uri="{9D8B030D-6E8A-4147-A177-3AD203B41FA5}">
                      <a16:colId xmlns:a16="http://schemas.microsoft.com/office/drawing/2014/main" val="3025778594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1866367003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3633349926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1151956330"/>
                    </a:ext>
                  </a:extLst>
                </a:gridCol>
              </a:tblGrid>
              <a:tr h="370915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Falha na classificação vs Protocolo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827938"/>
                  </a:ext>
                </a:extLst>
              </a:tr>
              <a:tr h="370915">
                <a:tc>
                  <a:txBody>
                    <a:bodyPr/>
                    <a:lstStyle/>
                    <a:p>
                      <a:pPr algn="l" fontAlgn="b"/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Antigo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Novo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Treino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791099"/>
                  </a:ext>
                </a:extLst>
              </a:tr>
              <a:tr h="370915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NÃO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573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1486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240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3864558"/>
                  </a:ext>
                </a:extLst>
              </a:tr>
              <a:tr h="370915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SIM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9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9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5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83495875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12ECAE2B-F488-FCCD-6BE0-E0E394194D5B}"/>
              </a:ext>
            </a:extLst>
          </p:cNvPr>
          <p:cNvSpPr txBox="1"/>
          <p:nvPr/>
        </p:nvSpPr>
        <p:spPr>
          <a:xfrm>
            <a:off x="228600" y="94129"/>
            <a:ext cx="11860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/>
              <a:t>Quanto de falha na houve no mês – Será que o novo protocolo falha menos ?</a:t>
            </a:r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220A6D64-9AC2-003A-FC06-B5D87ECBC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3102"/>
              </p:ext>
            </p:extLst>
          </p:nvPr>
        </p:nvGraphicFramePr>
        <p:xfrm>
          <a:off x="103096" y="4945371"/>
          <a:ext cx="3935504" cy="9966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67752">
                  <a:extLst>
                    <a:ext uri="{9D8B030D-6E8A-4147-A177-3AD203B41FA5}">
                      <a16:colId xmlns:a16="http://schemas.microsoft.com/office/drawing/2014/main" val="3687507648"/>
                    </a:ext>
                  </a:extLst>
                </a:gridCol>
                <a:gridCol w="1967752">
                  <a:extLst>
                    <a:ext uri="{9D8B030D-6E8A-4147-A177-3AD203B41FA5}">
                      <a16:colId xmlns:a16="http://schemas.microsoft.com/office/drawing/2014/main" val="1598532152"/>
                    </a:ext>
                  </a:extLst>
                </a:gridCol>
              </a:tblGrid>
              <a:tr h="35277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qui-quadrado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0.06848(0.04275)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2801315"/>
                  </a:ext>
                </a:extLst>
              </a:tr>
              <a:tr h="32273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teste z (less)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0.03424(0.02138)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52739652"/>
                  </a:ext>
                </a:extLst>
              </a:tr>
              <a:tr h="321138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fisher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0.06012(0.02937)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9743986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7019A88E-C5B8-E166-2752-479800B501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275223"/>
              </p:ext>
            </p:extLst>
          </p:nvPr>
        </p:nvGraphicFramePr>
        <p:xfrm>
          <a:off x="103096" y="2942629"/>
          <a:ext cx="6270812" cy="17279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7703">
                  <a:extLst>
                    <a:ext uri="{9D8B030D-6E8A-4147-A177-3AD203B41FA5}">
                      <a16:colId xmlns:a16="http://schemas.microsoft.com/office/drawing/2014/main" val="2474268975"/>
                    </a:ext>
                  </a:extLst>
                </a:gridCol>
                <a:gridCol w="1567703">
                  <a:extLst>
                    <a:ext uri="{9D8B030D-6E8A-4147-A177-3AD203B41FA5}">
                      <a16:colId xmlns:a16="http://schemas.microsoft.com/office/drawing/2014/main" val="123414233"/>
                    </a:ext>
                  </a:extLst>
                </a:gridCol>
                <a:gridCol w="1567703">
                  <a:extLst>
                    <a:ext uri="{9D8B030D-6E8A-4147-A177-3AD203B41FA5}">
                      <a16:colId xmlns:a16="http://schemas.microsoft.com/office/drawing/2014/main" val="2832766922"/>
                    </a:ext>
                  </a:extLst>
                </a:gridCol>
                <a:gridCol w="1567703">
                  <a:extLst>
                    <a:ext uri="{9D8B030D-6E8A-4147-A177-3AD203B41FA5}">
                      <a16:colId xmlns:a16="http://schemas.microsoft.com/office/drawing/2014/main" val="3974084985"/>
                    </a:ext>
                  </a:extLst>
                </a:gridCol>
              </a:tblGrid>
              <a:tr h="265949">
                <a:tc>
                  <a:txBody>
                    <a:bodyPr/>
                    <a:lstStyle/>
                    <a:p>
                      <a:pPr algn="l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Antigo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Novo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Total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7530449"/>
                  </a:ext>
                </a:extLst>
              </a:tr>
              <a:tr h="481368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NÃO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98.45% (573)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99.40% (1486)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99.13% (2059)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0041562"/>
                  </a:ext>
                </a:extLst>
              </a:tr>
              <a:tr h="481368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1.55%   (9)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0.60%    (9)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0.87%   (18)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22770339"/>
                  </a:ext>
                </a:extLst>
              </a:tr>
              <a:tr h="481368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Total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100.00% (582)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100.00% (1495)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>
                          <a:effectLst/>
                        </a:rPr>
                        <a:t>100.00% (2077)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49608062"/>
                  </a:ext>
                </a:extLst>
              </a:tr>
            </a:tbl>
          </a:graphicData>
        </a:graphic>
      </p:graphicFrame>
      <p:pic>
        <p:nvPicPr>
          <p:cNvPr id="3" name="Imagem 2" descr="Gráfico, Gráfico de barras&#10;&#10;Descrição gerada automaticamente">
            <a:extLst>
              <a:ext uri="{FF2B5EF4-FFF2-40B4-BE49-F238E27FC236}">
                <a16:creationId xmlns:a16="http://schemas.microsoft.com/office/drawing/2014/main" id="{F774E807-7337-AD36-7C50-24F600936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578" y="1559859"/>
            <a:ext cx="5607422" cy="373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156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64C8087-9F4A-BD14-2061-5973D7CC10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7" y="0"/>
            <a:ext cx="4719782" cy="3146521"/>
          </a:xfrm>
          <a:prstGeom prst="rect">
            <a:avLst/>
          </a:prstGeom>
        </p:spPr>
      </p:pic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87893A5C-E5B8-8E5D-6297-3322723E83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395896"/>
              </p:ext>
            </p:extLst>
          </p:nvPr>
        </p:nvGraphicFramePr>
        <p:xfrm>
          <a:off x="5560291" y="4390993"/>
          <a:ext cx="6096000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89979683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537261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9288326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0205749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6042525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7364309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0382089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2540604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933469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6211605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Mês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1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059524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NÃO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154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102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146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171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240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327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205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375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579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991132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SIM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64363279"/>
                  </a:ext>
                </a:extLst>
              </a:tr>
            </a:tbl>
          </a:graphicData>
        </a:graphic>
      </p:graphicFrame>
      <p:pic>
        <p:nvPicPr>
          <p:cNvPr id="10" name="Imagem 9" descr="Gráfico, Histograma&#10;&#10;Descrição gerada automaticamente">
            <a:extLst>
              <a:ext uri="{FF2B5EF4-FFF2-40B4-BE49-F238E27FC236}">
                <a16:creationId xmlns:a16="http://schemas.microsoft.com/office/drawing/2014/main" id="{6FA7F6D2-83C5-086D-22AF-4A3786756F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85" y="4329003"/>
            <a:ext cx="3625816" cy="2417211"/>
          </a:xfrm>
          <a:prstGeom prst="rect">
            <a:avLst/>
          </a:prstGeom>
        </p:spPr>
      </p:pic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4E283639-6CE6-0941-1D80-29C67AD48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989898"/>
              </p:ext>
            </p:extLst>
          </p:nvPr>
        </p:nvGraphicFramePr>
        <p:xfrm>
          <a:off x="1085054" y="3119875"/>
          <a:ext cx="10372428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2948">
                  <a:extLst>
                    <a:ext uri="{9D8B030D-6E8A-4147-A177-3AD203B41FA5}">
                      <a16:colId xmlns:a16="http://schemas.microsoft.com/office/drawing/2014/main" val="1763476614"/>
                    </a:ext>
                  </a:extLst>
                </a:gridCol>
                <a:gridCol w="942948">
                  <a:extLst>
                    <a:ext uri="{9D8B030D-6E8A-4147-A177-3AD203B41FA5}">
                      <a16:colId xmlns:a16="http://schemas.microsoft.com/office/drawing/2014/main" val="3671436380"/>
                    </a:ext>
                  </a:extLst>
                </a:gridCol>
                <a:gridCol w="942948">
                  <a:extLst>
                    <a:ext uri="{9D8B030D-6E8A-4147-A177-3AD203B41FA5}">
                      <a16:colId xmlns:a16="http://schemas.microsoft.com/office/drawing/2014/main" val="3347167981"/>
                    </a:ext>
                  </a:extLst>
                </a:gridCol>
                <a:gridCol w="942948">
                  <a:extLst>
                    <a:ext uri="{9D8B030D-6E8A-4147-A177-3AD203B41FA5}">
                      <a16:colId xmlns:a16="http://schemas.microsoft.com/office/drawing/2014/main" val="467068413"/>
                    </a:ext>
                  </a:extLst>
                </a:gridCol>
                <a:gridCol w="942948">
                  <a:extLst>
                    <a:ext uri="{9D8B030D-6E8A-4147-A177-3AD203B41FA5}">
                      <a16:colId xmlns:a16="http://schemas.microsoft.com/office/drawing/2014/main" val="644577704"/>
                    </a:ext>
                  </a:extLst>
                </a:gridCol>
                <a:gridCol w="942948">
                  <a:extLst>
                    <a:ext uri="{9D8B030D-6E8A-4147-A177-3AD203B41FA5}">
                      <a16:colId xmlns:a16="http://schemas.microsoft.com/office/drawing/2014/main" val="2147335684"/>
                    </a:ext>
                  </a:extLst>
                </a:gridCol>
                <a:gridCol w="942948">
                  <a:extLst>
                    <a:ext uri="{9D8B030D-6E8A-4147-A177-3AD203B41FA5}">
                      <a16:colId xmlns:a16="http://schemas.microsoft.com/office/drawing/2014/main" val="3131719991"/>
                    </a:ext>
                  </a:extLst>
                </a:gridCol>
                <a:gridCol w="942948">
                  <a:extLst>
                    <a:ext uri="{9D8B030D-6E8A-4147-A177-3AD203B41FA5}">
                      <a16:colId xmlns:a16="http://schemas.microsoft.com/office/drawing/2014/main" val="2379423394"/>
                    </a:ext>
                  </a:extLst>
                </a:gridCol>
                <a:gridCol w="942948">
                  <a:extLst>
                    <a:ext uri="{9D8B030D-6E8A-4147-A177-3AD203B41FA5}">
                      <a16:colId xmlns:a16="http://schemas.microsoft.com/office/drawing/2014/main" val="3589203539"/>
                    </a:ext>
                  </a:extLst>
                </a:gridCol>
                <a:gridCol w="942948">
                  <a:extLst>
                    <a:ext uri="{9D8B030D-6E8A-4147-A177-3AD203B41FA5}">
                      <a16:colId xmlns:a16="http://schemas.microsoft.com/office/drawing/2014/main" val="1273959145"/>
                    </a:ext>
                  </a:extLst>
                </a:gridCol>
                <a:gridCol w="942948">
                  <a:extLst>
                    <a:ext uri="{9D8B030D-6E8A-4147-A177-3AD203B41FA5}">
                      <a16:colId xmlns:a16="http://schemas.microsoft.com/office/drawing/2014/main" val="49361800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Mesês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Total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988721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NÃO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99.35% (154)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98.08% (102)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98.65% (146)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97.71% (171)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97.96% (240)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99.39% (327)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97.62% (205)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99.47% (375)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100.00% (579)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99.01% (2299)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559672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SIM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0.65%   (1)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1.92%   (2)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1.35%   (2)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2.29%   (4)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2.04%   (5)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0.61%   (2)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2.38%   (5)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0.53%   (2)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0.00%   (0)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0.99%   (23)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766393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Total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100.00% (155)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100.00% (104)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100.00% (148)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100.00% (175)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100.00% (245)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100.00% (329)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100.00% (210)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100.00% (377)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100.00% (579)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100.00% (2322)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91132149"/>
                  </a:ext>
                </a:extLst>
              </a:tr>
            </a:tbl>
          </a:graphicData>
        </a:graphic>
      </p:graphicFrame>
      <p:pic>
        <p:nvPicPr>
          <p:cNvPr id="3" name="Imagem 2" descr="Gráfico, Gráfico de barras, Histograma&#10;&#10;Descrição gerada automaticamente">
            <a:extLst>
              <a:ext uri="{FF2B5EF4-FFF2-40B4-BE49-F238E27FC236}">
                <a16:creationId xmlns:a16="http://schemas.microsoft.com/office/drawing/2014/main" id="{440AFD39-080F-6206-6102-B35D7205F6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148" y="1"/>
            <a:ext cx="4679811" cy="3119874"/>
          </a:xfrm>
          <a:prstGeom prst="rect">
            <a:avLst/>
          </a:prstGeom>
        </p:spPr>
      </p:pic>
      <p:pic>
        <p:nvPicPr>
          <p:cNvPr id="7" name="Imagem 6" descr="Gráfico, Gráfico de barras&#10;&#10;Descrição gerada automaticamente">
            <a:extLst>
              <a:ext uri="{FF2B5EF4-FFF2-40B4-BE49-F238E27FC236}">
                <a16:creationId xmlns:a16="http://schemas.microsoft.com/office/drawing/2014/main" id="{AD09A963-39AD-FC48-6DFF-D42899CF4D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539" y="15389"/>
            <a:ext cx="4679811" cy="311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147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5197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8635456B-9F3C-A5A0-F7E7-0106B623DD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507301"/>
              </p:ext>
            </p:extLst>
          </p:nvPr>
        </p:nvGraphicFramePr>
        <p:xfrm>
          <a:off x="107575" y="4680827"/>
          <a:ext cx="6483306" cy="21771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1026">
                  <a:extLst>
                    <a:ext uri="{9D8B030D-6E8A-4147-A177-3AD203B41FA5}">
                      <a16:colId xmlns:a16="http://schemas.microsoft.com/office/drawing/2014/main" val="732208266"/>
                    </a:ext>
                  </a:extLst>
                </a:gridCol>
                <a:gridCol w="1619306">
                  <a:extLst>
                    <a:ext uri="{9D8B030D-6E8A-4147-A177-3AD203B41FA5}">
                      <a16:colId xmlns:a16="http://schemas.microsoft.com/office/drawing/2014/main" val="3361932583"/>
                    </a:ext>
                  </a:extLst>
                </a:gridCol>
                <a:gridCol w="1627031">
                  <a:extLst>
                    <a:ext uri="{9D8B030D-6E8A-4147-A177-3AD203B41FA5}">
                      <a16:colId xmlns:a16="http://schemas.microsoft.com/office/drawing/2014/main" val="151899479"/>
                    </a:ext>
                  </a:extLst>
                </a:gridCol>
                <a:gridCol w="1775943">
                  <a:extLst>
                    <a:ext uri="{9D8B030D-6E8A-4147-A177-3AD203B41FA5}">
                      <a16:colId xmlns:a16="http://schemas.microsoft.com/office/drawing/2014/main" val="3724792299"/>
                    </a:ext>
                  </a:extLst>
                </a:gridCol>
              </a:tblGrid>
              <a:tr h="589182">
                <a:tc>
                  <a:txBody>
                    <a:bodyPr/>
                    <a:lstStyle/>
                    <a:p>
                      <a:pPr algn="l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Antigo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Novo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Total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0689884"/>
                  </a:ext>
                </a:extLst>
              </a:tr>
              <a:tr h="484433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ALTA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96.71% (499)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98.38% (1395)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97.93% (1894)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1190630"/>
                  </a:ext>
                </a:extLst>
              </a:tr>
              <a:tr h="484433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ÓBITO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3.29%  (17)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1.62%   (23)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2.07%   (40)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08368811"/>
                  </a:ext>
                </a:extLst>
              </a:tr>
              <a:tr h="484433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Total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100.00% (516)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100.00% (1418)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100.00% (1934)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1758025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7C905AC1-DCE8-A4DE-8B52-6835CA90EF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095063"/>
              </p:ext>
            </p:extLst>
          </p:nvPr>
        </p:nvGraphicFramePr>
        <p:xfrm>
          <a:off x="7226463" y="5259820"/>
          <a:ext cx="2474259" cy="13499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03961">
                  <a:extLst>
                    <a:ext uri="{9D8B030D-6E8A-4147-A177-3AD203B41FA5}">
                      <a16:colId xmlns:a16="http://schemas.microsoft.com/office/drawing/2014/main" val="2998435992"/>
                    </a:ext>
                  </a:extLst>
                </a:gridCol>
                <a:gridCol w="970298">
                  <a:extLst>
                    <a:ext uri="{9D8B030D-6E8A-4147-A177-3AD203B41FA5}">
                      <a16:colId xmlns:a16="http://schemas.microsoft.com/office/drawing/2014/main" val="3281714228"/>
                    </a:ext>
                  </a:extLst>
                </a:gridCol>
              </a:tblGrid>
              <a:tr h="517792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qui-quadrado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0.03527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5191249"/>
                  </a:ext>
                </a:extLst>
              </a:tr>
              <a:tr h="517792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teste z (less)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0.01763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4791222"/>
                  </a:ext>
                </a:extLst>
              </a:tr>
              <a:tr h="286073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fisher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0.03633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5327115"/>
                  </a:ext>
                </a:extLst>
              </a:tr>
            </a:tbl>
          </a:graphicData>
        </a:graphic>
      </p:graphicFrame>
      <p:pic>
        <p:nvPicPr>
          <p:cNvPr id="8" name="Imagem 7" descr="Gráfico, Gráfico de barras&#10;&#10;Descrição gerada automaticamente">
            <a:extLst>
              <a:ext uri="{FF2B5EF4-FFF2-40B4-BE49-F238E27FC236}">
                <a16:creationId xmlns:a16="http://schemas.microsoft.com/office/drawing/2014/main" id="{55D4B82D-0A1B-7EA6-247C-1CF159227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881" y="1371600"/>
            <a:ext cx="5601119" cy="3734079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4D8A5B8-17EB-344C-7D37-07B2E89FAA1C}"/>
              </a:ext>
            </a:extLst>
          </p:cNvPr>
          <p:cNvSpPr txBox="1"/>
          <p:nvPr/>
        </p:nvSpPr>
        <p:spPr>
          <a:xfrm>
            <a:off x="0" y="94129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/>
              <a:t>Quantas mortes houve durante os meses (saída) – será que houve mais mortes com o protocolo novo ?</a:t>
            </a:r>
          </a:p>
        </p:txBody>
      </p:sp>
    </p:spTree>
    <p:extLst>
      <p:ext uri="{BB962C8B-B14F-4D97-AF65-F5344CB8AC3E}">
        <p14:creationId xmlns:p14="http://schemas.microsoft.com/office/powerpoint/2010/main" val="1579549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D9115C4-AB93-56F5-0D57-30D306D4F2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483902"/>
              </p:ext>
            </p:extLst>
          </p:nvPr>
        </p:nvGraphicFramePr>
        <p:xfrm>
          <a:off x="0" y="1294458"/>
          <a:ext cx="5491092" cy="21902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2773">
                  <a:extLst>
                    <a:ext uri="{9D8B030D-6E8A-4147-A177-3AD203B41FA5}">
                      <a16:colId xmlns:a16="http://schemas.microsoft.com/office/drawing/2014/main" val="3019542595"/>
                    </a:ext>
                  </a:extLst>
                </a:gridCol>
                <a:gridCol w="1372773">
                  <a:extLst>
                    <a:ext uri="{9D8B030D-6E8A-4147-A177-3AD203B41FA5}">
                      <a16:colId xmlns:a16="http://schemas.microsoft.com/office/drawing/2014/main" val="1801147516"/>
                    </a:ext>
                  </a:extLst>
                </a:gridCol>
                <a:gridCol w="1372773">
                  <a:extLst>
                    <a:ext uri="{9D8B030D-6E8A-4147-A177-3AD203B41FA5}">
                      <a16:colId xmlns:a16="http://schemas.microsoft.com/office/drawing/2014/main" val="3990930716"/>
                    </a:ext>
                  </a:extLst>
                </a:gridCol>
                <a:gridCol w="1372773">
                  <a:extLst>
                    <a:ext uri="{9D8B030D-6E8A-4147-A177-3AD203B41FA5}">
                      <a16:colId xmlns:a16="http://schemas.microsoft.com/office/drawing/2014/main" val="389071483"/>
                    </a:ext>
                  </a:extLst>
                </a:gridCol>
              </a:tblGrid>
              <a:tr h="340635">
                <a:tc>
                  <a:txBody>
                    <a:bodyPr/>
                    <a:lstStyle/>
                    <a:p>
                      <a:pPr algn="l" fontAlgn="b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Antigo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Novo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Total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5151902"/>
                  </a:ext>
                </a:extLst>
              </a:tr>
              <a:tr h="616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ALTA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90.91% (170)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95.43% (480)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94.20% (650)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5745029"/>
                  </a:ext>
                </a:extLst>
              </a:tr>
              <a:tr h="616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ÓBITO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9.09%  (17)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4.57%  (23)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5.80%  (40)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6902933"/>
                  </a:ext>
                </a:extLst>
              </a:tr>
              <a:tr h="616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Total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100.00% (187)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100.00% (503)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>
                          <a:effectLst/>
                        </a:rPr>
                        <a:t>100.00% (690)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5286189"/>
                  </a:ext>
                </a:extLst>
              </a:tr>
            </a:tbl>
          </a:graphicData>
        </a:graphic>
      </p:graphicFrame>
      <p:pic>
        <p:nvPicPr>
          <p:cNvPr id="6" name="Imagem 5" descr="Gráfico, Gráfico de barras&#10;&#10;Descrição gerada automaticamente">
            <a:extLst>
              <a:ext uri="{FF2B5EF4-FFF2-40B4-BE49-F238E27FC236}">
                <a16:creationId xmlns:a16="http://schemas.microsoft.com/office/drawing/2014/main" id="{62EF4226-A1A1-084F-51ED-838886A9E6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457" y="1371622"/>
            <a:ext cx="5399543" cy="3599695"/>
          </a:xfrm>
          <a:prstGeom prst="rect">
            <a:avLst/>
          </a:prstGeom>
        </p:spPr>
      </p:pic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142F1201-B098-9F42-3AF1-85F989AD59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28283"/>
              </p:ext>
            </p:extLst>
          </p:nvPr>
        </p:nvGraphicFramePr>
        <p:xfrm>
          <a:off x="2520468" y="3582229"/>
          <a:ext cx="3035658" cy="10797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7829">
                  <a:extLst>
                    <a:ext uri="{9D8B030D-6E8A-4147-A177-3AD203B41FA5}">
                      <a16:colId xmlns:a16="http://schemas.microsoft.com/office/drawing/2014/main" val="3734016073"/>
                    </a:ext>
                  </a:extLst>
                </a:gridCol>
                <a:gridCol w="1517829">
                  <a:extLst>
                    <a:ext uri="{9D8B030D-6E8A-4147-A177-3AD203B41FA5}">
                      <a16:colId xmlns:a16="http://schemas.microsoft.com/office/drawing/2014/main" val="1963024556"/>
                    </a:ext>
                  </a:extLst>
                </a:gridCol>
              </a:tblGrid>
              <a:tr h="397973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 err="1">
                          <a:effectLst/>
                        </a:rPr>
                        <a:t>qui</a:t>
                      </a:r>
                      <a:r>
                        <a:rPr lang="pt-BR" sz="1800" u="none" strike="noStrike" dirty="0">
                          <a:effectLst/>
                        </a:rPr>
                        <a:t>-quadrado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u="none" strike="noStrike">
                          <a:effectLst/>
                        </a:rPr>
                        <a:t>0.03806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31009969"/>
                  </a:ext>
                </a:extLst>
              </a:tr>
              <a:tr h="397973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teste z (less)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u="none" strike="noStrike">
                          <a:effectLst/>
                        </a:rPr>
                        <a:t>0.01903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636381"/>
                  </a:ext>
                </a:extLst>
              </a:tr>
              <a:tr h="219874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fisher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u="none" strike="noStrike" dirty="0">
                          <a:effectLst/>
                        </a:rPr>
                        <a:t>0.1288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6618944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94BC1F9F-B599-E7AF-F951-B6783CB37FC5}"/>
              </a:ext>
            </a:extLst>
          </p:cNvPr>
          <p:cNvSpPr txBox="1"/>
          <p:nvPr/>
        </p:nvSpPr>
        <p:spPr>
          <a:xfrm>
            <a:off x="0" y="94129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/>
              <a:t>Quantas mortes houve durante os meses (saída) – será que houve mais mortes com o protocolo novo ?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EBFF74AA-2003-BB60-9F23-B51BE78605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984339"/>
              </p:ext>
            </p:extLst>
          </p:nvPr>
        </p:nvGraphicFramePr>
        <p:xfrm>
          <a:off x="177799" y="5235304"/>
          <a:ext cx="11853336" cy="12670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7778">
                  <a:extLst>
                    <a:ext uri="{9D8B030D-6E8A-4147-A177-3AD203B41FA5}">
                      <a16:colId xmlns:a16="http://schemas.microsoft.com/office/drawing/2014/main" val="3399533944"/>
                    </a:ext>
                  </a:extLst>
                </a:gridCol>
                <a:gridCol w="987778">
                  <a:extLst>
                    <a:ext uri="{9D8B030D-6E8A-4147-A177-3AD203B41FA5}">
                      <a16:colId xmlns:a16="http://schemas.microsoft.com/office/drawing/2014/main" val="2051825970"/>
                    </a:ext>
                  </a:extLst>
                </a:gridCol>
                <a:gridCol w="987778">
                  <a:extLst>
                    <a:ext uri="{9D8B030D-6E8A-4147-A177-3AD203B41FA5}">
                      <a16:colId xmlns:a16="http://schemas.microsoft.com/office/drawing/2014/main" val="1038153909"/>
                    </a:ext>
                  </a:extLst>
                </a:gridCol>
                <a:gridCol w="987778">
                  <a:extLst>
                    <a:ext uri="{9D8B030D-6E8A-4147-A177-3AD203B41FA5}">
                      <a16:colId xmlns:a16="http://schemas.microsoft.com/office/drawing/2014/main" val="361374509"/>
                    </a:ext>
                  </a:extLst>
                </a:gridCol>
                <a:gridCol w="987778">
                  <a:extLst>
                    <a:ext uri="{9D8B030D-6E8A-4147-A177-3AD203B41FA5}">
                      <a16:colId xmlns:a16="http://schemas.microsoft.com/office/drawing/2014/main" val="4111529114"/>
                    </a:ext>
                  </a:extLst>
                </a:gridCol>
                <a:gridCol w="987778">
                  <a:extLst>
                    <a:ext uri="{9D8B030D-6E8A-4147-A177-3AD203B41FA5}">
                      <a16:colId xmlns:a16="http://schemas.microsoft.com/office/drawing/2014/main" val="1201447605"/>
                    </a:ext>
                  </a:extLst>
                </a:gridCol>
                <a:gridCol w="987778">
                  <a:extLst>
                    <a:ext uri="{9D8B030D-6E8A-4147-A177-3AD203B41FA5}">
                      <a16:colId xmlns:a16="http://schemas.microsoft.com/office/drawing/2014/main" val="3710420340"/>
                    </a:ext>
                  </a:extLst>
                </a:gridCol>
                <a:gridCol w="987778">
                  <a:extLst>
                    <a:ext uri="{9D8B030D-6E8A-4147-A177-3AD203B41FA5}">
                      <a16:colId xmlns:a16="http://schemas.microsoft.com/office/drawing/2014/main" val="1732750885"/>
                    </a:ext>
                  </a:extLst>
                </a:gridCol>
                <a:gridCol w="987778">
                  <a:extLst>
                    <a:ext uri="{9D8B030D-6E8A-4147-A177-3AD203B41FA5}">
                      <a16:colId xmlns:a16="http://schemas.microsoft.com/office/drawing/2014/main" val="2385781838"/>
                    </a:ext>
                  </a:extLst>
                </a:gridCol>
                <a:gridCol w="987778">
                  <a:extLst>
                    <a:ext uri="{9D8B030D-6E8A-4147-A177-3AD203B41FA5}">
                      <a16:colId xmlns:a16="http://schemas.microsoft.com/office/drawing/2014/main" val="83744088"/>
                    </a:ext>
                  </a:extLst>
                </a:gridCol>
                <a:gridCol w="987778">
                  <a:extLst>
                    <a:ext uri="{9D8B030D-6E8A-4147-A177-3AD203B41FA5}">
                      <a16:colId xmlns:a16="http://schemas.microsoft.com/office/drawing/2014/main" val="871860625"/>
                    </a:ext>
                  </a:extLst>
                </a:gridCol>
                <a:gridCol w="987778">
                  <a:extLst>
                    <a:ext uri="{9D8B030D-6E8A-4147-A177-3AD203B41FA5}">
                      <a16:colId xmlns:a16="http://schemas.microsoft.com/office/drawing/2014/main" val="374665730"/>
                    </a:ext>
                  </a:extLst>
                </a:gridCol>
              </a:tblGrid>
              <a:tr h="593109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Mês saída </a:t>
                      </a:r>
                      <a:r>
                        <a:rPr lang="pt-B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vs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t-B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Obitos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3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4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5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7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9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Total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08835388"/>
                  </a:ext>
                </a:extLst>
              </a:tr>
              <a:tr h="224662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NÃO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99.29% (140)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100.00% (13)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97.96% (96)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99.37% (158)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97.52% (157)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95.83% (23)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99.67% (298)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98.22% (221)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99.17% (357)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100.00% (594)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99.18% (2057)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08839300"/>
                  </a:ext>
                </a:extLst>
              </a:tr>
              <a:tr h="224662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SIM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0.71%   (1)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0.00%  (0)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2.04%  (2)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0.63%   (1)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2.48%   (4)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4.17%  (1)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0.33%   (1)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1.78%   (4)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0.83%   (3)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0.00%   (0)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0.82%   (17)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96638787"/>
                  </a:ext>
                </a:extLst>
              </a:tr>
              <a:tr h="224662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Total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100.00% (141)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100.00% (13)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100.00% (98)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100.00% (159)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100.00% (161)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100.00% (24)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100.00% (299)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100.00% (225)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100.00% (360)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100.00% (594)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dirty="0">
                          <a:effectLst/>
                        </a:rPr>
                        <a:t>100.00% (2074)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97613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1245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D5FA9E9-4686-F10E-A4C2-AD454C8B8F94}"/>
              </a:ext>
            </a:extLst>
          </p:cNvPr>
          <p:cNvSpPr txBox="1"/>
          <p:nvPr/>
        </p:nvSpPr>
        <p:spPr>
          <a:xfrm>
            <a:off x="0" y="9412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/>
              <a:t>Descrições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AB7DB8AD-C0E2-2906-4012-4C28E878F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312994"/>
              </p:ext>
            </p:extLst>
          </p:nvPr>
        </p:nvGraphicFramePr>
        <p:xfrm>
          <a:off x="107576" y="2136610"/>
          <a:ext cx="4426771" cy="22806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8350">
                  <a:extLst>
                    <a:ext uri="{9D8B030D-6E8A-4147-A177-3AD203B41FA5}">
                      <a16:colId xmlns:a16="http://schemas.microsoft.com/office/drawing/2014/main" val="2076948722"/>
                    </a:ext>
                  </a:extLst>
                </a:gridCol>
                <a:gridCol w="1070633">
                  <a:extLst>
                    <a:ext uri="{9D8B030D-6E8A-4147-A177-3AD203B41FA5}">
                      <a16:colId xmlns:a16="http://schemas.microsoft.com/office/drawing/2014/main" val="3374281515"/>
                    </a:ext>
                  </a:extLst>
                </a:gridCol>
                <a:gridCol w="1287788">
                  <a:extLst>
                    <a:ext uri="{9D8B030D-6E8A-4147-A177-3AD203B41FA5}">
                      <a16:colId xmlns:a16="http://schemas.microsoft.com/office/drawing/2014/main" val="2052651843"/>
                    </a:ext>
                  </a:extLst>
                </a:gridCol>
              </a:tblGrid>
              <a:tr h="191989">
                <a:tc>
                  <a:txBody>
                    <a:bodyPr/>
                    <a:lstStyle/>
                    <a:p>
                      <a:pPr algn="r" fontAlgn="b"/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Antigo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Novo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5993752"/>
                  </a:ext>
                </a:extLst>
              </a:tr>
              <a:tr h="191989"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ALTA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499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1395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4776345"/>
                  </a:ext>
                </a:extLst>
              </a:tr>
              <a:tr h="1023304"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DESISTÊNCIA DE TRATAMENTO HOSPITALAR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29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5874748"/>
                  </a:ext>
                </a:extLst>
              </a:tr>
              <a:tr h="191989"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EVASÃO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18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17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4599263"/>
                  </a:ext>
                </a:extLst>
              </a:tr>
              <a:tr h="191989"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ÓBITO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17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23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113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6119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269F441-806A-8D05-A517-ED3EF71A93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15" t="22159" r="36077" b="6031"/>
          <a:stretch/>
        </p:blipFill>
        <p:spPr>
          <a:xfrm>
            <a:off x="2071687" y="0"/>
            <a:ext cx="6216217" cy="766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4003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653</Words>
  <Application>Microsoft Office PowerPoint</Application>
  <PresentationFormat>Widescreen</PresentationFormat>
  <Paragraphs>215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ADM</dc:creator>
  <cp:lastModifiedBy>ADM</cp:lastModifiedBy>
  <cp:revision>4</cp:revision>
  <dcterms:created xsi:type="dcterms:W3CDTF">2022-10-26T04:39:32Z</dcterms:created>
  <dcterms:modified xsi:type="dcterms:W3CDTF">2022-10-28T18:43:45Z</dcterms:modified>
</cp:coreProperties>
</file>