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6" r:id="rId2"/>
    <p:sldId id="2557" r:id="rId3"/>
    <p:sldId id="2571" r:id="rId4"/>
    <p:sldId id="2572" r:id="rId5"/>
    <p:sldId id="2564" r:id="rId6"/>
    <p:sldId id="2565" r:id="rId7"/>
    <p:sldId id="2573" r:id="rId8"/>
    <p:sldId id="2567" r:id="rId9"/>
    <p:sldId id="2574" r:id="rId10"/>
    <p:sldId id="2575" r:id="rId11"/>
    <p:sldId id="2566" r:id="rId12"/>
    <p:sldId id="2569" r:id="rId13"/>
    <p:sldId id="2576" r:id="rId14"/>
    <p:sldId id="265" r:id="rId1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Moraes Gratao" initials="AMG" lastIdx="1" clrIdx="0">
    <p:extLst>
      <p:ext uri="{19B8F6BF-5375-455C-9EA6-DF929625EA0E}">
        <p15:presenceInfo xmlns:p15="http://schemas.microsoft.com/office/powerpoint/2012/main" userId="S::amanda.gratao@saoluiz.com.br::e907740e-315d-432a-93d6-80e03edef1c1" providerId="AD"/>
      </p:ext>
    </p:extLst>
  </p:cmAuthor>
  <p:cmAuthor id="2" name="Denise Rabelo da Silveira" initials="DRdS" lastIdx="1" clrIdx="1">
    <p:extLst>
      <p:ext uri="{19B8F6BF-5375-455C-9EA6-DF929625EA0E}">
        <p15:presenceInfo xmlns:p15="http://schemas.microsoft.com/office/powerpoint/2012/main" userId="Denise Rabelo da Sil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5E8"/>
    <a:srgbClr val="00133A"/>
    <a:srgbClr val="001326"/>
    <a:srgbClr val="005E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8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320E-7C11-4943-87DC-C8F6BBDBF20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0AAA2-3FB7-44F7-BFD5-E40293301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3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0AAA2-3FB7-44F7-BFD5-E40293301E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0AAA2-3FB7-44F7-BFD5-E40293301E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28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0AAA2-3FB7-44F7-BFD5-E40293301E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44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lo sem image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2F7BC-C57B-4157-A3FF-3DA4B9E7F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506" y="900000"/>
            <a:ext cx="10840668" cy="2314255"/>
          </a:xfrm>
        </p:spPr>
        <p:txBody>
          <a:bodyPr lIns="0" tIns="0" anchor="t">
            <a:noAutofit/>
          </a:bodyPr>
          <a:lstStyle>
            <a:lvl1pPr algn="l">
              <a:defRPr sz="5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TÍTULO  DA APRESENTAÇÃO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0C098A7-85DC-49D2-BEBB-670A29C79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05"/>
            <a:ext cx="900505" cy="9005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744BD5-5C33-46BE-A5D3-31F5D3EF33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310" y="5984450"/>
            <a:ext cx="900000" cy="546428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AB0C4ABB-BC4A-47C1-BBED-8B69B533F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05" y="3955473"/>
            <a:ext cx="5195495" cy="167838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342451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 com título e subtítlo sem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2118D8BC-A70F-47B3-B620-4253A81D1FAA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50827" y="443345"/>
            <a:ext cx="11741174" cy="6414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B2F7BC-C57B-4157-A3FF-3DA4B9E7F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506" y="900000"/>
            <a:ext cx="10840668" cy="2314255"/>
          </a:xfrm>
        </p:spPr>
        <p:txBody>
          <a:bodyPr lIns="0" tIns="0" anchor="t">
            <a:noAutofit/>
          </a:bodyPr>
          <a:lstStyle>
            <a:lvl1pPr algn="l">
              <a:defRPr sz="5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TÍTULO 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6FFFA-79E3-4A23-8FD6-176A498D5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05" y="3955473"/>
            <a:ext cx="5195495" cy="167838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744BD5-5C33-46BE-A5D3-31F5D3EF3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310" y="5984450"/>
            <a:ext cx="900000" cy="5464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ABF278-4E9E-461E-B09C-EF420E854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" y="0"/>
            <a:ext cx="901656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3687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9B99CC0-3E9A-44AE-B874-3F77E2DFD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3310" y="900000"/>
            <a:ext cx="10837863" cy="5090269"/>
          </a:xfrm>
        </p:spPr>
        <p:txBody>
          <a:bodyPr lIns="0" tIns="0" anchor="t"/>
          <a:lstStyle>
            <a:lvl1pPr algn="l">
              <a:defRPr sz="60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CLIQUE PARA EDITAR O TEXTO DESTQUE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A50186-B22C-4F8B-9D4C-37ED154F4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0" y="5983343"/>
            <a:ext cx="900000" cy="5486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EC3FB31-4D10-4463-A5C1-15B09BB323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" y="450000"/>
            <a:ext cx="45082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22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2" pos="7401">
          <p15:clr>
            <a:srgbClr val="FBAE40"/>
          </p15:clr>
        </p15:guide>
        <p15:guide id="9" orient="horz" pos="37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tística">
    <p:bg>
      <p:bgPr>
        <a:solidFill>
          <a:srgbClr val="71C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9B99CC0-3E9A-44AE-B874-3F77E2DFD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3311" y="899999"/>
            <a:ext cx="10381216" cy="5029745"/>
          </a:xfrm>
        </p:spPr>
        <p:txBody>
          <a:bodyPr lIns="0" tIns="0" anchor="ctr"/>
          <a:lstStyle>
            <a:lvl1pPr algn="l">
              <a:defRPr sz="20000" b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12545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C9ACF3B8-32EC-49AD-A147-EA7AA94EF1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3875537"/>
            <a:ext cx="4518105" cy="115564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err="1"/>
              <a:t>Cliute</a:t>
            </a:r>
            <a:r>
              <a:rPr lang="pt-BR" dirty="0"/>
              <a:t> para editar os estilos de texto Mestres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AD4EDD-5D5D-4F09-B8C5-8DC3236F2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" y="450000"/>
            <a:ext cx="450828" cy="45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A007E3-FB11-46B7-B137-F1200C3E21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310" y="5984450"/>
            <a:ext cx="900000" cy="5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620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6" orient="horz" pos="845">
          <p15:clr>
            <a:srgbClr val="FBAE40"/>
          </p15:clr>
        </p15:guide>
        <p15:guide id="7" pos="846">
          <p15:clr>
            <a:srgbClr val="FBAE40"/>
          </p15:clr>
        </p15:guide>
        <p15:guide id="8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0585A96-B99D-44E1-A6C9-24F7057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900000"/>
            <a:ext cx="5653088" cy="50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BCBE26-7DD4-4C01-97A1-CD2FDBC2B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0" y="5983343"/>
            <a:ext cx="900000" cy="548643"/>
          </a:xfrm>
          <a:prstGeom prst="rect">
            <a:avLst/>
          </a:prstGeom>
        </p:spPr>
      </p:pic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7F850546-9324-4E61-AC3A-190FF373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311" y="2708275"/>
            <a:ext cx="4967276" cy="27997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89ED558-5B6A-46D1-BFAF-2880119C95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3311" y="900001"/>
            <a:ext cx="4908672" cy="1332928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D132402-676A-4A71-8023-AD9975836A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" y="450000"/>
            <a:ext cx="45082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0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01">
          <p15:clr>
            <a:srgbClr val="FBAE40"/>
          </p15:clr>
        </p15:guide>
        <p15:guide id="3" orient="horz" pos="170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uas part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3AAF897-E0CA-4412-82C7-15E7858028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0" y="5983343"/>
            <a:ext cx="900000" cy="548643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5184F38-6493-4D98-BAFF-81BD7937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311" y="2708275"/>
            <a:ext cx="4967276" cy="27997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6D51587-BFAD-4EC8-A10A-BB905DFF68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3311" y="900001"/>
            <a:ext cx="4908672" cy="1332928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63FC117-ABA4-4EF1-8187-A4FEFC6F2C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" y="450000"/>
            <a:ext cx="450828" cy="450000"/>
          </a:xfrm>
          <a:prstGeom prst="rect">
            <a:avLst/>
          </a:prstGeom>
        </p:spPr>
      </p:pic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FDE65393-6675-435A-B46F-0DAD0129188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21413" y="2708275"/>
            <a:ext cx="4967276" cy="27997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84453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477444-8168-49B4-AF68-91EE2B119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5999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F07F69-52A9-49C6-87EB-7424518C9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0" y="6017978"/>
            <a:ext cx="900000" cy="548643"/>
          </a:xfrm>
          <a:prstGeom prst="rect">
            <a:avLst/>
          </a:prstGeom>
        </p:spPr>
      </p:pic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06BDDC10-C312-41C0-9E4F-845F31A2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311" y="2781301"/>
            <a:ext cx="4967276" cy="292677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65A32DF-99E6-4603-A13E-525FE1449D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3311" y="900001"/>
            <a:ext cx="4908672" cy="18813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2614D2-15D6-4CBC-8EE2-BA28062221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" y="450000"/>
            <a:ext cx="45082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0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01">
          <p15:clr>
            <a:srgbClr val="FBAE40"/>
          </p15:clr>
        </p15:guide>
        <p15:guide id="3" orient="horz" pos="17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283CD02-5AC0-47DE-8ED2-EB47A339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828" cy="45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BB2DA6-E3E3-461A-A069-CAE7C69DA2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" y="5990269"/>
            <a:ext cx="900000" cy="548643"/>
          </a:xfrm>
          <a:prstGeom prst="rect">
            <a:avLst/>
          </a:prstGeom>
        </p:spPr>
      </p:pic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4D550FA-8F8D-45FD-B57A-A5FE723A3B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0829" y="450001"/>
            <a:ext cx="2373790" cy="27024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70109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01">
          <p15:clr>
            <a:srgbClr val="FBAE40"/>
          </p15:clr>
        </p15:guide>
        <p15:guide id="3" pos="846">
          <p15:clr>
            <a:srgbClr val="FBAE40"/>
          </p15:clr>
        </p15:guide>
        <p15:guide id="4" orient="horz" pos="845">
          <p15:clr>
            <a:srgbClr val="FBAE40"/>
          </p15:clr>
        </p15:guide>
        <p15:guide id="5" orient="horz" pos="377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4754F07-1EB2-40EF-B497-DECC6676BA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2549979"/>
            <a:ext cx="2895600" cy="1758042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34D2AEB1-CC0C-456A-9E6B-AE049D7984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36947" y="5153892"/>
            <a:ext cx="4518105" cy="1227858"/>
          </a:xfrm>
          <a:noFill/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aqui para editar o rodapé</a:t>
            </a:r>
          </a:p>
        </p:txBody>
      </p:sp>
    </p:spTree>
    <p:extLst>
      <p:ext uri="{BB962C8B-B14F-4D97-AF65-F5344CB8AC3E}">
        <p14:creationId xmlns:p14="http://schemas.microsoft.com/office/powerpoint/2010/main" val="3847177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8EBE2E-B29C-4749-9863-2E1138B2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CFCD7-1AC2-46DA-AC68-7A4A43B07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6A24C-0C12-4F78-BE9A-47C38BE7C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2D6A-1D94-4C42-8159-08EF80F5CB20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49898-9D36-4D73-99EA-163A7486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64449-DC96-45EF-9FC4-287860CA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368C-863D-4886-93DE-C0B1E8DC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94ABFF-81B6-4EE9-B874-351CD655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536" y="0"/>
            <a:ext cx="11291494" cy="2314255"/>
          </a:xfrm>
        </p:spPr>
        <p:txBody>
          <a:bodyPr/>
          <a:lstStyle/>
          <a:p>
            <a:br>
              <a:rPr lang="pt-BR" dirty="0"/>
            </a:br>
            <a:r>
              <a:rPr lang="pt-BR" sz="5400" dirty="0"/>
              <a:t>Hospital São Luiz Morumbi </a:t>
            </a:r>
            <a:br>
              <a:rPr lang="pt-BR" sz="5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pt-BR" sz="5400" dirty="0"/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17D69927-0D93-4176-93EE-8DD48472D44D}"/>
              </a:ext>
            </a:extLst>
          </p:cNvPr>
          <p:cNvSpPr txBox="1">
            <a:spLocks/>
          </p:cNvSpPr>
          <p:nvPr/>
        </p:nvSpPr>
        <p:spPr>
          <a:xfrm>
            <a:off x="2232116" y="1846480"/>
            <a:ext cx="6625710" cy="1280160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000" dirty="0" err="1">
                <a:solidFill>
                  <a:schemeClr val="bg1"/>
                </a:solidFill>
              </a:rPr>
              <a:t>Protocolo</a:t>
            </a:r>
            <a:r>
              <a:rPr lang="en-US" sz="3000" dirty="0">
                <a:solidFill>
                  <a:schemeClr val="bg1"/>
                </a:solidFill>
              </a:rPr>
              <a:t> de </a:t>
            </a:r>
            <a:r>
              <a:rPr lang="en-US" sz="3000" dirty="0" err="1">
                <a:solidFill>
                  <a:schemeClr val="bg1"/>
                </a:solidFill>
              </a:rPr>
              <a:t>Sepse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Adulto</a:t>
            </a:r>
            <a:endParaRPr lang="en-US" sz="3000" dirty="0">
              <a:solidFill>
                <a:schemeClr val="bg1"/>
              </a:solidFill>
            </a:endParaRPr>
          </a:p>
          <a:p>
            <a:pPr algn="ctr"/>
            <a:r>
              <a:rPr lang="en-US" sz="3000" dirty="0" err="1">
                <a:solidFill>
                  <a:schemeClr val="bg1"/>
                </a:solidFill>
              </a:rPr>
              <a:t>Ciclos</a:t>
            </a:r>
            <a:r>
              <a:rPr lang="en-US" sz="3000" dirty="0">
                <a:solidFill>
                  <a:schemeClr val="bg1"/>
                </a:solidFill>
              </a:rPr>
              <a:t> de </a:t>
            </a:r>
            <a:r>
              <a:rPr lang="en-US" sz="3000" dirty="0" err="1">
                <a:solidFill>
                  <a:schemeClr val="bg1"/>
                </a:solidFill>
              </a:rPr>
              <a:t>Melhoria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sz="3000" dirty="0" err="1">
                <a:solidFill>
                  <a:schemeClr val="bg1"/>
                </a:solidFill>
              </a:rPr>
              <a:t>Outubro</a:t>
            </a:r>
            <a:r>
              <a:rPr lang="en-US" sz="3000" dirty="0">
                <a:solidFill>
                  <a:schemeClr val="bg1"/>
                </a:solidFill>
              </a:rPr>
              <a:t> de 2021 a Agosto de 2022 </a:t>
            </a:r>
          </a:p>
          <a:p>
            <a:pPr algn="ctr"/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2995DF-18DE-4274-85B3-8366666D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996" y="3814148"/>
            <a:ext cx="4121834" cy="1311975"/>
          </a:xfrm>
        </p:spPr>
        <p:txBody>
          <a:bodyPr>
            <a:normAutofit fontScale="77500" lnSpcReduction="20000"/>
          </a:bodyPr>
          <a:lstStyle/>
          <a:p>
            <a:r>
              <a:rPr lang="pt-BR" sz="2000" dirty="0"/>
              <a:t>Gestores do Protocolo  </a:t>
            </a:r>
          </a:p>
          <a:p>
            <a:r>
              <a:rPr lang="pt-BR" sz="2000" dirty="0"/>
              <a:t>Prof. Dra. Denise Rabelo da Silveira </a:t>
            </a:r>
          </a:p>
          <a:p>
            <a:r>
              <a:rPr lang="pt-BR" sz="2000" dirty="0"/>
              <a:t>Elaine Torres </a:t>
            </a:r>
          </a:p>
          <a:p>
            <a:r>
              <a:rPr lang="pt-BR" sz="2000" dirty="0"/>
              <a:t> 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FB56221F-D6D8-075D-52DA-80581CAA502A}"/>
              </a:ext>
            </a:extLst>
          </p:cNvPr>
          <p:cNvSpPr txBox="1">
            <a:spLocks/>
          </p:cNvSpPr>
          <p:nvPr/>
        </p:nvSpPr>
        <p:spPr>
          <a:xfrm>
            <a:off x="8187091" y="4973120"/>
            <a:ext cx="3573194" cy="1590551"/>
          </a:xfrm>
          <a:prstGeom prst="rect">
            <a:avLst/>
          </a:prstGeom>
        </p:spPr>
        <p:txBody>
          <a:bodyPr vert="horz" lIns="0" tIns="0" rIns="0" bIns="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Coordenação Médica do Pronto Socorro </a:t>
            </a:r>
          </a:p>
          <a:p>
            <a:r>
              <a:rPr lang="pt-BR" sz="4800" dirty="0"/>
              <a:t>Prof. Dra. Denise Rabelo da Silveira </a:t>
            </a:r>
          </a:p>
          <a:p>
            <a:r>
              <a:rPr lang="pt-BR" sz="4800" dirty="0"/>
              <a:t>Dennys Cunha Duarte </a:t>
            </a:r>
          </a:p>
          <a:p>
            <a:r>
              <a:rPr lang="pt-BR" sz="4800" dirty="0"/>
              <a:t>Miguel </a:t>
            </a:r>
            <a:r>
              <a:rPr lang="pt-BR" sz="4800" dirty="0" err="1"/>
              <a:t>Capovilla</a:t>
            </a:r>
            <a:r>
              <a:rPr lang="pt-BR" sz="4800" dirty="0"/>
              <a:t> </a:t>
            </a:r>
          </a:p>
          <a:p>
            <a:r>
              <a:rPr lang="pt-BR" sz="4800" dirty="0"/>
              <a:t>Nicole D. Coser </a:t>
            </a:r>
            <a:r>
              <a:rPr lang="pt-BR" sz="4800" dirty="0" err="1"/>
              <a:t>Capovilla</a:t>
            </a:r>
            <a:r>
              <a:rPr lang="pt-BR" sz="4800" dirty="0"/>
              <a:t> </a:t>
            </a:r>
          </a:p>
          <a:p>
            <a:r>
              <a:rPr lang="pt-BR" sz="2000" dirty="0"/>
              <a:t> 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820E226-42E8-9AE9-F586-A8F6CBC6C207}"/>
              </a:ext>
            </a:extLst>
          </p:cNvPr>
          <p:cNvSpPr txBox="1">
            <a:spLocks/>
          </p:cNvSpPr>
          <p:nvPr/>
        </p:nvSpPr>
        <p:spPr>
          <a:xfrm>
            <a:off x="8360636" y="3939026"/>
            <a:ext cx="3226105" cy="11870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2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603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05" y="344657"/>
            <a:ext cx="3004625" cy="830997"/>
          </a:xfrm>
        </p:spPr>
        <p:txBody>
          <a:bodyPr wrap="square">
            <a:spAutoFit/>
          </a:bodyPr>
          <a:lstStyle/>
          <a:p>
            <a:r>
              <a:rPr lang="pt-BR" sz="2000" b="0" dirty="0"/>
              <a:t> Quarto PDSA</a:t>
            </a:r>
            <a:br>
              <a:rPr lang="pt-BR" sz="2000" b="0" dirty="0"/>
            </a:br>
            <a:br>
              <a:rPr lang="pt-BR" sz="2000" b="0" dirty="0"/>
            </a:br>
            <a:endParaRPr lang="pt-BR" sz="2000" b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959150-4C06-AF6F-6531-BAD2C1F833BA}"/>
              </a:ext>
            </a:extLst>
          </p:cNvPr>
          <p:cNvSpPr/>
          <p:nvPr/>
        </p:nvSpPr>
        <p:spPr>
          <a:xfrm>
            <a:off x="7844450" y="344657"/>
            <a:ext cx="3940219" cy="64504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1326"/>
              </a:solidFill>
            </a:endParaRPr>
          </a:p>
          <a:p>
            <a:pPr algn="ctr"/>
            <a:r>
              <a:rPr lang="pt-BR" dirty="0">
                <a:solidFill>
                  <a:srgbClr val="001326"/>
                </a:solidFill>
              </a:rPr>
              <a:t>Dificuldade de identificar Disfunção Orgânica Aguda na Reavaliação. </a:t>
            </a:r>
          </a:p>
          <a:p>
            <a:pPr algn="ctr"/>
            <a:r>
              <a:rPr lang="pt-BR" b="1" dirty="0">
                <a:solidFill>
                  <a:schemeClr val="accent3"/>
                </a:solidFill>
              </a:rPr>
              <a:t>SE NÃO AS PERGUNTAS DE DISFUNÇÃO ORGÂNICA AGUDA NA REAVALIÇÃO MÉDICA    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* Colher exames de sangue venoso. 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* Não vai colher culturas na abordagem inicial.  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*Resultado de exames reavaliação médica.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133A"/>
                </a:solidFill>
              </a:rPr>
              <a:t>Utilização das perguntas para identificação de Disfunção Orgânica Aguda na Reavaliação: 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1- Creatinina maior ou igual a 2.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2- Bilirrubinas maior ou igual a 2. 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3- INR maior ou igual a 1,5 ou TTPA maior  ou igual  que 60 segundos 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4- Plaquetas menor ou igual a 100.000</a:t>
            </a:r>
          </a:p>
          <a:p>
            <a:pPr algn="ctr"/>
            <a:r>
              <a:rPr lang="pt-BR" dirty="0">
                <a:solidFill>
                  <a:srgbClr val="00133A"/>
                </a:solidFill>
              </a:rPr>
              <a:t>5- Lactato venoso maior ou igual a 4 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SE SIM SEGUE O LADO SOFA POSITIVO – PACOTE DE 3 HORAS </a:t>
            </a:r>
          </a:p>
          <a:p>
            <a:pPr algn="ctr"/>
            <a:endParaRPr lang="pt-BR" dirty="0">
              <a:solidFill>
                <a:srgbClr val="001326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1CEA69-A9A2-8C92-069C-105905D52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78" t="36301" r="29267" b="11160"/>
          <a:stretch/>
        </p:blipFill>
        <p:spPr>
          <a:xfrm>
            <a:off x="232835" y="952217"/>
            <a:ext cx="7419990" cy="556112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21A60C1-1E83-DFD7-8BBD-AF1C08CC6CB3}"/>
              </a:ext>
            </a:extLst>
          </p:cNvPr>
          <p:cNvSpPr/>
          <p:nvPr/>
        </p:nvSpPr>
        <p:spPr>
          <a:xfrm>
            <a:off x="2377440" y="3910818"/>
            <a:ext cx="1603717" cy="929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427214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42" y="461188"/>
            <a:ext cx="2856537" cy="276999"/>
          </a:xfrm>
        </p:spPr>
        <p:txBody>
          <a:bodyPr wrap="square">
            <a:spAutoFit/>
          </a:bodyPr>
          <a:lstStyle/>
          <a:p>
            <a:r>
              <a:rPr lang="pt-BR" sz="2000" dirty="0"/>
              <a:t>Fluxograma</a:t>
            </a:r>
            <a:endParaRPr lang="pt-BR" sz="2000" b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844FB5-299B-3522-4FB9-F744ECB12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" t="20208" r="72542" b="61664"/>
          <a:stretch/>
        </p:blipFill>
        <p:spPr>
          <a:xfrm>
            <a:off x="10864296" y="205367"/>
            <a:ext cx="978853" cy="5328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B9D5716-A477-A92E-809B-936C64E814C3}"/>
              </a:ext>
            </a:extLst>
          </p:cNvPr>
          <p:cNvSpPr/>
          <p:nvPr/>
        </p:nvSpPr>
        <p:spPr>
          <a:xfrm>
            <a:off x="749262" y="849753"/>
            <a:ext cx="4839494" cy="1649995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71C5E8"/>
              </a:solidFill>
            </a:endParaRPr>
          </a:p>
          <a:p>
            <a:pPr algn="ctr"/>
            <a:r>
              <a:rPr lang="pt-BR" sz="2400" dirty="0"/>
              <a:t>Lado </a:t>
            </a:r>
            <a:r>
              <a:rPr lang="pt-BR" sz="2400" dirty="0" err="1"/>
              <a:t>qSOFA</a:t>
            </a:r>
            <a:r>
              <a:rPr lang="pt-BR" sz="2400" dirty="0"/>
              <a:t> negativo </a:t>
            </a:r>
          </a:p>
          <a:p>
            <a:pPr algn="ctr"/>
            <a:r>
              <a:rPr lang="pt-BR" sz="2000" dirty="0"/>
              <a:t>NÃO APRESENTA DISFUNÇÃO ORGÂNICA AGUDA NA ABORDAGEM INICIAL.</a:t>
            </a:r>
          </a:p>
          <a:p>
            <a:pPr algn="ctr"/>
            <a:r>
              <a:rPr lang="pt-BR" sz="2000" dirty="0"/>
              <a:t>Coleta pacote venoso e aguarda resultado de exames. </a:t>
            </a:r>
          </a:p>
          <a:p>
            <a:pPr algn="ctr"/>
            <a:r>
              <a:rPr lang="pt-BR" sz="2000" dirty="0"/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C41CADB-0E45-518F-C6DF-1C5E8E41E82C}"/>
              </a:ext>
            </a:extLst>
          </p:cNvPr>
          <p:cNvSpPr/>
          <p:nvPr/>
        </p:nvSpPr>
        <p:spPr>
          <a:xfrm>
            <a:off x="333746" y="2611313"/>
            <a:ext cx="5663948" cy="4084909"/>
          </a:xfrm>
          <a:prstGeom prst="rect">
            <a:avLst/>
          </a:prstGeom>
          <a:ln w="57150">
            <a:solidFill>
              <a:srgbClr val="71C5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/>
          </a:p>
          <a:p>
            <a:pPr algn="ctr"/>
            <a:r>
              <a:rPr lang="pt-BR" sz="2000" dirty="0"/>
              <a:t>COM RESULTADO DE EXAMES </a:t>
            </a:r>
          </a:p>
          <a:p>
            <a:pPr algn="ctr"/>
            <a:r>
              <a:rPr lang="pt-BR" sz="2000" dirty="0"/>
              <a:t>APRESENTA DISFUNÇÃO ORGÂNICA AGUDA NA REAVALIAÇÃO?  2 PDSA </a:t>
            </a:r>
          </a:p>
          <a:p>
            <a:pPr algn="ctr"/>
            <a:r>
              <a:rPr lang="pt-BR" sz="2000" dirty="0"/>
              <a:t>1- Creatinina maior ou igual a 2 </a:t>
            </a:r>
          </a:p>
          <a:p>
            <a:pPr algn="ctr"/>
            <a:r>
              <a:rPr lang="pt-BR" sz="2000" dirty="0"/>
              <a:t>2- Bilirrubina maior ou igual a 2 </a:t>
            </a:r>
          </a:p>
          <a:p>
            <a:pPr algn="ctr"/>
            <a:r>
              <a:rPr lang="pt-BR" sz="2000" dirty="0"/>
              <a:t>3- Lactato venoso maior ou igual a 4 </a:t>
            </a:r>
          </a:p>
          <a:p>
            <a:pPr algn="ctr"/>
            <a:r>
              <a:rPr lang="pt-BR" sz="2000" dirty="0"/>
              <a:t>4- INR maior ou igual a 1,5 ou TTPA maior ou igual a 60 segundos?</a:t>
            </a:r>
          </a:p>
          <a:p>
            <a:pPr algn="ctr"/>
            <a:r>
              <a:rPr lang="pt-BR" sz="2000" dirty="0"/>
              <a:t>5- Plaquetopenia menor ou igual a 100.000</a:t>
            </a:r>
          </a:p>
          <a:p>
            <a:pPr algn="ctr"/>
            <a:r>
              <a:rPr lang="pt-BR" sz="2000" b="1" dirty="0">
                <a:solidFill>
                  <a:schemeClr val="accent3"/>
                </a:solidFill>
              </a:rPr>
              <a:t>Se sim lado </a:t>
            </a:r>
            <a:r>
              <a:rPr lang="pt-BR" sz="2000" b="1" dirty="0" err="1">
                <a:solidFill>
                  <a:schemeClr val="accent3"/>
                </a:solidFill>
              </a:rPr>
              <a:t>qSOFA</a:t>
            </a:r>
            <a:r>
              <a:rPr lang="pt-BR" sz="2000" b="1" dirty="0">
                <a:solidFill>
                  <a:schemeClr val="accent3"/>
                </a:solidFill>
              </a:rPr>
              <a:t> positivo </a:t>
            </a:r>
          </a:p>
          <a:p>
            <a:pPr algn="ctr"/>
            <a:r>
              <a:rPr lang="pt-BR" sz="2000" dirty="0"/>
              <a:t>Pacote de 3 horas </a:t>
            </a:r>
          </a:p>
          <a:p>
            <a:pPr algn="ctr"/>
            <a:r>
              <a:rPr lang="pt-BR" sz="2000" dirty="0"/>
              <a:t>COLHER CULTURAS. </a:t>
            </a:r>
          </a:p>
          <a:p>
            <a:pPr algn="ctr"/>
            <a:r>
              <a:rPr lang="pt-BR" sz="20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01787A-5BF4-E5DD-CE7F-8D655AF9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4" t="21730" r="29385" b="15060"/>
          <a:stretch/>
        </p:blipFill>
        <p:spPr>
          <a:xfrm>
            <a:off x="6096000" y="205367"/>
            <a:ext cx="5663948" cy="6195433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9D47E29-3A37-4960-5F94-DF86EFE69A6B}"/>
              </a:ext>
            </a:extLst>
          </p:cNvPr>
          <p:cNvCxnSpPr>
            <a:cxnSpLocks/>
          </p:cNvCxnSpPr>
          <p:nvPr/>
        </p:nvCxnSpPr>
        <p:spPr>
          <a:xfrm flipH="1" flipV="1">
            <a:off x="8904849" y="5219114"/>
            <a:ext cx="1181686" cy="9847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42" y="461188"/>
            <a:ext cx="2856537" cy="276999"/>
          </a:xfrm>
        </p:spPr>
        <p:txBody>
          <a:bodyPr wrap="square">
            <a:spAutoFit/>
          </a:bodyPr>
          <a:lstStyle/>
          <a:p>
            <a:r>
              <a:rPr lang="pt-BR" sz="2000" dirty="0"/>
              <a:t>Fluxograma</a:t>
            </a:r>
            <a:endParaRPr lang="pt-BR" sz="2000" b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D5716-A477-A92E-809B-936C64E814C3}"/>
              </a:ext>
            </a:extLst>
          </p:cNvPr>
          <p:cNvSpPr/>
          <p:nvPr/>
        </p:nvSpPr>
        <p:spPr>
          <a:xfrm>
            <a:off x="524178" y="1081270"/>
            <a:ext cx="5116966" cy="4695092"/>
          </a:xfrm>
          <a:prstGeom prst="rect">
            <a:avLst/>
          </a:prstGeom>
          <a:ln w="57150">
            <a:solidFill>
              <a:srgbClr val="71C5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/>
          </a:p>
          <a:p>
            <a:pPr algn="ctr"/>
            <a:r>
              <a:rPr lang="pt-BR" sz="2400" dirty="0"/>
              <a:t>Lado </a:t>
            </a:r>
            <a:r>
              <a:rPr lang="pt-BR" sz="2400" dirty="0" err="1"/>
              <a:t>qSOFA</a:t>
            </a:r>
            <a:r>
              <a:rPr lang="pt-BR" sz="2400" dirty="0"/>
              <a:t> negativo </a:t>
            </a:r>
          </a:p>
          <a:p>
            <a:pPr algn="ctr"/>
            <a:r>
              <a:rPr lang="pt-BR" sz="2000" dirty="0"/>
              <a:t>NÃO APRESENTA DISFUNÇÃO ORGÂNICA AGUDA NA REAVALIAÇÃO.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Hemograma e </a:t>
            </a:r>
            <a:r>
              <a:rPr lang="pt-BR" sz="2000" b="1" dirty="0" err="1">
                <a:solidFill>
                  <a:schemeClr val="tx1"/>
                </a:solidFill>
              </a:rPr>
              <a:t>Proteina</a:t>
            </a:r>
            <a:r>
              <a:rPr lang="pt-BR" sz="2000" b="1" dirty="0">
                <a:solidFill>
                  <a:schemeClr val="tx1"/>
                </a:solidFill>
              </a:rPr>
              <a:t> C reativa </a:t>
            </a:r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marL="342900" indent="-342900" algn="ctr">
              <a:buFontTx/>
              <a:buChar char="-"/>
            </a:pPr>
            <a:r>
              <a:rPr lang="pt-BR" sz="2000" dirty="0"/>
              <a:t>Leucocitose maior ou igual a 12 mil </a:t>
            </a:r>
          </a:p>
          <a:p>
            <a:pPr marL="342900" indent="-342900" algn="ctr">
              <a:buFontTx/>
              <a:buChar char="-"/>
            </a:pPr>
            <a:r>
              <a:rPr lang="pt-BR" sz="2000" dirty="0"/>
              <a:t>- Leucopenia menor ou igual a 4 mil </a:t>
            </a:r>
          </a:p>
          <a:p>
            <a:pPr marL="342900" indent="-342900" algn="ctr">
              <a:buFontTx/>
              <a:buChar char="-"/>
            </a:pPr>
            <a:r>
              <a:rPr lang="pt-BR" sz="2000" dirty="0"/>
              <a:t>PCR maior ou igual a 5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dirty="0"/>
              <a:t>Se sim internação em apartamento ou UTI conforme avaliação de gravidade. </a:t>
            </a:r>
          </a:p>
          <a:p>
            <a:pPr algn="ctr"/>
            <a:r>
              <a:rPr lang="pt-BR" sz="2000" b="1" dirty="0"/>
              <a:t>Colher culturas – pacote de 3 horas  </a:t>
            </a:r>
          </a:p>
          <a:p>
            <a:pPr algn="ctr"/>
            <a:endParaRPr lang="pt-BR" sz="2000" b="1" dirty="0">
              <a:solidFill>
                <a:schemeClr val="accent3"/>
              </a:solidFill>
            </a:endParaRPr>
          </a:p>
          <a:p>
            <a:pPr algn="ctr"/>
            <a:r>
              <a:rPr lang="pt-BR" sz="2000" b="1" dirty="0">
                <a:solidFill>
                  <a:schemeClr val="accent3"/>
                </a:solidFill>
              </a:rPr>
              <a:t>Tempo de desfecho menor que duas horas </a:t>
            </a:r>
            <a:r>
              <a:rPr lang="pt-BR" sz="2000" b="1" dirty="0"/>
              <a:t> </a:t>
            </a:r>
          </a:p>
          <a:p>
            <a:pPr algn="ctr"/>
            <a:r>
              <a:rPr lang="pt-BR" sz="2000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D2636A-F2B3-B489-BFC9-3C039A871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8" t="39584" r="37376" b="20601"/>
          <a:stretch/>
        </p:blipFill>
        <p:spPr>
          <a:xfrm>
            <a:off x="6203851" y="738187"/>
            <a:ext cx="5655213" cy="538125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79D201A-E3AA-C2D4-C521-A83B26372884}"/>
              </a:ext>
            </a:extLst>
          </p:cNvPr>
          <p:cNvCxnSpPr/>
          <p:nvPr/>
        </p:nvCxnSpPr>
        <p:spPr>
          <a:xfrm flipH="1" flipV="1">
            <a:off x="9805182" y="4614203"/>
            <a:ext cx="1336430" cy="3376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F1736135-2D97-94D1-FB68-D75B0185E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49" y="62936"/>
            <a:ext cx="1225516" cy="10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B9D5716-A477-A92E-809B-936C64E814C3}"/>
              </a:ext>
            </a:extLst>
          </p:cNvPr>
          <p:cNvSpPr/>
          <p:nvPr/>
        </p:nvSpPr>
        <p:spPr>
          <a:xfrm>
            <a:off x="2065352" y="1463039"/>
            <a:ext cx="8061295" cy="3615397"/>
          </a:xfrm>
          <a:prstGeom prst="rect">
            <a:avLst/>
          </a:prstGeom>
          <a:ln w="57150">
            <a:solidFill>
              <a:srgbClr val="71C5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Sugestão de indicador:</a:t>
            </a:r>
          </a:p>
          <a:p>
            <a:pPr marL="342900" indent="-342900" algn="ctr">
              <a:buFontTx/>
              <a:buChar char="-"/>
            </a:pPr>
            <a:r>
              <a:rPr lang="pt-BR" sz="2400" b="1" dirty="0">
                <a:solidFill>
                  <a:schemeClr val="accent3"/>
                </a:solidFill>
              </a:rPr>
              <a:t>Tempo porta antibiótico em 1 hora- para pacientes </a:t>
            </a:r>
            <a:r>
              <a:rPr lang="pt-BR" sz="2400" b="1" dirty="0" err="1">
                <a:solidFill>
                  <a:schemeClr val="accent3"/>
                </a:solidFill>
              </a:rPr>
              <a:t>qSOFA</a:t>
            </a:r>
            <a:r>
              <a:rPr lang="pt-BR" sz="2400" b="1" dirty="0">
                <a:solidFill>
                  <a:schemeClr val="accent3"/>
                </a:solidFill>
              </a:rPr>
              <a:t> positivo ou </a:t>
            </a:r>
            <a:r>
              <a:rPr lang="pt-BR" sz="2400" b="1" dirty="0" err="1">
                <a:solidFill>
                  <a:schemeClr val="accent3"/>
                </a:solidFill>
              </a:rPr>
              <a:t>qSOFA</a:t>
            </a:r>
            <a:r>
              <a:rPr lang="pt-BR" sz="2400" b="1" dirty="0">
                <a:solidFill>
                  <a:schemeClr val="accent3"/>
                </a:solidFill>
              </a:rPr>
              <a:t> negativo com disfunção orgânica aguda na abordagem inicial. </a:t>
            </a:r>
          </a:p>
          <a:p>
            <a:pPr algn="ctr"/>
            <a:r>
              <a:rPr lang="pt-BR" sz="2400" b="1" dirty="0">
                <a:solidFill>
                  <a:schemeClr val="accent3"/>
                </a:solidFill>
              </a:rPr>
              <a:t>-  Tempo porta antibiótico em 3 horas – para paciente </a:t>
            </a:r>
            <a:r>
              <a:rPr lang="pt-BR" sz="2400" b="1" dirty="0" err="1">
                <a:solidFill>
                  <a:schemeClr val="accent3"/>
                </a:solidFill>
              </a:rPr>
              <a:t>qSOFA</a:t>
            </a:r>
            <a:r>
              <a:rPr lang="pt-BR" sz="2400" b="1" dirty="0">
                <a:solidFill>
                  <a:schemeClr val="accent3"/>
                </a:solidFill>
              </a:rPr>
              <a:t> negativo com disfunção orgânica aguda na reavaliação.  </a:t>
            </a:r>
            <a:r>
              <a:rPr lang="pt-BR" sz="2000" b="1" dirty="0"/>
              <a:t> </a:t>
            </a:r>
          </a:p>
          <a:p>
            <a:pPr algn="ctr"/>
            <a:r>
              <a:rPr lang="pt-BR" sz="2000" dirty="0"/>
              <a:t> 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F1736135-2D97-94D1-FB68-D75B0185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49" y="62936"/>
            <a:ext cx="1225516" cy="101833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4E318A3-CE27-4AB6-8BA6-835B4BAC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231" y="473628"/>
            <a:ext cx="2048242" cy="422362"/>
          </a:xfrm>
        </p:spPr>
        <p:txBody>
          <a:bodyPr/>
          <a:lstStyle/>
          <a:p>
            <a:r>
              <a:rPr lang="pt-BR" sz="2400" dirty="0"/>
              <a:t>Sugestões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15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E8DE9-3122-462E-8870-6DD46CE5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www.rdsl.com.br</a:t>
            </a:r>
          </a:p>
        </p:txBody>
      </p:sp>
    </p:spTree>
    <p:extLst>
      <p:ext uri="{BB962C8B-B14F-4D97-AF65-F5344CB8AC3E}">
        <p14:creationId xmlns:p14="http://schemas.microsoft.com/office/powerpoint/2010/main" val="14197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85" y="738187"/>
            <a:ext cx="10385378" cy="443198"/>
          </a:xfrm>
        </p:spPr>
        <p:txBody>
          <a:bodyPr wrap="square">
            <a:spAutoFit/>
          </a:bodyPr>
          <a:lstStyle/>
          <a:p>
            <a:r>
              <a:rPr lang="pt-BR" dirty="0"/>
              <a:t>Visão Geral Protocolo</a:t>
            </a:r>
            <a:endParaRPr lang="pt-BR" sz="2400" b="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A963F42-7407-48CB-8EC5-D736C23B56C3}"/>
              </a:ext>
            </a:extLst>
          </p:cNvPr>
          <p:cNvSpPr/>
          <p:nvPr/>
        </p:nvSpPr>
        <p:spPr>
          <a:xfrm>
            <a:off x="3452267" y="1465654"/>
            <a:ext cx="2330547" cy="164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SETEMBRO DE 2021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777B44-4596-4A9C-B66E-5383D4951945}"/>
              </a:ext>
            </a:extLst>
          </p:cNvPr>
          <p:cNvSpPr/>
          <p:nvPr/>
        </p:nvSpPr>
        <p:spPr>
          <a:xfrm>
            <a:off x="9442864" y="1505151"/>
            <a:ext cx="2330548" cy="147532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133A"/>
                </a:solidFill>
              </a:rPr>
              <a:t>JANEIRO DE 2022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B19660-6119-4F2F-BE7A-9B3A722699DD}"/>
              </a:ext>
            </a:extLst>
          </p:cNvPr>
          <p:cNvSpPr txBox="1"/>
          <p:nvPr/>
        </p:nvSpPr>
        <p:spPr>
          <a:xfrm>
            <a:off x="9854039" y="5885905"/>
            <a:ext cx="172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∙</a:t>
            </a:r>
            <a:r>
              <a:rPr lang="pt-BR" sz="1100" dirty="0"/>
              <a:t> </a:t>
            </a:r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B9C1E41-927B-4D09-9971-7888157D2227}"/>
              </a:ext>
            </a:extLst>
          </p:cNvPr>
          <p:cNvSpPr/>
          <p:nvPr/>
        </p:nvSpPr>
        <p:spPr>
          <a:xfrm>
            <a:off x="6381130" y="1573809"/>
            <a:ext cx="2623875" cy="138611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NOVENBRO DE 2021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66E9F-52C7-4F25-8F36-8558FB2B8F99}"/>
              </a:ext>
            </a:extLst>
          </p:cNvPr>
          <p:cNvSpPr txBox="1"/>
          <p:nvPr/>
        </p:nvSpPr>
        <p:spPr>
          <a:xfrm>
            <a:off x="3519195" y="3246556"/>
            <a:ext cx="2783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</a:t>
            </a:r>
            <a:r>
              <a:rPr lang="pt-BR" b="1" dirty="0"/>
              <a:t>Preparação para JCI </a:t>
            </a:r>
          </a:p>
          <a:p>
            <a:r>
              <a:rPr lang="pt-BR" b="1" dirty="0"/>
              <a:t>. Gestão do protocolo</a:t>
            </a:r>
          </a:p>
          <a:p>
            <a:r>
              <a:rPr lang="pt-BR" b="1" dirty="0"/>
              <a:t>  de sepse</a:t>
            </a:r>
          </a:p>
          <a:p>
            <a:r>
              <a:rPr lang="pt-BR" b="1" dirty="0"/>
              <a:t>. Reformulação da planilha </a:t>
            </a:r>
            <a:r>
              <a:rPr lang="pt-BR" b="1" dirty="0" err="1"/>
              <a:t>exel</a:t>
            </a:r>
            <a:r>
              <a:rPr lang="pt-BR" b="1" dirty="0"/>
              <a:t> de coleta de dados 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AF40466-4707-4578-A37A-C01648C3DAB4}"/>
              </a:ext>
            </a:extLst>
          </p:cNvPr>
          <p:cNvSpPr/>
          <p:nvPr/>
        </p:nvSpPr>
        <p:spPr>
          <a:xfrm>
            <a:off x="416883" y="1520085"/>
            <a:ext cx="2672862" cy="1642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JULHO DE 2021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D9AA4DA-27D9-D53B-3334-EB12CFBFB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166" y="0"/>
            <a:ext cx="1905000" cy="14763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295CB6-86CB-D3C1-7519-FE17BFCE952F}"/>
              </a:ext>
            </a:extLst>
          </p:cNvPr>
          <p:cNvSpPr txBox="1"/>
          <p:nvPr/>
        </p:nvSpPr>
        <p:spPr>
          <a:xfrm>
            <a:off x="393700" y="3355551"/>
            <a:ext cx="3083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MBA de Gestão de Qualidade </a:t>
            </a:r>
          </a:p>
          <a:p>
            <a:r>
              <a:rPr lang="pt-BR" b="1" dirty="0">
                <a:solidFill>
                  <a:srgbClr val="FF0000"/>
                </a:solidFill>
              </a:rPr>
              <a:t>e Segurança do paciente </a:t>
            </a:r>
          </a:p>
          <a:p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3A9211-1E99-EDF6-A58C-9205417A5CA6}"/>
              </a:ext>
            </a:extLst>
          </p:cNvPr>
          <p:cNvSpPr txBox="1"/>
          <p:nvPr/>
        </p:nvSpPr>
        <p:spPr>
          <a:xfrm>
            <a:off x="9351045" y="3159387"/>
            <a:ext cx="2702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</a:t>
            </a:r>
            <a:r>
              <a:rPr lang="pt-BR" b="1" dirty="0"/>
              <a:t>Identificação dos pontos vulneráveis da equipe nos pacientes de protocolo sepse 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7FF6CD-B73C-0218-E2A2-F482E367971E}"/>
              </a:ext>
            </a:extLst>
          </p:cNvPr>
          <p:cNvSpPr txBox="1"/>
          <p:nvPr/>
        </p:nvSpPr>
        <p:spPr>
          <a:xfrm>
            <a:off x="6302949" y="3339891"/>
            <a:ext cx="2702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 Aula MBA de gestão por processos começo a entender PDSA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579F739-C25B-6AAF-04DA-0454372BF51F}"/>
              </a:ext>
            </a:extLst>
          </p:cNvPr>
          <p:cNvSpPr/>
          <p:nvPr/>
        </p:nvSpPr>
        <p:spPr>
          <a:xfrm>
            <a:off x="9301179" y="4780083"/>
            <a:ext cx="2330548" cy="147532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133A"/>
                </a:solidFill>
              </a:rPr>
              <a:t>MAIO  DE 2022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57BDDB-CD62-D57C-4B99-60CF6A5A7C10}"/>
              </a:ext>
            </a:extLst>
          </p:cNvPr>
          <p:cNvSpPr txBox="1"/>
          <p:nvPr/>
        </p:nvSpPr>
        <p:spPr>
          <a:xfrm>
            <a:off x="6691954" y="4913713"/>
            <a:ext cx="2702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 Aula MBA ciência da melhoria – </a:t>
            </a:r>
          </a:p>
          <a:p>
            <a:r>
              <a:rPr lang="pt-BR" b="1" dirty="0"/>
              <a:t>. Fortalecimento da ferramenta PDSA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8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85" y="738187"/>
            <a:ext cx="10385378" cy="443198"/>
          </a:xfrm>
        </p:spPr>
        <p:txBody>
          <a:bodyPr wrap="square">
            <a:spAutoFit/>
          </a:bodyPr>
          <a:lstStyle/>
          <a:p>
            <a:r>
              <a:rPr lang="pt-BR" dirty="0"/>
              <a:t>Visão Geral Protocolo</a:t>
            </a:r>
            <a:endParaRPr lang="pt-BR" sz="2400" b="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B19660-6119-4F2F-BE7A-9B3A722699DD}"/>
              </a:ext>
            </a:extLst>
          </p:cNvPr>
          <p:cNvSpPr txBox="1"/>
          <p:nvPr/>
        </p:nvSpPr>
        <p:spPr>
          <a:xfrm>
            <a:off x="9854039" y="5885905"/>
            <a:ext cx="172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∙</a:t>
            </a:r>
            <a:r>
              <a:rPr lang="pt-BR" sz="1100" dirty="0"/>
              <a:t> </a:t>
            </a:r>
            <a:endParaRPr lang="pt-BR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D9AA4DA-27D9-D53B-3334-EB12CFBFB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166" y="0"/>
            <a:ext cx="1905000" cy="14763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295CB6-86CB-D3C1-7519-FE17BFCE952F}"/>
              </a:ext>
            </a:extLst>
          </p:cNvPr>
          <p:cNvSpPr txBox="1"/>
          <p:nvPr/>
        </p:nvSpPr>
        <p:spPr>
          <a:xfrm>
            <a:off x="1180301" y="1476375"/>
            <a:ext cx="983139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1326"/>
                </a:solidFill>
              </a:rPr>
              <a:t>PONTOS VULNERÁVEIS DO PROTOCOLO SEPSE</a:t>
            </a:r>
          </a:p>
          <a:p>
            <a:endParaRPr lang="pt-BR" sz="2800" b="1" dirty="0">
              <a:solidFill>
                <a:srgbClr val="001326"/>
              </a:solidFill>
            </a:endParaRPr>
          </a:p>
          <a:p>
            <a:r>
              <a:rPr lang="pt-BR" sz="2800" dirty="0">
                <a:solidFill>
                  <a:srgbClr val="001326"/>
                </a:solidFill>
              </a:rPr>
              <a:t>1- Tempo porta antibiótico – 100 % em uma hora, mas na análise mudança de antibiótico para espectro superior quando paciente estava internado. FALHA NA IDENTIFICAÇÃO DO ANTIBIÓTICO. </a:t>
            </a:r>
          </a:p>
          <a:p>
            <a:r>
              <a:rPr lang="pt-BR" sz="2800" dirty="0">
                <a:solidFill>
                  <a:srgbClr val="001326"/>
                </a:solidFill>
              </a:rPr>
              <a:t>2- Identificação da disfunção orgânica aguda. </a:t>
            </a:r>
          </a:p>
          <a:p>
            <a:r>
              <a:rPr lang="pt-BR" sz="2800" dirty="0">
                <a:solidFill>
                  <a:srgbClr val="001326"/>
                </a:solidFill>
              </a:rPr>
              <a:t>3- Taxa de hemocultura positiva abaixo da literatura, protocolo mais sensível. </a:t>
            </a:r>
            <a:r>
              <a:rPr lang="pt-BR" sz="2800" b="1" dirty="0">
                <a:solidFill>
                  <a:srgbClr val="001326"/>
                </a:solidFill>
              </a:rPr>
              <a:t> </a:t>
            </a:r>
          </a:p>
          <a:p>
            <a:r>
              <a:rPr lang="pt-BR" b="1" dirty="0">
                <a:solidFill>
                  <a:srgbClr val="FF0000"/>
                </a:solidFill>
              </a:rPr>
              <a:t> </a:t>
            </a:r>
          </a:p>
          <a:p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59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85" y="738187"/>
            <a:ext cx="10385378" cy="443198"/>
          </a:xfrm>
        </p:spPr>
        <p:txBody>
          <a:bodyPr wrap="square">
            <a:spAutoFit/>
          </a:bodyPr>
          <a:lstStyle/>
          <a:p>
            <a:r>
              <a:rPr lang="pt-BR" dirty="0"/>
              <a:t>Visão Geral Protocolo</a:t>
            </a:r>
            <a:endParaRPr lang="pt-BR" sz="2400" b="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B19660-6119-4F2F-BE7A-9B3A722699DD}"/>
              </a:ext>
            </a:extLst>
          </p:cNvPr>
          <p:cNvSpPr txBox="1"/>
          <p:nvPr/>
        </p:nvSpPr>
        <p:spPr>
          <a:xfrm>
            <a:off x="9854039" y="5885905"/>
            <a:ext cx="172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∙</a:t>
            </a:r>
            <a:r>
              <a:rPr lang="pt-BR" sz="1100" dirty="0"/>
              <a:t> </a:t>
            </a:r>
            <a:endParaRPr lang="pt-BR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D9AA4DA-27D9-D53B-3334-EB12CFBFB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166" y="0"/>
            <a:ext cx="1905000" cy="14763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295CB6-86CB-D3C1-7519-FE17BFCE952F}"/>
              </a:ext>
            </a:extLst>
          </p:cNvPr>
          <p:cNvSpPr txBox="1"/>
          <p:nvPr/>
        </p:nvSpPr>
        <p:spPr>
          <a:xfrm>
            <a:off x="1180301" y="1476375"/>
            <a:ext cx="98313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1326"/>
                </a:solidFill>
              </a:rPr>
              <a:t>PLANO DE AÇÃO - </a:t>
            </a:r>
          </a:p>
          <a:p>
            <a:endParaRPr lang="pt-BR" sz="2800" b="1" dirty="0">
              <a:solidFill>
                <a:srgbClr val="001326"/>
              </a:solidFill>
            </a:endParaRPr>
          </a:p>
          <a:p>
            <a:r>
              <a:rPr lang="pt-BR" sz="2800" dirty="0">
                <a:solidFill>
                  <a:srgbClr val="001326"/>
                </a:solidFill>
              </a:rPr>
              <a:t>. Utilização da ferramenta PDSA em todos os pontos vulneráveis em conjunto com a equipe de médicos do pronto socorro, com objetivo mitigar os pontos vulneráveis e atender as mais recentes diretrizes da “</a:t>
            </a:r>
            <a:r>
              <a:rPr lang="pt-BR" sz="2800" dirty="0" err="1">
                <a:solidFill>
                  <a:srgbClr val="001326"/>
                </a:solidFill>
              </a:rPr>
              <a:t>Survive</a:t>
            </a:r>
            <a:r>
              <a:rPr lang="pt-BR" sz="2800" dirty="0">
                <a:solidFill>
                  <a:srgbClr val="001326"/>
                </a:solidFill>
              </a:rPr>
              <a:t> </a:t>
            </a:r>
            <a:r>
              <a:rPr lang="pt-BR" sz="2800" dirty="0" err="1">
                <a:solidFill>
                  <a:srgbClr val="001326"/>
                </a:solidFill>
              </a:rPr>
              <a:t>Sepsis</a:t>
            </a:r>
            <a:r>
              <a:rPr lang="pt-BR" sz="2800" dirty="0">
                <a:solidFill>
                  <a:srgbClr val="001326"/>
                </a:solidFill>
              </a:rPr>
              <a:t> </a:t>
            </a:r>
            <a:r>
              <a:rPr lang="pt-BR" sz="2800" dirty="0" err="1">
                <a:solidFill>
                  <a:srgbClr val="001326"/>
                </a:solidFill>
              </a:rPr>
              <a:t>Campaign</a:t>
            </a:r>
            <a:r>
              <a:rPr lang="pt-BR" sz="2800" dirty="0">
                <a:solidFill>
                  <a:srgbClr val="001326"/>
                </a:solidFill>
              </a:rPr>
              <a:t> 2021”. 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r>
              <a:rPr lang="pt-BR" sz="2800" dirty="0">
                <a:solidFill>
                  <a:srgbClr val="001326"/>
                </a:solidFill>
              </a:rPr>
              <a:t>. Reescrevendo assim o fluxo do protocolo de sepse. </a:t>
            </a:r>
          </a:p>
          <a:p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3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42" y="461188"/>
            <a:ext cx="2856537" cy="276999"/>
          </a:xfrm>
        </p:spPr>
        <p:txBody>
          <a:bodyPr wrap="square">
            <a:spAutoFit/>
          </a:bodyPr>
          <a:lstStyle/>
          <a:p>
            <a:r>
              <a:rPr lang="pt-BR" sz="2000" dirty="0"/>
              <a:t>Fluxograma final </a:t>
            </a:r>
            <a:endParaRPr lang="pt-BR" sz="2000" b="0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FF7ADE3-1546-0DF9-0118-DA5707AC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225083"/>
            <a:ext cx="1731954" cy="11535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69F441-806A-8D05-A517-ED3EF71A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15" t="22159" r="36077" b="6031"/>
          <a:stretch/>
        </p:blipFill>
        <p:spPr>
          <a:xfrm>
            <a:off x="428952" y="938549"/>
            <a:ext cx="4888635" cy="56591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36BBA4-03AA-8EE9-52D1-B5A5B18E5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7" t="22340" r="36192" b="6052"/>
          <a:stretch/>
        </p:blipFill>
        <p:spPr>
          <a:xfrm>
            <a:off x="5655210" y="838367"/>
            <a:ext cx="4572001" cy="58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8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674" y="461187"/>
            <a:ext cx="2856537" cy="276999"/>
          </a:xfrm>
        </p:spPr>
        <p:txBody>
          <a:bodyPr wrap="square">
            <a:spAutoFit/>
          </a:bodyPr>
          <a:lstStyle/>
          <a:p>
            <a:r>
              <a:rPr lang="pt-BR" sz="2000" b="0" dirty="0"/>
              <a:t>Primeiro PDSA 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A94A8AF3-0EE1-2469-8056-A8D61CD8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1" y="62937"/>
            <a:ext cx="1736644" cy="10735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959150-4C06-AF6F-6531-BAD2C1F833BA}"/>
              </a:ext>
            </a:extLst>
          </p:cNvPr>
          <p:cNvSpPr/>
          <p:nvPr/>
        </p:nvSpPr>
        <p:spPr>
          <a:xfrm>
            <a:off x="9131560" y="998805"/>
            <a:ext cx="2827605" cy="579625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1- Readequação dos sinais para identificação do protocolo de sepse. Deixando somente sinais e sintomas que possam ser identificados na anamnese e exame físico inicial do paciente. </a:t>
            </a:r>
          </a:p>
          <a:p>
            <a:pPr algn="ctr"/>
            <a:r>
              <a:rPr lang="pt-BR" dirty="0"/>
              <a:t>2- Abertura para aumentar mais ainda a sensibilidade deste protocolo- não mais exigindo dois sinais para colocar no protocolo.</a:t>
            </a:r>
          </a:p>
          <a:p>
            <a:pPr algn="ctr"/>
            <a:r>
              <a:rPr lang="pt-BR" dirty="0"/>
              <a:t>3- Utilização de MEWS para suspeita de sepse e indicativo de gravidade. </a:t>
            </a:r>
          </a:p>
          <a:p>
            <a:pPr algn="ctr"/>
            <a:r>
              <a:rPr lang="pt-BR" dirty="0"/>
              <a:t>4- Manutenção do </a:t>
            </a:r>
            <a:r>
              <a:rPr lang="pt-BR" dirty="0" err="1"/>
              <a:t>qSOFA</a:t>
            </a:r>
            <a:r>
              <a:rPr lang="pt-BR" dirty="0"/>
              <a:t> como marcador de gravidade, dois critérios. </a:t>
            </a:r>
          </a:p>
          <a:p>
            <a:pPr algn="ctr"/>
            <a:r>
              <a:rPr lang="pt-BR" dirty="0"/>
              <a:t>Pacote de uma hora.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8B6DE3-1F8E-A38D-F5E4-869BD078B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9" t="21725" r="21654" b="6727"/>
          <a:stretch/>
        </p:blipFill>
        <p:spPr>
          <a:xfrm>
            <a:off x="534572" y="998804"/>
            <a:ext cx="8257735" cy="55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1051559"/>
            <a:ext cx="2461846" cy="1938992"/>
          </a:xfrm>
        </p:spPr>
        <p:txBody>
          <a:bodyPr wrap="square">
            <a:spAutoFit/>
          </a:bodyPr>
          <a:lstStyle/>
          <a:p>
            <a:r>
              <a:rPr lang="pt-BR" sz="2000" b="0" dirty="0"/>
              <a:t>Segundo PDSA</a:t>
            </a:r>
            <a:br>
              <a:rPr lang="pt-BR" sz="2000" b="0" dirty="0"/>
            </a:br>
            <a:br>
              <a:rPr lang="pt-BR" sz="2000" b="0" dirty="0"/>
            </a:br>
            <a:r>
              <a:rPr lang="pt-BR" sz="2000" b="0" dirty="0"/>
              <a:t>Tratativa da vulnerabilidade para identificação do antibiótico correto. 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A94A8AF3-0EE1-2469-8056-A8D61CD8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1" y="62937"/>
            <a:ext cx="1736644" cy="10735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959150-4C06-AF6F-6531-BAD2C1F833BA}"/>
              </a:ext>
            </a:extLst>
          </p:cNvPr>
          <p:cNvSpPr/>
          <p:nvPr/>
        </p:nvSpPr>
        <p:spPr>
          <a:xfrm>
            <a:off x="8307428" y="1051559"/>
            <a:ext cx="3651737" cy="55110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Esquecimento no momento de indicar o antibiótico de identificar as causas que levariam a utilização de um antibiótico de espectro mais alto logo de entrada. </a:t>
            </a:r>
          </a:p>
          <a:p>
            <a:pPr algn="ctr"/>
            <a:r>
              <a:rPr lang="pt-BR" dirty="0"/>
              <a:t>Solução:</a:t>
            </a:r>
          </a:p>
          <a:p>
            <a:pPr algn="ctr"/>
            <a:r>
              <a:rPr lang="pt-BR" dirty="0"/>
              <a:t>Colocar uma pausa no momento de indicar o antibiótico, com as seguintes perguntas:</a:t>
            </a:r>
          </a:p>
          <a:p>
            <a:pPr algn="ctr"/>
            <a:r>
              <a:rPr lang="pt-BR" dirty="0"/>
              <a:t>1- Paciente esteve internado ou passou por algum procedimento cirúrgico a menos de 90 dias?</a:t>
            </a:r>
          </a:p>
          <a:p>
            <a:pPr algn="ctr"/>
            <a:r>
              <a:rPr lang="pt-BR" dirty="0"/>
              <a:t>2- Paciente institucionalizado? </a:t>
            </a:r>
          </a:p>
          <a:p>
            <a:pPr algn="ctr"/>
            <a:r>
              <a:rPr lang="pt-BR" dirty="0"/>
              <a:t>3- Paciente faz hemodiálise ?</a:t>
            </a:r>
          </a:p>
          <a:p>
            <a:pPr algn="ctr"/>
            <a:r>
              <a:rPr lang="pt-BR" dirty="0"/>
              <a:t>4- Paciente tem cateter de longa permanência ?</a:t>
            </a:r>
          </a:p>
          <a:p>
            <a:pPr algn="ctr"/>
            <a:r>
              <a:rPr lang="pt-BR" b="1" dirty="0">
                <a:solidFill>
                  <a:schemeClr val="accent3"/>
                </a:solidFill>
              </a:rPr>
              <a:t>RESPOSTA SIM – ESCOLHA DE ANTIBIÓTICO DE ESPECTRO MAIS ALTO CONFORME ORIENTAÇÃO DA SCIH. </a:t>
            </a:r>
            <a:endParaRPr lang="pt-BR" dirty="0">
              <a:solidFill>
                <a:schemeClr val="accent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A16BDD-ABF0-E4D3-EF84-6E4A79DFF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67" t="24761" r="29867" b="6235"/>
          <a:stretch/>
        </p:blipFill>
        <p:spPr>
          <a:xfrm>
            <a:off x="2693507" y="295421"/>
            <a:ext cx="5408310" cy="6267157"/>
          </a:xfrm>
          <a:prstGeom prst="rect">
            <a:avLst/>
          </a:prstGeom>
        </p:spPr>
      </p:pic>
      <p:sp>
        <p:nvSpPr>
          <p:cNvPr id="7" name="Losango 6">
            <a:extLst>
              <a:ext uri="{FF2B5EF4-FFF2-40B4-BE49-F238E27FC236}">
                <a16:creationId xmlns:a16="http://schemas.microsoft.com/office/drawing/2014/main" id="{313287D1-1813-0357-C349-A249D7043412}"/>
              </a:ext>
            </a:extLst>
          </p:cNvPr>
          <p:cNvSpPr/>
          <p:nvPr/>
        </p:nvSpPr>
        <p:spPr>
          <a:xfrm>
            <a:off x="3812344" y="3094891"/>
            <a:ext cx="2616591" cy="91440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1326"/>
                </a:solidFill>
              </a:rPr>
              <a:t>PERGUNTAS </a:t>
            </a:r>
          </a:p>
        </p:txBody>
      </p:sp>
    </p:spTree>
    <p:extLst>
      <p:ext uri="{BB962C8B-B14F-4D97-AF65-F5344CB8AC3E}">
        <p14:creationId xmlns:p14="http://schemas.microsoft.com/office/powerpoint/2010/main" val="1618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42" y="461188"/>
            <a:ext cx="2856537" cy="276999"/>
          </a:xfrm>
        </p:spPr>
        <p:txBody>
          <a:bodyPr wrap="square">
            <a:spAutoFit/>
          </a:bodyPr>
          <a:lstStyle/>
          <a:p>
            <a:r>
              <a:rPr lang="pt-BR" sz="2000" dirty="0"/>
              <a:t>Fluxograma</a:t>
            </a:r>
            <a:endParaRPr lang="pt-BR" sz="2000" b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D5716-A477-A92E-809B-936C64E814C3}"/>
              </a:ext>
            </a:extLst>
          </p:cNvPr>
          <p:cNvSpPr/>
          <p:nvPr/>
        </p:nvSpPr>
        <p:spPr>
          <a:xfrm>
            <a:off x="330130" y="1336431"/>
            <a:ext cx="3186793" cy="3868614"/>
          </a:xfrm>
          <a:prstGeom prst="rect">
            <a:avLst/>
          </a:prstGeom>
          <a:ln w="57150">
            <a:solidFill>
              <a:srgbClr val="71C5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Lado </a:t>
            </a:r>
            <a:r>
              <a:rPr lang="pt-BR" sz="2400" dirty="0" err="1"/>
              <a:t>qSOFA</a:t>
            </a:r>
            <a:r>
              <a:rPr lang="pt-BR" sz="2400" dirty="0"/>
              <a:t> positivo </a:t>
            </a:r>
          </a:p>
          <a:p>
            <a:pPr algn="ctr"/>
            <a:r>
              <a:rPr lang="pt-BR" dirty="0"/>
              <a:t>-Dois critérios ou mais 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Sala de emergência </a:t>
            </a:r>
          </a:p>
          <a:p>
            <a:pPr marL="285750" indent="-285750">
              <a:buFontTx/>
              <a:buChar char="-"/>
            </a:pPr>
            <a:r>
              <a:rPr lang="pt-BR" dirty="0"/>
              <a:t>Resgate volêmico 30 ml por Kg em até 3 horas </a:t>
            </a:r>
          </a:p>
          <a:p>
            <a:pPr marL="285750" indent="-285750">
              <a:buFontTx/>
              <a:buChar char="-"/>
            </a:pPr>
            <a:r>
              <a:rPr lang="pt-BR" dirty="0"/>
              <a:t>Antibiótico em até 1 hora </a:t>
            </a:r>
          </a:p>
          <a:p>
            <a:pPr marL="285750" indent="-285750">
              <a:buFontTx/>
              <a:buChar char="-"/>
            </a:pPr>
            <a:r>
              <a:rPr lang="pt-BR" dirty="0"/>
              <a:t>Internação em UTI </a:t>
            </a:r>
          </a:p>
          <a:p>
            <a:pPr marL="285750" indent="-285750">
              <a:buFontTx/>
              <a:buChar char="-"/>
            </a:pPr>
            <a:r>
              <a:rPr lang="pt-BR" dirty="0"/>
              <a:t>Não há necessidade de resultado de exames para internação em UTI </a:t>
            </a:r>
          </a:p>
          <a:p>
            <a:r>
              <a:rPr lang="pt-BR" b="1" dirty="0"/>
              <a:t>Pacote de uma hora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BB80BA82-2B22-B1BA-57B5-EDD6BE57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68" y="62937"/>
            <a:ext cx="972297" cy="8373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B03378-C565-3D35-F0E8-CAA0ED4BA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71" t="30349" r="36364" b="10438"/>
          <a:stretch/>
        </p:blipFill>
        <p:spPr>
          <a:xfrm>
            <a:off x="4333118" y="253218"/>
            <a:ext cx="6316394" cy="66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ED6761A-0CEB-485F-8301-674694FB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923" y="646062"/>
            <a:ext cx="3004625" cy="830997"/>
          </a:xfrm>
        </p:spPr>
        <p:txBody>
          <a:bodyPr wrap="square">
            <a:spAutoFit/>
          </a:bodyPr>
          <a:lstStyle/>
          <a:p>
            <a:r>
              <a:rPr lang="pt-BR" sz="2000" b="0" dirty="0"/>
              <a:t> Terceiro PDSA</a:t>
            </a:r>
            <a:br>
              <a:rPr lang="pt-BR" sz="2000" b="0" dirty="0"/>
            </a:br>
            <a:br>
              <a:rPr lang="pt-BR" sz="2000" b="0" dirty="0"/>
            </a:br>
            <a:endParaRPr lang="pt-BR" sz="2000" b="0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A94A8AF3-0EE1-2469-8056-A8D61CD8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1" y="62937"/>
            <a:ext cx="1736644" cy="10735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959150-4C06-AF6F-6531-BAD2C1F833BA}"/>
              </a:ext>
            </a:extLst>
          </p:cNvPr>
          <p:cNvSpPr/>
          <p:nvPr/>
        </p:nvSpPr>
        <p:spPr>
          <a:xfrm>
            <a:off x="7829736" y="924081"/>
            <a:ext cx="4173055" cy="550180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1326"/>
                </a:solidFill>
              </a:rPr>
              <a:t>Dificuldade de identificar Disfunção Orgânica Aguda na Abordagem Inicial. </a:t>
            </a:r>
          </a:p>
          <a:p>
            <a:pPr algn="ctr"/>
            <a:r>
              <a:rPr lang="pt-BR" dirty="0">
                <a:solidFill>
                  <a:srgbClr val="001326"/>
                </a:solidFill>
              </a:rPr>
              <a:t>Solução foi colocar uma pausa no protocolo com as seguintes perguntas: </a:t>
            </a:r>
          </a:p>
          <a:p>
            <a:pPr algn="ctr"/>
            <a:r>
              <a:rPr lang="pt-BR" dirty="0">
                <a:solidFill>
                  <a:srgbClr val="001326"/>
                </a:solidFill>
              </a:rPr>
              <a:t>1- Alteração do nível de consciência (Glasgow 13 – 14)?</a:t>
            </a:r>
          </a:p>
          <a:p>
            <a:pPr algn="ctr"/>
            <a:r>
              <a:rPr lang="pt-BR" dirty="0">
                <a:solidFill>
                  <a:srgbClr val="001326"/>
                </a:solidFill>
              </a:rPr>
              <a:t>2- Pressão arterial sistólica menor ou igual a 90 </a:t>
            </a:r>
            <a:r>
              <a:rPr lang="pt-BR" dirty="0" err="1">
                <a:solidFill>
                  <a:srgbClr val="001326"/>
                </a:solidFill>
              </a:rPr>
              <a:t>mmhg</a:t>
            </a:r>
            <a:r>
              <a:rPr lang="pt-BR" dirty="0">
                <a:solidFill>
                  <a:srgbClr val="001326"/>
                </a:solidFill>
              </a:rPr>
              <a:t>? Ou queda de 40 </a:t>
            </a:r>
            <a:r>
              <a:rPr lang="pt-BR" dirty="0" err="1">
                <a:solidFill>
                  <a:srgbClr val="001326"/>
                </a:solidFill>
              </a:rPr>
              <a:t>mmhg</a:t>
            </a:r>
            <a:r>
              <a:rPr lang="pt-BR" dirty="0">
                <a:solidFill>
                  <a:srgbClr val="001326"/>
                </a:solidFill>
              </a:rPr>
              <a:t> do usual ?</a:t>
            </a:r>
          </a:p>
          <a:p>
            <a:pPr algn="ctr"/>
            <a:r>
              <a:rPr lang="pt-BR" dirty="0">
                <a:solidFill>
                  <a:srgbClr val="001326"/>
                </a:solidFill>
              </a:rPr>
              <a:t>3- Saturação menor ou igual a 90?</a:t>
            </a:r>
          </a:p>
          <a:p>
            <a:pPr algn="ctr"/>
            <a:r>
              <a:rPr lang="pt-BR" dirty="0">
                <a:solidFill>
                  <a:srgbClr val="001326"/>
                </a:solidFill>
              </a:rPr>
              <a:t>4- Débito urinário ausente ou diminuído por mais de 6 horas?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SE SIM A UMA DESSAS PERGUNTAS PACIENTE TRATADO COMO </a:t>
            </a:r>
            <a:r>
              <a:rPr lang="pt-BR" b="1" dirty="0" err="1">
                <a:solidFill>
                  <a:srgbClr val="FF0000"/>
                </a:solidFill>
              </a:rPr>
              <a:t>qSOFA</a:t>
            </a:r>
            <a:r>
              <a:rPr lang="pt-BR" b="1" dirty="0">
                <a:solidFill>
                  <a:srgbClr val="FF0000"/>
                </a:solidFill>
              </a:rPr>
              <a:t> POSITIVO. PACOTE DE UMA HORA.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SE NÃO SEGUE O FLUXO NEGATIVO. </a:t>
            </a:r>
          </a:p>
          <a:p>
            <a:pPr algn="ctr"/>
            <a:endParaRPr lang="pt-BR" dirty="0">
              <a:solidFill>
                <a:srgbClr val="001326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2E7568-BF98-D432-893C-DC802160E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56" t="38084" r="40886" b="35342"/>
          <a:stretch/>
        </p:blipFill>
        <p:spPr>
          <a:xfrm>
            <a:off x="487683" y="1061560"/>
            <a:ext cx="6907238" cy="550180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4250F84-0C2B-67AC-C2AD-AEE187C42279}"/>
              </a:ext>
            </a:extLst>
          </p:cNvPr>
          <p:cNvSpPr/>
          <p:nvPr/>
        </p:nvSpPr>
        <p:spPr>
          <a:xfrm>
            <a:off x="593773" y="2447778"/>
            <a:ext cx="1758462" cy="2936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133A"/>
                </a:solidFill>
              </a:rPr>
              <a:t>PERGUNTAS</a:t>
            </a:r>
            <a:r>
              <a:rPr lang="pt-BR" dirty="0">
                <a:solidFill>
                  <a:srgbClr val="00133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1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RDSL">
  <a:themeElements>
    <a:clrScheme name="Rede D'Or São Luiz">
      <a:dk1>
        <a:srgbClr val="002855"/>
      </a:dk1>
      <a:lt1>
        <a:srgbClr val="FFFFFF"/>
      </a:lt1>
      <a:dk2>
        <a:srgbClr val="005EB8"/>
      </a:dk2>
      <a:lt2>
        <a:srgbClr val="71C5E8"/>
      </a:lt2>
      <a:accent1>
        <a:srgbClr val="08D1C1"/>
      </a:accent1>
      <a:accent2>
        <a:srgbClr val="FF8200"/>
      </a:accent2>
      <a:accent3>
        <a:srgbClr val="FA4616"/>
      </a:accent3>
      <a:accent4>
        <a:srgbClr val="F0B323"/>
      </a:accent4>
      <a:accent5>
        <a:srgbClr val="753BBD"/>
      </a:accent5>
      <a:accent6>
        <a:srgbClr val="00B34A"/>
      </a:accent6>
      <a:hlink>
        <a:srgbClr val="E31C79"/>
      </a:hlink>
      <a:folHlink>
        <a:srgbClr val="BB29B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942</Words>
  <Application>Microsoft Office PowerPoint</Application>
  <PresentationFormat>Widescreen</PresentationFormat>
  <Paragraphs>151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RDSL</vt:lpstr>
      <vt:lpstr> Hospital São Luiz Morumbi  </vt:lpstr>
      <vt:lpstr>Visão Geral Protocolo</vt:lpstr>
      <vt:lpstr>Visão Geral Protocolo</vt:lpstr>
      <vt:lpstr>Visão Geral Protocolo</vt:lpstr>
      <vt:lpstr>Fluxograma final </vt:lpstr>
      <vt:lpstr>Primeiro PDSA </vt:lpstr>
      <vt:lpstr>Segundo PDSA  Tratativa da vulnerabilidade para identificação do antibiótico correto. </vt:lpstr>
      <vt:lpstr>Fluxograma</vt:lpstr>
      <vt:lpstr> Terceiro PDSA  </vt:lpstr>
      <vt:lpstr> Quarto PDSA  </vt:lpstr>
      <vt:lpstr>Fluxograma</vt:lpstr>
      <vt:lpstr>Fluxograma</vt:lpstr>
      <vt:lpstr>Sugestões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Mata</dc:creator>
  <cp:lastModifiedBy>Denise Rabelo da Silveira</cp:lastModifiedBy>
  <cp:revision>195</cp:revision>
  <cp:lastPrinted>2021-07-28T20:09:11Z</cp:lastPrinted>
  <dcterms:created xsi:type="dcterms:W3CDTF">2020-05-14T16:44:21Z</dcterms:created>
  <dcterms:modified xsi:type="dcterms:W3CDTF">2022-10-22T22:41:35Z</dcterms:modified>
</cp:coreProperties>
</file>