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95" r:id="rId4"/>
    <p:sldId id="269" r:id="rId5"/>
    <p:sldId id="268" r:id="rId6"/>
    <p:sldId id="296" r:id="rId7"/>
    <p:sldId id="270" r:id="rId8"/>
    <p:sldId id="297" r:id="rId9"/>
    <p:sldId id="298" r:id="rId10"/>
    <p:sldId id="299" r:id="rId11"/>
    <p:sldId id="302" r:id="rId12"/>
    <p:sldId id="303" r:id="rId13"/>
    <p:sldId id="304" r:id="rId14"/>
    <p:sldId id="306" r:id="rId15"/>
    <p:sldId id="305" r:id="rId16"/>
    <p:sldId id="300" r:id="rId17"/>
    <p:sldId id="30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67" r:id="rId30"/>
    <p:sldId id="282" r:id="rId31"/>
    <p:sldId id="284" r:id="rId32"/>
    <p:sldId id="285" r:id="rId33"/>
    <p:sldId id="289" r:id="rId34"/>
    <p:sldId id="290" r:id="rId35"/>
    <p:sldId id="294" r:id="rId36"/>
    <p:sldId id="308" r:id="rId37"/>
    <p:sldId id="309" r:id="rId38"/>
    <p:sldId id="310" r:id="rId39"/>
    <p:sldId id="30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75" d="100"/>
          <a:sy n="75" d="100"/>
        </p:scale>
        <p:origin x="58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slide" Target="slides/slide3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36" Type="http://schemas.openxmlformats.org/officeDocument/2006/relationships/slide" Target="slides/slide35.xml"/><Relationship Id="rId15" Type="http://schemas.openxmlformats.org/officeDocument/2006/relationships/slide" Target="slides/slide14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slide" Target="slides/slide29.xml"/><Relationship Id="rId9" Type="http://schemas.openxmlformats.org/officeDocument/2006/relationships/slide" Target="slides/slide8.xml"/><Relationship Id="rId35" Type="http://schemas.openxmlformats.org/officeDocument/2006/relationships/slide" Target="slides/slide34.xml"/><Relationship Id="rId14" Type="http://schemas.openxmlformats.org/officeDocument/2006/relationships/slide" Target="slides/slide13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cessoparatodos.com.br/index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Construindo um site acessível – Comentários em Imagens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sz="2800" dirty="0"/>
              <a:t>Acessibilidade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37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 ALT não é útil para explicações complexas;</a:t>
            </a:r>
          </a:p>
          <a:p>
            <a:r>
              <a:rPr lang="pt-BR" sz="2800" dirty="0"/>
              <a:t> HTML "LONGDESC" ou um "D" link;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23872" y="404664"/>
            <a:ext cx="9572320" cy="114300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Fornecimento de uma longa descrição quando o texto </a:t>
            </a:r>
            <a:r>
              <a:rPr lang="pt-BR" sz="3600" dirty="0" err="1"/>
              <a:t>Alt</a:t>
            </a:r>
            <a:r>
              <a:rPr lang="pt-BR" sz="3600" dirty="0"/>
              <a:t> não for adequado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362529"/>
            <a:ext cx="10477500" cy="18709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3608387"/>
            <a:ext cx="10488481" cy="21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8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7" y="1608137"/>
            <a:ext cx="10675139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6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176337"/>
            <a:ext cx="109537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5099"/>
            <a:ext cx="12192000" cy="6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57350"/>
            <a:ext cx="9715326" cy="38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6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: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394" y="1905000"/>
            <a:ext cx="9003003" cy="193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5574" y="2526728"/>
            <a:ext cx="7521194" cy="315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18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12" y="1596041"/>
            <a:ext cx="7048500" cy="4438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97512" y="2427667"/>
            <a:ext cx="4018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 seria o texto alternativo mais adequado para está imagem:</a:t>
            </a:r>
          </a:p>
          <a:p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“Foto de Santos Dumont”</a:t>
            </a:r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“Santos Dumont, pai da aviação”</a:t>
            </a:r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Um atributo ALT vazio (</a:t>
            </a:r>
            <a:r>
              <a:rPr lang="pt-BR" dirty="0" err="1"/>
              <a:t>alt</a:t>
            </a:r>
            <a:r>
              <a:rPr lang="pt-BR" dirty="0"/>
              <a:t>=“ ”)</a:t>
            </a:r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“Santos Dumont”</a:t>
            </a:r>
          </a:p>
        </p:txBody>
      </p:sp>
    </p:spTree>
    <p:extLst>
      <p:ext uri="{BB962C8B-B14F-4D97-AF65-F5344CB8AC3E}">
        <p14:creationId xmlns:p14="http://schemas.microsoft.com/office/powerpoint/2010/main" val="9093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19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r>
              <a:rPr lang="pt-BR" dirty="0"/>
              <a:t>Primeiro passo para determinar o texto alternativo de uma imagem é ver se a imagem apresenta </a:t>
            </a:r>
            <a:r>
              <a:rPr lang="pt-BR" b="1" u="sng" dirty="0"/>
              <a:t>conteúdo e função.</a:t>
            </a:r>
          </a:p>
          <a:p>
            <a:pPr lvl="1"/>
            <a:r>
              <a:rPr lang="pt-BR" dirty="0"/>
              <a:t>A Imagem só apresenta </a:t>
            </a:r>
            <a:r>
              <a:rPr lang="pt-BR" b="1" u="sng" dirty="0"/>
              <a:t>função se contiver um link. </a:t>
            </a:r>
            <a:r>
              <a:rPr lang="pt-BR" dirty="0"/>
              <a:t>( A figura anterior não possui um link);</a:t>
            </a:r>
          </a:p>
          <a:p>
            <a:pPr lvl="1"/>
            <a:r>
              <a:rPr lang="pt-BR" dirty="0"/>
              <a:t>Determinar se a imagem apresenta conteúdo é mais difícil, no caso, o conteúdo da imagem informa que aquele é Santos Dumont.</a:t>
            </a:r>
          </a:p>
          <a:p>
            <a:r>
              <a:rPr lang="pt-BR" dirty="0"/>
              <a:t>Segundo passo é avaliar qual das alternativas se ajusta melhor as características que um texto alternativo no atributo ALT deve possuir.</a:t>
            </a:r>
          </a:p>
          <a:p>
            <a:r>
              <a:rPr lang="pt-BR" dirty="0"/>
              <a:t>No caso é a opção 4 (Santos Dumont).</a:t>
            </a:r>
          </a:p>
          <a:p>
            <a:pPr lvl="1"/>
            <a:r>
              <a:rPr lang="pt-BR" dirty="0"/>
              <a:t>A opção 1 descreve desnecessariamente a </a:t>
            </a:r>
            <a:r>
              <a:rPr lang="pt-BR" b="1" u="sng" dirty="0"/>
              <a:t>imagem como imagem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 opção 2 prove </a:t>
            </a:r>
            <a:r>
              <a:rPr lang="pt-BR" b="1" u="sng" dirty="0"/>
              <a:t>informações extras </a:t>
            </a:r>
            <a:r>
              <a:rPr lang="pt-BR" dirty="0"/>
              <a:t>que não estão contidas na imagem</a:t>
            </a:r>
          </a:p>
          <a:p>
            <a:pPr lvl="1"/>
            <a:r>
              <a:rPr lang="pt-BR" dirty="0"/>
              <a:t>A opção 3 não é apropriada pois não há no conteúdo  uma informação próxima de que se trata a imagem;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1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 alternativo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555866" cy="422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Alternativa aos elementos </a:t>
            </a:r>
            <a:r>
              <a:rPr lang="pt-BR" sz="2800" b="1" dirty="0" err="1"/>
              <a:t>não-textuais</a:t>
            </a:r>
            <a:r>
              <a:rPr lang="pt-BR" sz="2800" b="1" dirty="0"/>
              <a:t> de uma página web</a:t>
            </a:r>
          </a:p>
          <a:p>
            <a:endParaRPr lang="pt-BR" dirty="0"/>
          </a:p>
          <a:p>
            <a:r>
              <a:rPr lang="pt-BR" sz="2400" dirty="0"/>
              <a:t>A utilização correta do texto alternativo depende </a:t>
            </a:r>
            <a:r>
              <a:rPr lang="pt-BR" sz="2400" u="sng" dirty="0"/>
              <a:t>menos do conhecimento de código e da utilização de ferramentas </a:t>
            </a:r>
            <a:r>
              <a:rPr lang="pt-BR" sz="2400" dirty="0"/>
              <a:t>;</a:t>
            </a:r>
          </a:p>
          <a:p>
            <a:r>
              <a:rPr lang="pt-BR" sz="2400" dirty="0"/>
              <a:t>Depende mais do conhecimento humano, </a:t>
            </a:r>
            <a:r>
              <a:rPr lang="pt-BR" sz="2400" b="1" u="sng" dirty="0"/>
              <a:t>da sensibilidade e interpretação pessoal </a:t>
            </a:r>
            <a:r>
              <a:rPr lang="pt-BR" sz="2400" dirty="0"/>
              <a:t>daquele profissional que inseriu a imagem na página.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20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97" y="1536543"/>
            <a:ext cx="6886575" cy="39909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58972" y="1536542"/>
            <a:ext cx="4253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 seria o texto alternativo mais adequado para o exemplo 2 ?</a:t>
            </a:r>
          </a:p>
          <a:p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“Santos Dumont”</a:t>
            </a:r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Um atributo ALT=“  ”</a:t>
            </a:r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“Imagem”</a:t>
            </a:r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A imagem não necessita de um atributo ALT</a:t>
            </a:r>
          </a:p>
        </p:txBody>
      </p:sp>
    </p:spTree>
    <p:extLst>
      <p:ext uri="{BB962C8B-B14F-4D97-AF65-F5344CB8AC3E}">
        <p14:creationId xmlns:p14="http://schemas.microsoft.com/office/powerpoint/2010/main" val="75165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21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r>
              <a:rPr lang="pt-BR" dirty="0"/>
              <a:t>Se o conteúdo da imagem está também representado no texto entorno “Santos Dumont”, a adição de um atributo ALT vazio é suficiente. (A opção 2 é a melhor)</a:t>
            </a:r>
          </a:p>
          <a:p>
            <a:endParaRPr lang="pt-BR" dirty="0"/>
          </a:p>
          <a:p>
            <a:r>
              <a:rPr lang="pt-BR" dirty="0"/>
              <a:t>A opção 1 será redundante;</a:t>
            </a:r>
          </a:p>
          <a:p>
            <a:r>
              <a:rPr lang="pt-BR" dirty="0"/>
              <a:t>A opção 3 prove uma informação desnecessária</a:t>
            </a:r>
          </a:p>
          <a:p>
            <a:r>
              <a:rPr lang="pt-BR" dirty="0"/>
              <a:t>A opção 4 torna a imagem inacessível, não devendo ser usado em hipótese alguma.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03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22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4" y="1581417"/>
            <a:ext cx="6858000" cy="4191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2930" y="1700011"/>
            <a:ext cx="42500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 seria o melhor texto alternativo mais adequado para </a:t>
            </a:r>
            <a:r>
              <a:rPr lang="pt-BR"/>
              <a:t>essa imagem </a:t>
            </a:r>
            <a:r>
              <a:rPr lang="pt-BR" dirty="0"/>
              <a:t>?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“Tarsila do Amaral”;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“Pintura de Tarsila do Amaral”;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“Quadro – Estrada de Ferro Central do Brasil”;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Pintura do Movimento Pau Brasil, apresentado a composição geometrizada e o uso intenso da cor;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“Estrada de ferro central do brasil – nessa pintura Tarsila do Amaral mostra o contraste das paisagens rurais e estradas de ferro da São Paulo industrial.</a:t>
            </a:r>
          </a:p>
        </p:txBody>
      </p:sp>
    </p:spTree>
    <p:extLst>
      <p:ext uri="{BB962C8B-B14F-4D97-AF65-F5344CB8AC3E}">
        <p14:creationId xmlns:p14="http://schemas.microsoft.com/office/powerpoint/2010/main" val="252636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23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r>
              <a:rPr lang="pt-BR" dirty="0"/>
              <a:t>A imagem não é um link e o texto de entorno não corresponde ao conteúdo da imagem;</a:t>
            </a:r>
          </a:p>
          <a:p>
            <a:r>
              <a:rPr lang="pt-BR" dirty="0"/>
              <a:t>A opção 1 não é melhor opção pois não clarifica o conteúdo da imagem</a:t>
            </a:r>
          </a:p>
          <a:p>
            <a:r>
              <a:rPr lang="pt-BR" dirty="0"/>
              <a:t>A opção 2 seria a mais adequado, nesse caso é interessante descrever que a imagem é uma pintura e não uma foto por exemplo.</a:t>
            </a:r>
          </a:p>
          <a:p>
            <a:r>
              <a:rPr lang="pt-BR" dirty="0"/>
              <a:t>A opção 3 provê mais informação, identificando o quadro;</a:t>
            </a:r>
          </a:p>
          <a:p>
            <a:r>
              <a:rPr lang="pt-BR" dirty="0"/>
              <a:t>A opção 4 agrada pois exemplifica alguma técnica </a:t>
            </a:r>
            <a:r>
              <a:rPr lang="pt-BR" dirty="0" err="1"/>
              <a:t>artistia</a:t>
            </a:r>
            <a:r>
              <a:rPr lang="pt-BR" dirty="0"/>
              <a:t> e o conteúdo da imagem em si não é importante.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52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24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70" y="1558344"/>
            <a:ext cx="6848475" cy="34671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05346" y="1558344"/>
            <a:ext cx="4259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Nesse caso a imagem é um link. Qual seria o texto alternativo mais adequado para essa imagem?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Um atributo ALT vazio (ALT=“ ”)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“Artigo sobre Santos Dumont na </a:t>
            </a:r>
            <a:r>
              <a:rPr lang="pt-BR" dirty="0" err="1"/>
              <a:t>Wikipedia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“Leia mais”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“Santos Dumont”</a:t>
            </a:r>
          </a:p>
        </p:txBody>
      </p:sp>
    </p:spTree>
    <p:extLst>
      <p:ext uri="{BB962C8B-B14F-4D97-AF65-F5344CB8AC3E}">
        <p14:creationId xmlns:p14="http://schemas.microsoft.com/office/powerpoint/2010/main" val="36773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25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r>
              <a:rPr lang="pt-BR" dirty="0"/>
              <a:t>Como a imagem é um link, ela possui a função que deve estar caracterizada no texto alternativo.</a:t>
            </a:r>
          </a:p>
          <a:p>
            <a:r>
              <a:rPr lang="pt-BR" dirty="0"/>
              <a:t>Não há texto adjacente que descreva a função, que assim deve ser descrito pelo atributo ALT.</a:t>
            </a:r>
          </a:p>
          <a:p>
            <a:r>
              <a:rPr lang="pt-BR" dirty="0"/>
              <a:t>Assim a opção 2 é a melhor escolha apesar das palavras “Santos Dumont” serem redundantes com o texto que se segue. Neste caso a redundância é necessária para descrever de melhor forma a imagem.</a:t>
            </a:r>
          </a:p>
          <a:p>
            <a:r>
              <a:rPr lang="pt-BR" dirty="0"/>
              <a:t>A opção 1 não é adequada como a imagem é um link o atributo ALT não deve estar vazio.</a:t>
            </a:r>
          </a:p>
          <a:p>
            <a:r>
              <a:rPr lang="pt-BR" dirty="0"/>
              <a:t>A opção 3 não provê informação suficiente sobre a função.</a:t>
            </a:r>
          </a:p>
          <a:p>
            <a:r>
              <a:rPr lang="pt-BR" dirty="0"/>
              <a:t>A opção 4 o texto alternativo é redundante com o texto próximo da imagem.</a:t>
            </a:r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86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26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r>
              <a:rPr lang="pt-BR" dirty="0"/>
              <a:t>Observação :</a:t>
            </a:r>
          </a:p>
          <a:p>
            <a:endParaRPr lang="pt-BR" dirty="0"/>
          </a:p>
          <a:p>
            <a:r>
              <a:rPr lang="pt-BR" dirty="0"/>
              <a:t>As vezes imagens muito grandes são cortadas em múltiplas imagens menores. Usualmente, atribui-se o texto alternativo a fatia maior, deixando os atributos das demais fatias vazios (ALT=“ ”).</a:t>
            </a:r>
          </a:p>
          <a:p>
            <a:r>
              <a:rPr lang="pt-BR" dirty="0"/>
              <a:t>Não é aconselhado repetir o texto alternativo fatia a fatia, tampouco quebra-lo de acordo com o número de fatias existentes.</a:t>
            </a:r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02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27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82" y="1757495"/>
            <a:ext cx="8581260" cy="36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3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28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r>
              <a:rPr lang="pt-BR" dirty="0"/>
              <a:t>A opção 1 é a mais adequada, provendo conteúdo e a função da imagem.</a:t>
            </a:r>
          </a:p>
          <a:p>
            <a:r>
              <a:rPr lang="pt-BR" dirty="0"/>
              <a:t>A opção 2, a imagem é identificada como um link pelos leitores de tela, assim a opção “link para “ é desnecessária.</a:t>
            </a:r>
          </a:p>
          <a:p>
            <a:r>
              <a:rPr lang="pt-BR" dirty="0"/>
              <a:t>A opção 3 também não é apropriada, pois não há outra informação sobre o link.</a:t>
            </a:r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99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29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12" y="1532921"/>
            <a:ext cx="8435427" cy="3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926604" y="2054087"/>
            <a:ext cx="9231726" cy="3962400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Todas as informações </a:t>
            </a:r>
            <a:r>
              <a:rPr lang="pt-BR" sz="2400" b="1" dirty="0"/>
              <a:t>de uma página acessível </a:t>
            </a:r>
            <a:r>
              <a:rPr lang="pt-BR" sz="2400" dirty="0"/>
              <a:t>devem se apresentadas em </a:t>
            </a:r>
            <a:r>
              <a:rPr lang="pt-BR" sz="2400" b="1" dirty="0"/>
              <a:t>texto;</a:t>
            </a:r>
          </a:p>
          <a:p>
            <a:pPr marL="0" indent="0">
              <a:buNone/>
            </a:pPr>
            <a:endParaRPr lang="pt-BR" sz="2400" b="1" dirty="0"/>
          </a:p>
          <a:p>
            <a:r>
              <a:rPr lang="pt-BR" sz="2400" dirty="0"/>
              <a:t>Quando for utilizada alguma </a:t>
            </a:r>
            <a:r>
              <a:rPr lang="pt-BR" sz="2400" b="1" dirty="0"/>
              <a:t>mídia</a:t>
            </a:r>
            <a:r>
              <a:rPr lang="pt-BR" sz="2400" dirty="0"/>
              <a:t>, as informações que elas contém devem ser repetidas em descrição textual;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As informações devem ser equivalentes a </a:t>
            </a:r>
            <a:r>
              <a:rPr lang="pt-BR" sz="2400" b="1" dirty="0"/>
              <a:t>representação da imagem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Isso não quer dizer que não se deve utilizar de imagens;</a:t>
            </a:r>
          </a:p>
          <a:p>
            <a:pPr>
              <a:buNone/>
            </a:pPr>
            <a:endParaRPr lang="pt-BR" sz="24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Equivalente textual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30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opções 1 e 2 seriam suficientes na maior parte dos casos quando é claro para o usuário que trata-se de um documento de múltiplas páginas.</a:t>
            </a:r>
          </a:p>
          <a:p>
            <a:r>
              <a:rPr lang="pt-BR" dirty="0"/>
              <a:t>A opção 3 apresenta a função do link, mas não indica que o link leva a próxima página de uma série.</a:t>
            </a:r>
          </a:p>
          <a:p>
            <a:r>
              <a:rPr lang="pt-BR" dirty="0"/>
              <a:t>A opção 4 pode ser uma solução pois apresenta a função link e o conteúdo.</a:t>
            </a:r>
          </a:p>
          <a:p>
            <a:r>
              <a:rPr lang="pt-BR" dirty="0"/>
              <a:t>A opção 5, é totalmente impropria, a descrição da imagem é irrelevante, pois o mais importante é descrever sua função e conteúdo.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297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9583" y="2474214"/>
            <a:ext cx="7358722" cy="67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5969" y="3356039"/>
            <a:ext cx="6878119" cy="18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	Nesse caso a imagem complementa a informação dada no texto, que é o formato do arquivo a ser baixado, sendo assim a opção 2 (“Arquivo PDF”) é a melhor escolha. </a:t>
            </a:r>
          </a:p>
          <a:p>
            <a:pPr>
              <a:buNone/>
            </a:pPr>
            <a:r>
              <a:rPr lang="pt-BR" dirty="0"/>
              <a:t>     A opção 1 é redundante, pois a informação já se apresenta no texto do link.</a:t>
            </a:r>
          </a:p>
          <a:p>
            <a:pPr>
              <a:buNone/>
            </a:pPr>
            <a:r>
              <a:rPr lang="pt-BR" dirty="0"/>
              <a:t>     A opção 3 descreve a imagem por ela mesma, mas não o que ela representa, o que seria mais apropriado.</a:t>
            </a:r>
          </a:p>
          <a:p>
            <a:pPr>
              <a:buNone/>
            </a:pPr>
            <a:r>
              <a:rPr lang="pt-BR" dirty="0"/>
              <a:t>     A opção 4 não fornece nenhuma informação, deixando de lado a importância da informação complementar dada pela imagem.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9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9942" y="1937195"/>
            <a:ext cx="8439929" cy="31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27694" y="2387092"/>
            <a:ext cx="8017764" cy="267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6320" y="1499616"/>
            <a:ext cx="10643616" cy="51450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Adicionar o texto alternativo é o principio de acessibilidade mais conhecido e também o mais difícil de ser implementando de forma correta. </a:t>
            </a:r>
          </a:p>
          <a:p>
            <a:pPr>
              <a:buNone/>
            </a:pPr>
            <a:r>
              <a:rPr lang="pt-BR" dirty="0"/>
              <a:t>O texto alternativo pode estar presente no contexto de entorno ou ser provido pelo atributo ALT da imagem. </a:t>
            </a:r>
          </a:p>
          <a:p>
            <a:pPr>
              <a:buNone/>
            </a:pPr>
            <a:r>
              <a:rPr lang="pt-BR" dirty="0"/>
              <a:t>        • TODA imagem deve ter um atributo ALT, mesmo que vazio. </a:t>
            </a:r>
          </a:p>
          <a:p>
            <a:pPr>
              <a:buNone/>
            </a:pPr>
            <a:r>
              <a:rPr lang="pt-BR" dirty="0"/>
              <a:t>        • O texto alternativo DEPENDE do contexto da imagem. </a:t>
            </a:r>
          </a:p>
          <a:p>
            <a:pPr>
              <a:buNone/>
            </a:pPr>
            <a:r>
              <a:rPr lang="pt-BR" dirty="0"/>
              <a:t>        • O texto alternativo DEVE: </a:t>
            </a:r>
          </a:p>
          <a:p>
            <a:pPr>
              <a:buNone/>
            </a:pPr>
            <a:r>
              <a:rPr lang="pt-BR" dirty="0"/>
              <a:t>				o Apresentar o conteúdo e a função da imagem.</a:t>
            </a:r>
          </a:p>
          <a:p>
            <a:pPr>
              <a:buNone/>
            </a:pPr>
            <a:r>
              <a:rPr lang="pt-BR" dirty="0"/>
              <a:t>				 o Ser sucinto. </a:t>
            </a:r>
          </a:p>
          <a:p>
            <a:pPr>
              <a:buNone/>
            </a:pPr>
            <a:r>
              <a:rPr lang="pt-BR" dirty="0"/>
              <a:t>	• O texto alternativo NÃO DEVE: </a:t>
            </a:r>
          </a:p>
          <a:p>
            <a:pPr>
              <a:buNone/>
            </a:pPr>
            <a:r>
              <a:rPr lang="pt-BR" dirty="0"/>
              <a:t>  				o Ser redundante. </a:t>
            </a:r>
          </a:p>
          <a:p>
            <a:pPr>
              <a:buNone/>
            </a:pPr>
            <a:r>
              <a:rPr lang="pt-BR" dirty="0"/>
              <a:t>				o Usar expressões como "Foto de…", "imagem de…", “Link para...” ou “Clique aqui...”. </a:t>
            </a:r>
          </a:p>
          <a:p>
            <a:pPr>
              <a:buNone/>
            </a:pPr>
            <a:r>
              <a:rPr lang="pt-BR" dirty="0"/>
              <a:t>• O texto do atributo ALT em imagens com link deve descrever a função do link em detrimento ao conteúdo da imagem. </a:t>
            </a:r>
          </a:p>
          <a:p>
            <a:pPr>
              <a:buNone/>
            </a:pPr>
            <a:r>
              <a:rPr lang="pt-BR" dirty="0"/>
              <a:t>• Mesmo imagens decorativas devem possuir o atributo ALT vazio (</a:t>
            </a:r>
            <a:r>
              <a:rPr lang="pt-BR" dirty="0" err="1"/>
              <a:t>alt</a:t>
            </a:r>
            <a:r>
              <a:rPr lang="pt-BR" dirty="0"/>
              <a:t>=" ").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" y="527370"/>
            <a:ext cx="11616496" cy="61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46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52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0093"/>
            <a:ext cx="12192000" cy="12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3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http://www.acessoparatodos.com.br/index.php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40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21565" y="1004551"/>
            <a:ext cx="9583047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r>
              <a:rPr lang="pt-BR" sz="2400" dirty="0"/>
              <a:t>Pode ser apresentado de duas maneiras:</a:t>
            </a:r>
          </a:p>
          <a:p>
            <a:endParaRPr lang="pt-BR" dirty="0"/>
          </a:p>
          <a:p>
            <a:pPr>
              <a:buNone/>
            </a:pPr>
            <a:r>
              <a:rPr lang="pt-BR" sz="2400" dirty="0"/>
              <a:t>a) Dentro de um elemento</a:t>
            </a:r>
            <a:r>
              <a:rPr lang="pt-BR" sz="2400" b="1" dirty="0"/>
              <a:t> </a:t>
            </a:r>
            <a:r>
              <a:rPr lang="pt-BR" sz="2400" b="1" dirty="0" err="1"/>
              <a:t>img</a:t>
            </a:r>
            <a:r>
              <a:rPr lang="pt-BR" sz="2400" b="1" dirty="0"/>
              <a:t> </a:t>
            </a:r>
            <a:r>
              <a:rPr lang="pt-BR" sz="2400" dirty="0"/>
              <a:t>através do atributo </a:t>
            </a:r>
            <a:r>
              <a:rPr lang="pt-BR" sz="2400" b="1" u="sng" dirty="0"/>
              <a:t>ALT;</a:t>
            </a:r>
          </a:p>
          <a:p>
            <a:pPr marL="0" indent="0">
              <a:buNone/>
            </a:pPr>
            <a:endParaRPr lang="pt-BR" dirty="0"/>
          </a:p>
          <a:p>
            <a:pPr>
              <a:buNone/>
            </a:pPr>
            <a:r>
              <a:rPr lang="pt-BR" sz="2400" dirty="0"/>
              <a:t>b) No contexto de seu entorno na página;</a:t>
            </a:r>
          </a:p>
          <a:p>
            <a:endParaRPr lang="pt-BR" dirty="0"/>
          </a:p>
          <a:p>
            <a:r>
              <a:rPr lang="pt-BR" dirty="0"/>
              <a:t>Pode ser utilizado o </a:t>
            </a:r>
            <a:r>
              <a:rPr lang="pt-BR" b="1" u="sng" dirty="0" err="1"/>
              <a:t>Longdesc</a:t>
            </a:r>
            <a:r>
              <a:rPr lang="pt-BR" b="1" u="sng" dirty="0"/>
              <a:t> </a:t>
            </a:r>
            <a:r>
              <a:rPr lang="pt-BR" dirty="0"/>
              <a:t>para uma referência mais detalhada ou um link;</a:t>
            </a:r>
          </a:p>
          <a:p>
            <a:endParaRPr lang="pt-BR" dirty="0"/>
          </a:p>
          <a:p>
            <a:pPr algn="ctr">
              <a:buNone/>
            </a:pPr>
            <a:r>
              <a:rPr lang="pt-BR" sz="2400" b="1" dirty="0"/>
              <a:t>Toda imagem deve ter o atributo </a:t>
            </a:r>
            <a:r>
              <a:rPr lang="pt-BR" sz="2400" b="1" dirty="0" smtClean="0"/>
              <a:t>ALT.</a:t>
            </a:r>
            <a:endParaRPr lang="pt-BR" sz="2400" b="1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28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0747" y="437323"/>
            <a:ext cx="10005391" cy="5911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sz="2400" dirty="0"/>
              <a:t>A função do texto alternativo :</a:t>
            </a:r>
          </a:p>
          <a:p>
            <a:pPr lvl="1">
              <a:buNone/>
            </a:pPr>
            <a:endParaRPr lang="pt-BR" sz="2000" dirty="0"/>
          </a:p>
          <a:p>
            <a:pPr lvl="1"/>
            <a:r>
              <a:rPr lang="pt-BR" sz="2000" b="1" u="sng" dirty="0"/>
              <a:t>Permitir a tradução do conteúdo</a:t>
            </a:r>
            <a:r>
              <a:rPr lang="pt-BR" sz="2000" dirty="0"/>
              <a:t>/função da imagem pelos </a:t>
            </a:r>
            <a:r>
              <a:rPr lang="pt-BR" sz="2000" u="sng" dirty="0"/>
              <a:t>leitores de tela</a:t>
            </a:r>
            <a:r>
              <a:rPr lang="pt-BR" sz="2000" dirty="0"/>
              <a:t> utilizados por pessoas portadoras de deficiência visual.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Ser mostrado no lugar da imagem em navegadores-texto ou em </a:t>
            </a:r>
            <a:r>
              <a:rPr lang="pt-BR" sz="2000" u="sng" dirty="0"/>
              <a:t>navegadores que por sua preferência o usuário desabilitou o uso de imagens.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Prover um sentido e descrição a imagens para que os motores de </a:t>
            </a:r>
            <a:r>
              <a:rPr lang="pt-BR" sz="2000" u="sng" dirty="0"/>
              <a:t>busca possam identificar e classificar.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00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Técnicas para criação de textos equivalentes:</a:t>
            </a:r>
          </a:p>
          <a:p>
            <a:r>
              <a:rPr lang="pt-BR" sz="3600" dirty="0"/>
              <a:t>"ALT“</a:t>
            </a:r>
          </a:p>
          <a:p>
            <a:r>
              <a:rPr lang="pt-BR" sz="3600" dirty="0"/>
              <a:t> "LONGDESC" </a:t>
            </a:r>
          </a:p>
          <a:p>
            <a:r>
              <a:rPr lang="pt-BR" sz="3600" dirty="0"/>
              <a:t>"D.LINK"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Equivalência textual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pPr/>
              <a:t>7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O Uso Correto do Texto alternativo</a:t>
            </a:r>
          </a:p>
          <a:p>
            <a:endParaRPr lang="pt-BR" dirty="0"/>
          </a:p>
          <a:p>
            <a:r>
              <a:rPr lang="pt-BR" dirty="0"/>
              <a:t>O atributo ALT deve possuir as seguinte características :</a:t>
            </a:r>
          </a:p>
          <a:p>
            <a:endParaRPr lang="pt-BR" dirty="0"/>
          </a:p>
          <a:p>
            <a:r>
              <a:rPr lang="pt-BR" b="1" dirty="0"/>
              <a:t>Ser acurado e equivalente : </a:t>
            </a:r>
            <a:r>
              <a:rPr lang="pt-BR" dirty="0"/>
              <a:t>representar o mesmo conteúdo e função da imagem;</a:t>
            </a:r>
          </a:p>
          <a:p>
            <a:r>
              <a:rPr lang="pt-BR" b="1" dirty="0"/>
              <a:t>Ser sucinto : </a:t>
            </a:r>
            <a:r>
              <a:rPr lang="pt-BR" dirty="0"/>
              <a:t>a função e/ou conteúdo devem ser descritas de forma sintética, poucas  palavras ou uma frase curta;</a:t>
            </a:r>
          </a:p>
          <a:p>
            <a:r>
              <a:rPr lang="pt-BR" b="1" dirty="0"/>
              <a:t>Não ser redundante : </a:t>
            </a:r>
            <a:r>
              <a:rPr lang="pt-BR" dirty="0"/>
              <a:t> ou prover a mesma informação já apresentada no contexto da imagem;</a:t>
            </a:r>
          </a:p>
          <a:p>
            <a:r>
              <a:rPr lang="pt-BR" b="1" dirty="0"/>
              <a:t>Não iniciar o texto alternativo com : </a:t>
            </a:r>
            <a:r>
              <a:rPr lang="pt-BR" dirty="0"/>
              <a:t>“imagem de “, “gráfico de”, “foto de”, é desnecessária e redundante a informação de que aquele conteúdo apresentado é uma </a:t>
            </a:r>
            <a:r>
              <a:rPr lang="pt-BR" dirty="0" err="1"/>
              <a:t>image</a:t>
            </a:r>
            <a:r>
              <a:rPr lang="pt-BR" dirty="0"/>
              <a:t>.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77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Use o atributo ALT para objetos não textuais simples.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Uso do atributo </a:t>
            </a:r>
            <a:r>
              <a:rPr lang="pt-BR" b="1" dirty="0" err="1"/>
              <a:t>Alt</a:t>
            </a:r>
            <a:r>
              <a:rPr lang="pt-BR" b="1" dirty="0"/>
              <a:t> com texto vazio para objetos que não contêm informações.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 Imagens que são meramente decorativas e não contêm informações usa-se o valor vazio para o atributo ALT (</a:t>
            </a:r>
            <a:r>
              <a:rPr lang="pt-BR" dirty="0" err="1"/>
              <a:t>alt</a:t>
            </a:r>
            <a:r>
              <a:rPr lang="pt-BR" dirty="0"/>
              <a:t>=" "). </a:t>
            </a:r>
          </a:p>
          <a:p>
            <a:pPr>
              <a:buNone/>
            </a:pPr>
            <a:r>
              <a:rPr lang="pt-BR" dirty="0"/>
              <a:t>  </a:t>
            </a:r>
          </a:p>
          <a:p>
            <a:pPr>
              <a:buNone/>
            </a:pPr>
            <a:r>
              <a:rPr lang="pt-BR" dirty="0"/>
              <a:t>  ALT=" " - ALT Vazio - correto;</a:t>
            </a:r>
            <a:br>
              <a:rPr lang="pt-BR" dirty="0"/>
            </a:br>
            <a:r>
              <a:rPr lang="pt-BR" dirty="0"/>
              <a:t>ALT="" - ALT Nulo.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80382A35E97A4290D78B4D314F988E" ma:contentTypeVersion="0" ma:contentTypeDescription="Crie um novo documento." ma:contentTypeScope="" ma:versionID="9320807789c068fab3e9a05ffbad7c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973E8B-136A-44E8-B20C-54F072BFDE4B}"/>
</file>

<file path=customXml/itemProps2.xml><?xml version="1.0" encoding="utf-8"?>
<ds:datastoreItem xmlns:ds="http://schemas.openxmlformats.org/officeDocument/2006/customXml" ds:itemID="{D79151FF-7965-4B4E-81DA-C7BB7DFD6ACE}"/>
</file>

<file path=customXml/itemProps3.xml><?xml version="1.0" encoding="utf-8"?>
<ds:datastoreItem xmlns:ds="http://schemas.openxmlformats.org/officeDocument/2006/customXml" ds:itemID="{0FB78D08-9CF8-42AC-8151-D84E70C3A3B3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2333</TotalTime>
  <Words>1418</Words>
  <Application>Microsoft Macintosh PowerPoint</Application>
  <PresentationFormat>Widescreen</PresentationFormat>
  <Paragraphs>216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Arial</vt:lpstr>
      <vt:lpstr>Century Gothic</vt:lpstr>
      <vt:lpstr>Wingdings 3</vt:lpstr>
      <vt:lpstr>Cacho</vt:lpstr>
      <vt:lpstr>Construindo um site acessível – Comentários em Imagens</vt:lpstr>
      <vt:lpstr>Texto alternativo</vt:lpstr>
      <vt:lpstr>Equivalente textual</vt:lpstr>
      <vt:lpstr>Apresentação do PowerPoint</vt:lpstr>
      <vt:lpstr>Apresentação do PowerPoint</vt:lpstr>
      <vt:lpstr>Equivalência textual</vt:lpstr>
      <vt:lpstr>Construindo um site acessível           7</vt:lpstr>
      <vt:lpstr>ALT</vt:lpstr>
      <vt:lpstr>ALT</vt:lpstr>
      <vt:lpstr>Fornecimento de uma longa descrição quando o texto Alt não for adequado.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Exemplos :</vt:lpstr>
      <vt:lpstr>Apresentação do PowerPoint</vt:lpstr>
      <vt:lpstr>Construindo um site acessível           18</vt:lpstr>
      <vt:lpstr>Construindo um site acessível           19</vt:lpstr>
      <vt:lpstr>Construindo um site acessível           20</vt:lpstr>
      <vt:lpstr>Construindo um site acessível           21</vt:lpstr>
      <vt:lpstr>Construindo um site acessível           22</vt:lpstr>
      <vt:lpstr>Construindo um site acessível           23</vt:lpstr>
      <vt:lpstr>Construindo um site acessível           24</vt:lpstr>
      <vt:lpstr>Construindo um site acessível           25</vt:lpstr>
      <vt:lpstr>Construindo um site acessível           26</vt:lpstr>
      <vt:lpstr>Construindo um site acessível           27</vt:lpstr>
      <vt:lpstr>Construindo um site acessível           28</vt:lpstr>
      <vt:lpstr>Construindo um site acessível           29</vt:lpstr>
      <vt:lpstr>Construindo um site acessível           30</vt:lpstr>
      <vt:lpstr>Apresentação do PowerPoint</vt:lpstr>
      <vt:lpstr>Apresentação do PowerPoint</vt:lpstr>
      <vt:lpstr>Exemplo 9</vt:lpstr>
      <vt:lpstr>Apresentação do PowerPoint</vt:lpstr>
      <vt:lpstr>Resumo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Construindo um site acessível – Aula 02</dc:title>
  <dc:creator>Jefferson Passerini</dc:creator>
  <cp:lastModifiedBy>Antonio Fiamenghi Neto</cp:lastModifiedBy>
  <cp:revision>38</cp:revision>
  <dcterms:created xsi:type="dcterms:W3CDTF">2014-02-20T18:14:21Z</dcterms:created>
  <dcterms:modified xsi:type="dcterms:W3CDTF">2017-09-14T11:49:08Z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0x0101001680382A35E97A4290D78B4D314F988E</vt:lpwstr>
  </property>
</Properties>
</file>