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87" r:id="rId7"/>
    <p:sldId id="280" r:id="rId8"/>
    <p:sldId id="281" r:id="rId9"/>
    <p:sldId id="283" r:id="rId10"/>
    <p:sldId id="288" r:id="rId11"/>
    <p:sldId id="282" r:id="rId12"/>
    <p:sldId id="284" r:id="rId13"/>
    <p:sldId id="286" r:id="rId14"/>
    <p:sldId id="257" r:id="rId15"/>
    <p:sldId id="26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6" Type="http://schemas.openxmlformats.org/officeDocument/2006/relationships/customXml" Target="../customXml/item3.xml"/><Relationship Id="rId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5" Type="http://schemas.openxmlformats.org/officeDocument/2006/relationships/customXml" Target="../customXml/item2.xml"/><Relationship Id="rId20" Type="http://schemas.openxmlformats.org/officeDocument/2006/relationships/viewProps" Target="viewProps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customXml" Target="../customXml/item1.xml"/><Relationship Id="rId23" Type="http://schemas.microsoft.com/office/2015/10/relationships/revisionInfo" Target="revisionInfo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9" Type="http://schemas.openxmlformats.org/officeDocument/2006/relationships/slide" Target="slides/slide8.xml"/><Relationship Id="rId22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Construindo um site acessível – Aula 08 - Formulários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Acessibilidade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0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FIELDSET e LEGEND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8713" y="1457739"/>
            <a:ext cx="10205899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elemento FIELDSET é utilizado para agrupar os itens de formulários com características em comum e sempre deve estar dentro do elemento </a:t>
            </a:r>
            <a:r>
              <a:rPr lang="pt-BR" b="1" dirty="0"/>
              <a:t>form</a:t>
            </a:r>
            <a:r>
              <a:rPr lang="pt-BR" dirty="0"/>
              <a:t>. Por exemplo, um formulário para cadastro pode ter seus elementos agrupados da seguinte forma:</a:t>
            </a:r>
            <a:br>
              <a:rPr lang="pt-BR" dirty="0"/>
            </a:br>
            <a:r>
              <a:rPr lang="pt-BR" dirty="0"/>
              <a:t>Dados de identificação: Nome, sobrenome, endereço físico, endereço de </a:t>
            </a:r>
            <a:r>
              <a:rPr lang="pt-BR" dirty="0" err="1"/>
              <a:t>email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O elemento </a:t>
            </a:r>
            <a:r>
              <a:rPr lang="pt-BR" b="1" dirty="0" err="1"/>
              <a:t>legend</a:t>
            </a:r>
            <a:r>
              <a:rPr lang="pt-BR" dirty="0"/>
              <a:t> é utilizado em conjunto com o </a:t>
            </a:r>
            <a:r>
              <a:rPr lang="pt-BR" b="1" dirty="0" err="1"/>
              <a:t>fieldset</a:t>
            </a:r>
            <a:r>
              <a:rPr lang="pt-BR" dirty="0"/>
              <a:t> e deve estar dentro deste, melhorando a acessibilidade e entendimento do usuário. Nesse caso, toda vez que um campo for anunciado, será precedido do conteúdo do </a:t>
            </a:r>
            <a:r>
              <a:rPr lang="pt-BR" b="1" dirty="0" err="1"/>
              <a:t>legend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Por exemplo: Em um formulário onde o </a:t>
            </a:r>
            <a:r>
              <a:rPr lang="pt-BR" b="1" dirty="0" err="1"/>
              <a:t>legend</a:t>
            </a:r>
            <a:r>
              <a:rPr lang="pt-BR" dirty="0"/>
              <a:t> seja "Dados Pessoais", e os </a:t>
            </a:r>
            <a:r>
              <a:rPr lang="pt-BR" b="1" dirty="0" err="1"/>
              <a:t>labels</a:t>
            </a:r>
            <a:r>
              <a:rPr lang="pt-BR" dirty="0"/>
              <a:t> dos </a:t>
            </a:r>
            <a:r>
              <a:rPr lang="pt-BR" b="1" dirty="0"/>
              <a:t>inputs</a:t>
            </a:r>
            <a:r>
              <a:rPr lang="pt-BR" dirty="0"/>
              <a:t> sejam "Nome", "endereço" e "Telefone", sonoramente leitores gráficos de qualidade sonorizarão:</a:t>
            </a:r>
            <a:br>
              <a:rPr lang="pt-BR" dirty="0"/>
            </a:br>
            <a:r>
              <a:rPr lang="pt-BR" dirty="0"/>
              <a:t>"Dados pessoais" "Nome" - Edição</a:t>
            </a:r>
            <a:br>
              <a:rPr lang="pt-BR" dirty="0"/>
            </a:br>
            <a:r>
              <a:rPr lang="pt-BR" dirty="0"/>
              <a:t>"Dados pessoais" "Endereço" - Edição</a:t>
            </a:r>
            <a:br>
              <a:rPr lang="pt-BR" dirty="0"/>
            </a:br>
            <a:r>
              <a:rPr lang="pt-BR" dirty="0"/>
              <a:t>"Dados pessoais" "Telefone" - Edição</a:t>
            </a:r>
            <a:br>
              <a:rPr lang="pt-BR" dirty="0"/>
            </a:br>
            <a:r>
              <a:rPr lang="pt-BR" dirty="0"/>
              <a:t>Além, claro, da etiqueta visual com "Dados pessoais" que pode ser estilizada no formulário para o melhor entendimento das divisões do mesmo</a:t>
            </a:r>
          </a:p>
        </p:txBody>
      </p:sp>
    </p:spTree>
    <p:extLst>
      <p:ext uri="{BB962C8B-B14F-4D97-AF65-F5344CB8AC3E}">
        <p14:creationId xmlns:p14="http://schemas.microsoft.com/office/powerpoint/2010/main" val="37697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elemento </a:t>
            </a:r>
            <a:r>
              <a:rPr lang="pt-BR" b="1" u="sng" dirty="0"/>
              <a:t>OPTGROUP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OPTGROUP trabalha de forma semelhante ao FIELDSET, agrupando itens do elemento SELECT quando necessário. Cada elemento OPTGROUP recebe um atributo “</a:t>
            </a:r>
            <a:r>
              <a:rPr lang="pt-BR" dirty="0" err="1"/>
              <a:t>label</a:t>
            </a:r>
            <a:r>
              <a:rPr lang="pt-BR" dirty="0"/>
              <a:t>” que é o nome do grupo criado. </a:t>
            </a:r>
          </a:p>
        </p:txBody>
      </p:sp>
    </p:spTree>
    <p:extLst>
      <p:ext uri="{BB962C8B-B14F-4D97-AF65-F5344CB8AC3E}">
        <p14:creationId xmlns:p14="http://schemas.microsoft.com/office/powerpoint/2010/main" val="7421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79" y="543831"/>
            <a:ext cx="6615857" cy="56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Teclas de atalho (</a:t>
            </a:r>
            <a:r>
              <a:rPr lang="pt-BR" dirty="0" err="1"/>
              <a:t>Accesskeys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de teclas de atalho através do atributo “</a:t>
            </a:r>
            <a:r>
              <a:rPr lang="pt-BR" dirty="0" err="1"/>
              <a:t>accesskey</a:t>
            </a:r>
            <a:r>
              <a:rPr lang="pt-BR" dirty="0"/>
              <a:t>”, permite escolher um atalho de teclado para cada um dos campos do formulário, possibilitando o acesso rápido</a:t>
            </a:r>
            <a:r>
              <a:rPr lang="pt-BR"/>
              <a:t>. </a:t>
            </a:r>
          </a:p>
          <a:p>
            <a:r>
              <a:rPr lang="pt-BR"/>
              <a:t>O </a:t>
            </a:r>
            <a:r>
              <a:rPr lang="pt-BR" dirty="0"/>
              <a:t>atributo pode ser aplicado tanto ao elemento LABEL como ao elemento INPUT.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6" y="4575648"/>
            <a:ext cx="11156127" cy="7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										</a:t>
            </a:r>
            <a:fld id="{8F6AB5FD-413D-4BD6-B540-7D1B81BADE18}" type="slidenum">
              <a:rPr lang="pt-BR" sz="1800" smtClean="0"/>
              <a:t>14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sz="2400" b="1" dirty="0"/>
              <a:t>Fornecer alternativa em texto para botões de imagem de formulários.</a:t>
            </a:r>
          </a:p>
          <a:p>
            <a:endParaRPr lang="pt-BR" dirty="0"/>
          </a:p>
          <a:p>
            <a:pPr algn="just"/>
            <a:r>
              <a:rPr lang="pt-BR" dirty="0"/>
              <a:t>Ao serem utilizados botões do tipo imagem (input </a:t>
            </a:r>
            <a:r>
              <a:rPr lang="pt-BR" dirty="0" err="1"/>
              <a:t>type</a:t>
            </a:r>
            <a:r>
              <a:rPr lang="pt-BR" dirty="0"/>
              <a:t>=”</a:t>
            </a:r>
            <a:r>
              <a:rPr lang="pt-BR" dirty="0" err="1"/>
              <a:t>image</a:t>
            </a:r>
            <a:r>
              <a:rPr lang="pt-BR" dirty="0"/>
              <a:t>”), que servem para o mesmo propósito do botão do tipo </a:t>
            </a:r>
            <a:r>
              <a:rPr lang="pt-BR" dirty="0" err="1"/>
              <a:t>submit</a:t>
            </a:r>
            <a:r>
              <a:rPr lang="pt-BR" dirty="0"/>
              <a:t>, deve ser fornecida uma descrição textual para o botão através do atributo </a:t>
            </a:r>
            <a:r>
              <a:rPr lang="pt-BR" dirty="0" err="1"/>
              <a:t>alt</a:t>
            </a:r>
            <a:r>
              <a:rPr lang="pt-BR" dirty="0"/>
              <a:t>, conforme o exemplo a seguir.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598" y="3677499"/>
            <a:ext cx="6173878" cy="26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Estabelecer uma ordem lógica de navegação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Os elementos do formulário devem ser distribuídos corretamente através do código HTML, criando, assim, uma sequência lógica de navegação. Assim, os formulários devem primeiro ser codificados considerando a ordem lógica de navegação para depois serem organizados visualmente via CSS.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OBS: </a:t>
            </a:r>
            <a:r>
              <a:rPr lang="pt-BR" dirty="0"/>
              <a:t>O atributo </a:t>
            </a:r>
            <a:r>
              <a:rPr lang="pt-BR" dirty="0" err="1"/>
              <a:t>tabindex</a:t>
            </a:r>
            <a:r>
              <a:rPr lang="pt-BR" dirty="0"/>
              <a:t> somente deverá ser utilizado quando existir real necessidade. É importante ressaltar que este atributo deverá ser utilizado com a semântica correta e deverá ser verificado manualmente se o fluxo fornecido pelo </a:t>
            </a:r>
            <a:r>
              <a:rPr lang="pt-BR" dirty="0" err="1"/>
              <a:t>tabindex</a:t>
            </a:r>
            <a:r>
              <a:rPr lang="pt-BR" dirty="0"/>
              <a:t> é realmente o desejado. </a:t>
            </a: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											</a:t>
            </a:r>
            <a:fld id="{8F6AB5FD-413D-4BD6-B540-7D1B81BADE18}" type="slidenum">
              <a:rPr lang="pt-BR" sz="1800" smtClean="0"/>
              <a:t>16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Fornecer </a:t>
            </a:r>
            <a:r>
              <a:rPr lang="pt-BR" b="1" dirty="0" err="1"/>
              <a:t>Captcha</a:t>
            </a:r>
            <a:r>
              <a:rPr lang="pt-BR" b="1" dirty="0"/>
              <a:t> humano</a:t>
            </a:r>
          </a:p>
          <a:p>
            <a:r>
              <a:rPr lang="pt-BR" dirty="0"/>
              <a:t>WCAG 2.0 – Critérios de Sucesso 1.1.1</a:t>
            </a:r>
          </a:p>
          <a:p>
            <a:endParaRPr lang="pt-BR" dirty="0"/>
          </a:p>
          <a:p>
            <a:r>
              <a:rPr lang="pt-BR" dirty="0"/>
              <a:t>Para tal, podem ser utilizadas perguntas de senso comum, como por exemplo, “qual é a cor do céu?” ou “o fogo é quente ou frio?”. </a:t>
            </a:r>
          </a:p>
          <a:p>
            <a:endParaRPr lang="pt-BR" dirty="0"/>
          </a:p>
          <a:p>
            <a:r>
              <a:rPr lang="pt-BR" dirty="0"/>
              <a:t>Também podem ser utilizados testes matemáticos. No entanto, é preciso tomar cuidado para que esses testes não sejam facilmente “quebrados” por determinados programas. </a:t>
            </a:r>
          </a:p>
          <a:p>
            <a:endParaRPr lang="pt-BR" dirty="0"/>
          </a:p>
          <a:p>
            <a:r>
              <a:rPr lang="pt-BR" dirty="0"/>
              <a:t>Uma alternativa é solicitar que o usuário escreva o resultado do teste matemático por extenso, como “escreva por extenso quanto é 2 + 3”, ou ainda “responda por extenso quanto é dois mais três”. </a:t>
            </a:r>
          </a:p>
          <a:p>
            <a:endParaRPr lang="pt-BR" dirty="0"/>
          </a:p>
          <a:p>
            <a:r>
              <a:rPr lang="pt-BR" b="1" dirty="0"/>
              <a:t>OBS: </a:t>
            </a:r>
            <a:r>
              <a:rPr lang="pt-BR" dirty="0"/>
              <a:t>O CAPTCHA deverá ser utilizado apenas quando estritamente necessário.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4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80442"/>
          </a:xfrm>
        </p:spPr>
        <p:txBody>
          <a:bodyPr>
            <a:normAutofit/>
          </a:bodyPr>
          <a:lstStyle/>
          <a:p>
            <a:r>
              <a:rPr lang="pt-BR" sz="1800" dirty="0"/>
              <a:t>Construindo um site acessível											</a:t>
            </a:r>
            <a:fld id="{8F6AB5FD-413D-4BD6-B540-7D1B81BADE18}" type="slidenum">
              <a:rPr lang="pt-BR" sz="1800" smtClean="0"/>
              <a:t>17</a:t>
            </a:fld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r>
              <a:rPr lang="pt-BR" b="1" dirty="0"/>
              <a:t>Formulários</a:t>
            </a:r>
          </a:p>
          <a:p>
            <a:r>
              <a:rPr lang="pt-BR" b="1"/>
              <a:t>Fornecer </a:t>
            </a:r>
            <a:r>
              <a:rPr lang="pt-BR" b="1" dirty="0" err="1"/>
              <a:t>Captcha</a:t>
            </a:r>
            <a:r>
              <a:rPr lang="pt-BR" b="1" dirty="0"/>
              <a:t> humano</a:t>
            </a:r>
          </a:p>
          <a:p>
            <a:r>
              <a:rPr lang="pt-BR" dirty="0"/>
              <a:t>WCAG 2.0 – Critérios de Sucesso 1.1.1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70" y="2378097"/>
            <a:ext cx="5876925" cy="2333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89" y="4711722"/>
            <a:ext cx="48291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acessível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criação de uma estrutura que respeite as boas práticas de IHC é o primeiro passo para a criação de formulários acessíveis. </a:t>
            </a:r>
          </a:p>
          <a:p>
            <a:r>
              <a:rPr lang="pt-BR" dirty="0"/>
              <a:t>O próximo passo é a adição de elementos que garantam a acessibilidade dos formulários. Esses elementos são: </a:t>
            </a:r>
            <a:r>
              <a:rPr lang="pt-BR" sz="2400" b="1" u="sng" dirty="0"/>
              <a:t>LABEL, FIELDSET, LEGEND e OPTGROUP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05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elemento LABEL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b="1" u="sng" dirty="0"/>
              <a:t>Associar etiquetas aos campos</a:t>
            </a:r>
          </a:p>
          <a:p>
            <a:r>
              <a:rPr lang="pt-BR" dirty="0"/>
              <a:t>O elemento LABEL é utilizado, em conjunto com o atributo </a:t>
            </a:r>
            <a:r>
              <a:rPr lang="pt-BR" sz="2400" b="1" dirty="0"/>
              <a:t>“id” </a:t>
            </a:r>
            <a:r>
              <a:rPr lang="pt-BR" dirty="0"/>
              <a:t>para relacionar de forma clara o elemento ao seu rótulo. O elemento LABEL pode ser usado em conjunto com todos os elementos de formulário, exceto o elemento </a:t>
            </a:r>
            <a:r>
              <a:rPr lang="pt-BR" b="1" dirty="0"/>
              <a:t>BUTTON</a:t>
            </a:r>
            <a:r>
              <a:rPr lang="pt-BR" dirty="0"/>
              <a:t>. </a:t>
            </a:r>
          </a:p>
          <a:p>
            <a:endParaRPr lang="pt-BR" dirty="0"/>
          </a:p>
          <a:p>
            <a:pPr algn="just"/>
            <a:r>
              <a:rPr lang="pt-BR" dirty="0"/>
              <a:t>Através dos atributos for do </a:t>
            </a:r>
            <a:r>
              <a:rPr lang="pt-BR" dirty="0" err="1"/>
              <a:t>label</a:t>
            </a:r>
            <a:r>
              <a:rPr lang="pt-BR" dirty="0"/>
              <a:t> e id do input, os quais deverão ter o mesmo valor.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6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6430" y="491374"/>
            <a:ext cx="8911687" cy="1280890"/>
          </a:xfrm>
        </p:spPr>
        <p:txBody>
          <a:bodyPr/>
          <a:lstStyle/>
          <a:p>
            <a:r>
              <a:rPr lang="pt-BR" dirty="0"/>
              <a:t>Elemento </a:t>
            </a:r>
            <a:r>
              <a:rPr lang="pt-BR" b="1" u="sng" dirty="0"/>
              <a:t>for do </a:t>
            </a:r>
            <a:r>
              <a:rPr lang="pt-BR" b="1" u="sng" dirty="0" err="1"/>
              <a:t>label</a:t>
            </a:r>
            <a:r>
              <a:rPr lang="pt-BR" b="1" u="sng" dirty="0"/>
              <a:t> </a:t>
            </a:r>
            <a:r>
              <a:rPr lang="pt-BR" dirty="0"/>
              <a:t>e</a:t>
            </a:r>
            <a:r>
              <a:rPr lang="pt-BR" b="1" u="sng" dirty="0"/>
              <a:t> id do input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30" y="2021649"/>
            <a:ext cx="8231970" cy="44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9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Fornecer instruções para entrada de dados junto a LABEL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conteúdo que exigir </a:t>
            </a:r>
            <a:r>
              <a:rPr lang="pt-BR" sz="2000" b="1" u="sng" dirty="0"/>
              <a:t>entrada de dados por parte do usuário</a:t>
            </a:r>
            <a:r>
              <a:rPr lang="pt-BR" sz="2000" dirty="0"/>
              <a:t>, </a:t>
            </a:r>
            <a:r>
              <a:rPr lang="pt-BR" dirty="0"/>
              <a:t>devem ser fornecidas, quando necessário, instruções de preenchimento juntamente com as etiquetas (</a:t>
            </a:r>
            <a:r>
              <a:rPr lang="pt-BR" dirty="0" err="1"/>
              <a:t>label</a:t>
            </a:r>
            <a:r>
              <a:rPr lang="pt-BR" dirty="0"/>
              <a:t>). A utilização de caracteres pré-definidos em áreas de entrada de texto só deve ocorrer se: </a:t>
            </a:r>
          </a:p>
          <a:p>
            <a:endParaRPr lang="pt-BR" dirty="0"/>
          </a:p>
          <a:p>
            <a:pPr lvl="1"/>
            <a:r>
              <a:rPr lang="pt-BR" dirty="0"/>
              <a:t>O texto for incluído após a entrada de dados pelo usuário (por exemplo, sugerir um novo nome de usuário caso o escolhido já exista); </a:t>
            </a:r>
          </a:p>
          <a:p>
            <a:pPr lvl="1"/>
            <a:r>
              <a:rPr lang="pt-BR" dirty="0"/>
              <a:t>A semântica do documento justifique a inclusão de texto pré-definido (por exemplo, uma loja virtual que só vende para determinado país já vem com o campo país preenchido); </a:t>
            </a:r>
          </a:p>
          <a:p>
            <a:pPr lvl="1"/>
            <a:r>
              <a:rPr lang="pt-BR" dirty="0"/>
              <a:t>Os caracteres tenham sido fornecidos previamente pelo usuário (por exemplo, refinamento de busca).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36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 </a:t>
            </a:r>
            <a:r>
              <a:rPr lang="pt-BR" b="1" dirty="0" err="1"/>
              <a:t>label</a:t>
            </a:r>
            <a:r>
              <a:rPr lang="pt-BR" dirty="0"/>
              <a:t> é utilizado em conjunto com os atributos "</a:t>
            </a:r>
            <a:r>
              <a:rPr lang="pt-BR" b="1" dirty="0"/>
              <a:t>for</a:t>
            </a:r>
            <a:r>
              <a:rPr lang="pt-BR" dirty="0"/>
              <a:t>" e "</a:t>
            </a:r>
            <a:r>
              <a:rPr lang="pt-BR" b="1" dirty="0"/>
              <a:t>id</a:t>
            </a:r>
            <a:r>
              <a:rPr lang="pt-BR" dirty="0"/>
              <a:t>" para relacionar de forma clara o elemento ao seu rótulo;</a:t>
            </a:r>
          </a:p>
          <a:p>
            <a:r>
              <a:rPr lang="pt-BR" dirty="0"/>
              <a:t> Seu uso é obrigatório para que a visualização da entrada de dados e a leitura de um leitor de telas dessa entrada seja feita com facilidade em cada elemento do formulário, pois através dele o usuário sabe o que preencher naquela entrada e sua ausência significa erro grave de acessibilidade. </a:t>
            </a:r>
          </a:p>
          <a:p>
            <a:r>
              <a:rPr lang="pt-BR" dirty="0"/>
              <a:t>Ele pode ser usado em conjunto com todos os elementos de formulário, exceto no elemento </a:t>
            </a:r>
            <a:r>
              <a:rPr lang="pt-BR" b="1" dirty="0" err="1"/>
              <a:t>button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89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004551"/>
            <a:ext cx="8915400" cy="5344733"/>
          </a:xfrm>
        </p:spPr>
        <p:txBody>
          <a:bodyPr>
            <a:normAutofit/>
          </a:bodyPr>
          <a:lstStyle/>
          <a:p>
            <a:endParaRPr lang="pt-BR" i="1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53" y="1771467"/>
            <a:ext cx="11291293" cy="31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</a:t>
            </a:r>
            <a:r>
              <a:rPr lang="pt-BR" sz="4000" b="1" u="sng" dirty="0"/>
              <a:t>FIELDSET </a:t>
            </a:r>
            <a:r>
              <a:rPr lang="pt-BR" sz="4000" b="1" dirty="0"/>
              <a:t>e</a:t>
            </a:r>
            <a:r>
              <a:rPr lang="pt-BR" sz="4000" b="1" u="sng" dirty="0"/>
              <a:t> LEGEND </a:t>
            </a:r>
            <a:endParaRPr lang="pt-BR" b="1" u="sng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2387" y="2133600"/>
            <a:ext cx="10472225" cy="3603523"/>
          </a:xfrm>
        </p:spPr>
        <p:txBody>
          <a:bodyPr/>
          <a:lstStyle/>
          <a:p>
            <a:r>
              <a:rPr lang="pt-BR" dirty="0"/>
              <a:t>O elemento </a:t>
            </a:r>
            <a:r>
              <a:rPr lang="pt-BR" b="1" u="sng" dirty="0"/>
              <a:t>FIELDSET </a:t>
            </a:r>
            <a:r>
              <a:rPr lang="pt-BR" dirty="0"/>
              <a:t>é utilizado para agrupar os itens de formulários com características em comum. Por exemplo, um formulário para inscrição em boletim pode ter seus elementos </a:t>
            </a:r>
            <a:r>
              <a:rPr lang="pt-BR" dirty="0" smtClean="0"/>
              <a:t>agrupados. </a:t>
            </a:r>
            <a:endParaRPr lang="pt-BR" dirty="0"/>
          </a:p>
          <a:p>
            <a:r>
              <a:rPr lang="pt-BR" dirty="0"/>
              <a:t>O elemento </a:t>
            </a:r>
            <a:r>
              <a:rPr lang="pt-BR" b="1" u="sng" dirty="0"/>
              <a:t>FIELDSET </a:t>
            </a:r>
            <a:r>
              <a:rPr lang="pt-BR" dirty="0"/>
              <a:t>é utilizado em conjunto com o elemento </a:t>
            </a:r>
            <a:r>
              <a:rPr lang="pt-BR" b="1" u="sng" dirty="0"/>
              <a:t>LEGEND</a:t>
            </a:r>
            <a:r>
              <a:rPr lang="pt-BR" dirty="0"/>
              <a:t>, que melhora a acessibilidade do elemento </a:t>
            </a:r>
            <a:r>
              <a:rPr lang="pt-BR" b="1" u="sng" dirty="0"/>
              <a:t>FIELDSET</a:t>
            </a:r>
            <a:r>
              <a:rPr lang="pt-BR" dirty="0"/>
              <a:t> quando este não é visível em navegadores gráficos.</a:t>
            </a:r>
          </a:p>
        </p:txBody>
      </p:sp>
    </p:spTree>
    <p:extLst>
      <p:ext uri="{BB962C8B-B14F-4D97-AF65-F5344CB8AC3E}">
        <p14:creationId xmlns:p14="http://schemas.microsoft.com/office/powerpoint/2010/main" val="3011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FIELDSET e LEGEND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4" y="5315381"/>
            <a:ext cx="5944087" cy="15344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7" y="1146568"/>
            <a:ext cx="6592069" cy="441357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81975" y="362616"/>
            <a:ext cx="5680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para o contato</a:t>
            </a:r>
          </a:p>
          <a:p>
            <a:r>
              <a:rPr lang="pt-BR" dirty="0"/>
              <a:t>Nome</a:t>
            </a:r>
          </a:p>
          <a:p>
            <a:r>
              <a:rPr lang="pt-BR" dirty="0" err="1"/>
              <a:t>Email</a:t>
            </a:r>
            <a:endParaRPr lang="pt-BR" dirty="0"/>
          </a:p>
          <a:p>
            <a:r>
              <a:rPr lang="pt-BR" dirty="0"/>
              <a:t>Telefone </a:t>
            </a:r>
          </a:p>
          <a:p>
            <a:r>
              <a:rPr lang="pt-BR" dirty="0"/>
              <a:t>Escolha o departamento ( pessoal, </a:t>
            </a:r>
            <a:r>
              <a:rPr lang="pt-BR" dirty="0" err="1"/>
              <a:t>financeiro,reclamações</a:t>
            </a:r>
            <a:r>
              <a:rPr lang="pt-BR" dirty="0"/>
              <a:t>)</a:t>
            </a:r>
          </a:p>
          <a:p>
            <a:r>
              <a:rPr lang="pt-BR" dirty="0"/>
              <a:t>Mensagem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80382A35E97A4290D78B4D314F988E" ma:contentTypeVersion="2" ma:contentTypeDescription="Crie um novo documento." ma:contentTypeScope="" ma:versionID="54f030495054afb7dcb7de7da5ecfa6e">
  <xsd:schema xmlns:xsd="http://www.w3.org/2001/XMLSchema" xmlns:xs="http://www.w3.org/2001/XMLSchema" xmlns:p="http://schemas.microsoft.com/office/2006/metadata/properties" xmlns:ns2="8ebf89e2-04ef-459e-8cb6-8e35dd097821" targetNamespace="http://schemas.microsoft.com/office/2006/metadata/properties" ma:root="true" ma:fieldsID="32290132101efc61de48bbc7be8a4bc7" ns2:_="">
    <xsd:import namespace="8ebf89e2-04ef-459e-8cb6-8e35dd0978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f89e2-04ef-459e-8cb6-8e35dd09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527B8E-4E3F-4467-9662-F0D678CAA10B}"/>
</file>

<file path=customXml/itemProps2.xml><?xml version="1.0" encoding="utf-8"?>
<ds:datastoreItem xmlns:ds="http://schemas.openxmlformats.org/officeDocument/2006/customXml" ds:itemID="{29AD8570-226F-4EC1-8EC3-8EB9E72851A5}"/>
</file>

<file path=customXml/itemProps3.xml><?xml version="1.0" encoding="utf-8"?>
<ds:datastoreItem xmlns:ds="http://schemas.openxmlformats.org/officeDocument/2006/customXml" ds:itemID="{973A178B-CBCA-41C3-922E-AB971590FD3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1845</TotalTime>
  <Words>753</Words>
  <Application>Microsoft Macintosh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Cacho</vt:lpstr>
      <vt:lpstr>Construindo um site acessível – Aula 08 - Formulários</vt:lpstr>
      <vt:lpstr>Formulário acessível</vt:lpstr>
      <vt:lpstr>O elemento LABEL</vt:lpstr>
      <vt:lpstr>Elemento for do label e id do input</vt:lpstr>
      <vt:lpstr>Fornecer instruções para entrada de dados junto a LABEL </vt:lpstr>
      <vt:lpstr>LABEL</vt:lpstr>
      <vt:lpstr>Apresentação do PowerPoint</vt:lpstr>
      <vt:lpstr>Elementos FIELDSET e LEGEND </vt:lpstr>
      <vt:lpstr>FIELDSET e LEGEND</vt:lpstr>
      <vt:lpstr>FIELDSET e LEGEND</vt:lpstr>
      <vt:lpstr>O elemento OPTGROUP</vt:lpstr>
      <vt:lpstr>Apresentação do PowerPoint</vt:lpstr>
      <vt:lpstr>Teclas de atalho (Accesskeys)</vt:lpstr>
      <vt:lpstr>          14</vt:lpstr>
      <vt:lpstr>Apresentação do PowerPoint</vt:lpstr>
      <vt:lpstr>           16</vt:lpstr>
      <vt:lpstr>Construindo um site acessível           17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 site acessível – Aula 03</dc:title>
  <dc:creator>Jefferson Passerini</dc:creator>
  <cp:lastModifiedBy>Antonio Fiamenghi Neto</cp:lastModifiedBy>
  <cp:revision>70</cp:revision>
  <dcterms:created xsi:type="dcterms:W3CDTF">2014-02-27T18:58:45Z</dcterms:created>
  <dcterms:modified xsi:type="dcterms:W3CDTF">2017-10-04T19:14:42Z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0x0101001680382A35E97A4290D78B4D314F988E</vt:lpwstr>
  </property>
</Properties>
</file>