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6" r:id="rId2"/>
    <p:sldId id="25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79" r:id="rId11"/>
    <p:sldId id="280" r:id="rId12"/>
    <p:sldId id="284" r:id="rId13"/>
    <p:sldId id="263" r:id="rId14"/>
    <p:sldId id="285" r:id="rId15"/>
    <p:sldId id="266" r:id="rId16"/>
    <p:sldId id="267" r:id="rId17"/>
    <p:sldId id="268" r:id="rId18"/>
    <p:sldId id="269" r:id="rId19"/>
    <p:sldId id="271" r:id="rId20"/>
    <p:sldId id="273" r:id="rId21"/>
    <p:sldId id="274" r:id="rId22"/>
    <p:sldId id="283" r:id="rId23"/>
    <p:sldId id="282" r:id="rId24"/>
    <p:sldId id="286" r:id="rId25"/>
    <p:sldId id="281" r:id="rId26"/>
    <p:sldId id="275" r:id="rId27"/>
    <p:sldId id="288" r:id="rId28"/>
    <p:sldId id="289" r:id="rId29"/>
    <p:sldId id="287" r:id="rId30"/>
    <p:sldId id="29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4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janela planejada. As entregas definidas previamente, por um período de 1 a 4 semanas. 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 Planning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reunião que define o que e como será feito. 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 Meeting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reunião diária de alinhamento do </a:t>
            </a:r>
            <a:r>
              <a:rPr lang="pt-BR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DevTeam</a:t>
            </a:r>
            <a:endParaRPr lang="pt-BR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 Review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 reunião que ocorre ao final da Sprint, nesta reunião ocorre a entrega e apresentação dos produtos e resultados gerados na Sprint.</a:t>
            </a:r>
          </a:p>
          <a:p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 </a:t>
            </a:r>
            <a:r>
              <a:rPr lang="pt-BR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Retrospective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 reunião em que se discute as lições aprendidas naquela Sprint.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5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termo 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surge nos primórdios da computação, eram os problemas que precisavam ser resolvidos em um sistema.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Backlog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 lista que contém as funcionalidades desejadas para o produto.</a:t>
            </a:r>
          </a:p>
          <a:p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 Backlog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artefato vivo, que muda conforme a evolução da sprint, podem surgir novas tarefas durante a sprint e outras deixarem de existir.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pt-BR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</a:t>
            </a:r>
            <a:r>
              <a:rPr lang="zh-CN" alt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o produto ou item que foi entregue na respectiva Sprint.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60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67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D0791-C6A4-48EA-982E-A4D110E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A28E8-EE30-4A60-BF92-1C2DD9BD5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5189"/>
            <a:ext cx="10515600" cy="38517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4BB74-BEE8-44D4-ADD8-564EB2BA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36EE-747E-41BE-AED3-E1A930960380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FB895-9849-40BB-83EA-B4FDB34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24B80-B0C0-4110-A601-3AF3B7C8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075B-D5FB-47BF-9602-E1F1853D6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Sistemas de informação e introdução a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5105-6037-455B-9C83-A090BC3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X Dado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4E4F9-6066-43FF-8C2F-9887BE01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2427"/>
            <a:ext cx="10515600" cy="3851774"/>
          </a:xfrm>
        </p:spPr>
        <p:txBody>
          <a:bodyPr>
            <a:normAutofit/>
          </a:bodyPr>
          <a:lstStyle/>
          <a:p>
            <a:pPr rtl="0" eaLnBrk="1" fontAlgn="base" hangingPunct="1">
              <a:lnSpc>
                <a:spcPct val="11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Conceitos básicos:</a:t>
            </a:r>
          </a:p>
          <a:p>
            <a:pPr lvl="1" rtl="0" eaLnBrk="1" fontAlgn="base" hangingPunct="1">
              <a:lnSpc>
                <a:spcPct val="11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Informação: </a:t>
            </a:r>
          </a:p>
          <a:p>
            <a:pPr lvl="2" fontAlgn="base">
              <a:lnSpc>
                <a:spcPct val="11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fato útil que pode ser extraído direta ou indiretamente a partir dos dados</a:t>
            </a:r>
          </a:p>
          <a:p>
            <a:pPr lvl="2" fontAlgn="base">
              <a:lnSpc>
                <a:spcPct val="11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ordenação e organização dos dados de forma a transmitir significado e compreensão dentro de um determinado contexto.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 rtl="0" eaLnBrk="1" fontAlgn="base" hangingPunct="1">
              <a:lnSpc>
                <a:spcPct val="11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Dado: </a:t>
            </a:r>
          </a:p>
          <a:p>
            <a:pPr lvl="2" fontAlgn="base">
              <a:lnSpc>
                <a:spcPct val="11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fato do mundo real que está registrado,</a:t>
            </a:r>
          </a:p>
          <a:p>
            <a:pPr lvl="2" fontAlgn="base">
              <a:lnSpc>
                <a:spcPct val="11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possui significado relevante </a:t>
            </a:r>
          </a:p>
          <a:p>
            <a:pPr lvl="2" fontAlgn="base">
              <a:lnSpc>
                <a:spcPct val="11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conduz a nenhuma compreensão.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rtl="0"/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Veja as Diferenças entre Dados e Informação | Expert Digital">
            <a:extLst>
              <a:ext uri="{FF2B5EF4-FFF2-40B4-BE49-F238E27FC236}">
                <a16:creationId xmlns:a16="http://schemas.microsoft.com/office/drawing/2014/main" id="{2F19FDA8-4CC5-4F5F-B7EB-225281BD3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3"/>
          <a:stretch/>
        </p:blipFill>
        <p:spPr bwMode="auto">
          <a:xfrm>
            <a:off x="8297378" y="862159"/>
            <a:ext cx="3894622" cy="16570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17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5105-6037-455B-9C83-A090BC3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Dado: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4E4F9-6066-43FF-8C2F-9887BE01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3851774"/>
          </a:xfrm>
        </p:spPr>
        <p:txBody>
          <a:bodyPr/>
          <a:lstStyle/>
          <a:p>
            <a:pPr rtl="0" eaLnBrk="1" fontAlgn="base" hangingPunct="1">
              <a:lnSpc>
                <a:spcPct val="200000"/>
              </a:lnSpc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“A aula de programação começa hoje”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manga de camisa é longa”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“Alto crescimento de TI”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“Estagio na WEG”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“Trainee de desenvolvimento 2022”</a:t>
            </a:r>
          </a:p>
          <a:p>
            <a:pPr lvl="1"/>
            <a:endParaRPr lang="pt-BR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 descr="Database | Bruker">
            <a:extLst>
              <a:ext uri="{FF2B5EF4-FFF2-40B4-BE49-F238E27FC236}">
                <a16:creationId xmlns:a16="http://schemas.microsoft.com/office/drawing/2014/main" id="{AA50FDFF-0928-494D-B147-8E5D0EA0E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76" y="1182453"/>
            <a:ext cx="3984859" cy="3984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5105-6037-455B-9C83-A090BC3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Informação: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4E4F9-6066-43FF-8C2F-9887BE01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3851774"/>
          </a:xfrm>
        </p:spPr>
        <p:txBody>
          <a:bodyPr/>
          <a:lstStyle/>
          <a:p>
            <a:pPr rtl="0" eaLnBrk="1" fontAlgn="base" hangingPunct="1">
              <a:lnSpc>
                <a:spcPct val="200000"/>
              </a:lnSpc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“A aula de </a:t>
            </a:r>
            <a:r>
              <a:rPr lang="pt-BR" altLang="zh-CN" sz="2000" b="1" dirty="0">
                <a:solidFill>
                  <a:schemeClr val="accent1">
                    <a:lumMod val="75000"/>
                  </a:schemeClr>
                </a:solidFill>
              </a:rPr>
              <a:t>programação 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começa hoje...”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manga de camisa é longa.”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“Alto crescimento de </a:t>
            </a:r>
            <a:r>
              <a:rPr lang="pt-BR" altLang="zh-CN" sz="2000" b="1" dirty="0">
                <a:solidFill>
                  <a:schemeClr val="accent1">
                    <a:lumMod val="75000"/>
                  </a:schemeClr>
                </a:solidFill>
              </a:rPr>
              <a:t>TI...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Estagio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WEG.”</a:t>
            </a:r>
          </a:p>
          <a:p>
            <a:pPr lvl="1">
              <a:lnSpc>
                <a:spcPct val="150000"/>
              </a:lnSpc>
            </a:pP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altLang="zh-CN" sz="2000" b="1" dirty="0">
                <a:solidFill>
                  <a:schemeClr val="accent1">
                    <a:lumMod val="75000"/>
                  </a:schemeClr>
                </a:solidFill>
              </a:rPr>
              <a:t>Trainee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pt-BR" altLang="zh-CN" sz="2000" b="1" dirty="0">
                <a:solidFill>
                  <a:schemeClr val="accent1">
                    <a:lumMod val="75000"/>
                  </a:schemeClr>
                </a:solidFill>
              </a:rPr>
              <a:t>desenvolvimento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2022...”</a:t>
            </a:r>
          </a:p>
          <a:p>
            <a:pPr lvl="1"/>
            <a:endParaRPr lang="pt-BR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66" name="Picture 2" descr="Temos muita informação e pouco conhecimento. - Auditoria Externa - BKR  Lopes, Machado Auditores e Consultores">
            <a:extLst>
              <a:ext uri="{FF2B5EF4-FFF2-40B4-BE49-F238E27FC236}">
                <a16:creationId xmlns:a16="http://schemas.microsoft.com/office/drawing/2014/main" id="{53AA0C31-DB35-4E9B-A8A1-C41106F5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6" y="3335677"/>
            <a:ext cx="4667206" cy="23336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48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5105-6037-455B-9C83-A090BC3A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Informação: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4E4F9-6066-43FF-8C2F-9887BE010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componentes interrelacionados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Coletam, processam, armazenam e distribuem informações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controle e a tomada de decisão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problemas, visualizar soluções, criar novos produtos</a:t>
            </a:r>
          </a:p>
          <a:p>
            <a:pPr marR="0" lvl="0" rtl="0"/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4735-76F1-4BE4-8639-D6B40041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de um Sistema de Informação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234578-C673-4121-8740-912610CD1D76}"/>
              </a:ext>
            </a:extLst>
          </p:cNvPr>
          <p:cNvSpPr/>
          <p:nvPr/>
        </p:nvSpPr>
        <p:spPr>
          <a:xfrm>
            <a:off x="715478" y="1745081"/>
            <a:ext cx="10761044" cy="4167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Informação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61930C-2584-4AB9-BF9E-14AB299AA052}"/>
              </a:ext>
            </a:extLst>
          </p:cNvPr>
          <p:cNvSpPr txBox="1"/>
          <p:nvPr/>
        </p:nvSpPr>
        <p:spPr>
          <a:xfrm>
            <a:off x="1191126" y="1955857"/>
            <a:ext cx="1109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761E44-B982-4E7D-89BE-3CB5BAD6EE6E}"/>
              </a:ext>
            </a:extLst>
          </p:cNvPr>
          <p:cNvSpPr txBox="1"/>
          <p:nvPr/>
        </p:nvSpPr>
        <p:spPr>
          <a:xfrm>
            <a:off x="9304421" y="1955857"/>
            <a:ext cx="1696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70B93-CABE-4554-ACF2-AD7BB892693B}"/>
              </a:ext>
            </a:extLst>
          </p:cNvPr>
          <p:cNvSpPr txBox="1"/>
          <p:nvPr/>
        </p:nvSpPr>
        <p:spPr>
          <a:xfrm>
            <a:off x="1258503" y="5354673"/>
            <a:ext cx="263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agências reguladoras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244E2A-009F-41F3-A034-5E4A1458B5CB}"/>
              </a:ext>
            </a:extLst>
          </p:cNvPr>
          <p:cNvSpPr txBox="1"/>
          <p:nvPr/>
        </p:nvSpPr>
        <p:spPr>
          <a:xfrm>
            <a:off x="8361145" y="5354673"/>
            <a:ext cx="263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Acionista e Concorrente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0DA99B-6839-42B8-80B2-D4926F707EEF}"/>
              </a:ext>
            </a:extLst>
          </p:cNvPr>
          <p:cNvSpPr/>
          <p:nvPr/>
        </p:nvSpPr>
        <p:spPr>
          <a:xfrm>
            <a:off x="3449052" y="2723401"/>
            <a:ext cx="5293895" cy="223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0629CE-89B0-428E-8D2E-7089EDAC5637}"/>
              </a:ext>
            </a:extLst>
          </p:cNvPr>
          <p:cNvSpPr txBox="1"/>
          <p:nvPr/>
        </p:nvSpPr>
        <p:spPr>
          <a:xfrm>
            <a:off x="3449052" y="1955857"/>
            <a:ext cx="52938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pt-BR" altLang="zh-CN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E6756BF-9B58-4BDC-828C-A31C8B855C1E}"/>
              </a:ext>
            </a:extLst>
          </p:cNvPr>
          <p:cNvSpPr/>
          <p:nvPr/>
        </p:nvSpPr>
        <p:spPr>
          <a:xfrm>
            <a:off x="3720767" y="3503730"/>
            <a:ext cx="945282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Entrada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53F4E4-3F03-4100-BA0E-E01AFBBAB1C7}"/>
              </a:ext>
            </a:extLst>
          </p:cNvPr>
          <p:cNvSpPr/>
          <p:nvPr/>
        </p:nvSpPr>
        <p:spPr>
          <a:xfrm>
            <a:off x="5275949" y="3483356"/>
            <a:ext cx="1657951" cy="41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Processamento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9CEF75C-C889-4B4A-86F7-F01FD38382E2}"/>
              </a:ext>
            </a:extLst>
          </p:cNvPr>
          <p:cNvSpPr/>
          <p:nvPr/>
        </p:nvSpPr>
        <p:spPr>
          <a:xfrm>
            <a:off x="7543800" y="3503730"/>
            <a:ext cx="945282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Entrada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5917061-8C2C-465C-A53E-266FA7918A78}"/>
              </a:ext>
            </a:extLst>
          </p:cNvPr>
          <p:cNvSpPr/>
          <p:nvPr/>
        </p:nvSpPr>
        <p:spPr>
          <a:xfrm>
            <a:off x="5516027" y="4240283"/>
            <a:ext cx="1135682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Feedback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8054FD-BB8A-4717-8C07-E3970C8543A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666049" y="3688396"/>
            <a:ext cx="60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B1D3C05-EB76-4AA0-A28A-EB2A2B8916D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933900" y="3688396"/>
            <a:ext cx="609900" cy="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B30A68CE-951E-4E54-9ABB-DA23AAB8AF87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6651710" y="3873061"/>
            <a:ext cx="1372153" cy="551888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4C934644-0A6E-46E1-A046-D4B61357E4B8}"/>
              </a:ext>
            </a:extLst>
          </p:cNvPr>
          <p:cNvCxnSpPr>
            <a:cxnSpLocks/>
            <a:stCxn id="19" idx="1"/>
            <a:endCxn id="16" idx="2"/>
          </p:cNvCxnSpPr>
          <p:nvPr/>
        </p:nvCxnSpPr>
        <p:spPr>
          <a:xfrm rot="10800000">
            <a:off x="4193409" y="3873063"/>
            <a:ext cx="1322619" cy="551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A7C587B-7322-4FD1-8112-C5ECCA833628}"/>
              </a:ext>
            </a:extLst>
          </p:cNvPr>
          <p:cNvSpPr txBox="1"/>
          <p:nvPr/>
        </p:nvSpPr>
        <p:spPr>
          <a:xfrm>
            <a:off x="4970998" y="3005312"/>
            <a:ext cx="275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Sistema de Informação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29481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0300D-D747-4FDA-8ADE-89A73C6B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Sistemas de Informação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7A493-FAB2-401F-A8A7-45D9F1ACD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Informais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ontam com entendimentos implícitos e regras de comportamento não especificadas.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existe um entendimento do que é informação ou como ela é armazenada e processada.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rede de fofocas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formais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Apoiam-se em definições de dados e procedimentos para coleta, armazenamento, processamento, disseminação e uso desses dados.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estruturados: operam em conformidade com regras predefinidas que são relativamente fixas e não facilmente alteradas.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Divididos em manuais e baseados em computador 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Manuais </a:t>
            </a:r>
          </a:p>
          <a:p>
            <a:pPr marR="0" lvl="2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lápis e papel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Informação Baseados em Computador (CBIS)</a:t>
            </a:r>
          </a:p>
          <a:p>
            <a:pPr marR="0" lvl="3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 tecnologia de hardware e software para processar e disseminar informação</a:t>
            </a:r>
          </a:p>
        </p:txBody>
      </p:sp>
    </p:spTree>
    <p:extLst>
      <p:ext uri="{BB962C8B-B14F-4D97-AF65-F5344CB8AC3E}">
        <p14:creationId xmlns:p14="http://schemas.microsoft.com/office/powerpoint/2010/main" val="323019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724A-048D-430B-918A-C21144BA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1197822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Sistemas de Informação vistos de uma Perspectiva de Negócios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A535-4FB6-46F5-9461-B8C5068077E8}"/>
              </a:ext>
            </a:extLst>
          </p:cNvPr>
          <p:cNvSpPr/>
          <p:nvPr/>
        </p:nvSpPr>
        <p:spPr>
          <a:xfrm>
            <a:off x="4575208" y="3012707"/>
            <a:ext cx="3041583" cy="162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informação</a:t>
            </a:r>
            <a:endParaRPr lang="pt-BR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7BDF91-E38C-4C80-B061-10DAE07B6106}"/>
              </a:ext>
            </a:extLst>
          </p:cNvPr>
          <p:cNvSpPr txBox="1"/>
          <p:nvPr/>
        </p:nvSpPr>
        <p:spPr>
          <a:xfrm>
            <a:off x="4906478" y="232518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4348F5-5956-4375-A0A6-3A3F6659335C}"/>
              </a:ext>
            </a:extLst>
          </p:cNvPr>
          <p:cNvSpPr txBox="1"/>
          <p:nvPr/>
        </p:nvSpPr>
        <p:spPr>
          <a:xfrm>
            <a:off x="7765182" y="4454711"/>
            <a:ext cx="3041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58E24B-65EB-471A-963A-7ABE5CAB6FE1}"/>
              </a:ext>
            </a:extLst>
          </p:cNvPr>
          <p:cNvSpPr txBox="1"/>
          <p:nvPr/>
        </p:nvSpPr>
        <p:spPr>
          <a:xfrm>
            <a:off x="889533" y="445471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0131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8988D-A163-43C0-B0BE-11B2129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3C52B-735A-4D82-AB10-61E2A725A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Informação são parte da organização</a:t>
            </a:r>
          </a:p>
          <a:p>
            <a:pPr marR="0" lvl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Elementos-chave de uma organização: pessoas, estrutura, procedimentos, políticas e cultura</a:t>
            </a:r>
          </a:p>
          <a:p>
            <a:pPr marR="0" lvl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Organizações formal é composta por diferentes níveis e especialidades</a:t>
            </a:r>
          </a:p>
          <a:p>
            <a:pPr marR="0" lvl="1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estrutura revela uma clara divisão do trabalho - os níveis mais altos envolvem trabalhos gerenciais, profissionais e técnicos e os níveis mais baixos envolvem trabalhos operacionais</a:t>
            </a:r>
          </a:p>
          <a:p>
            <a:pPr marR="0" lvl="1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especialistas são contratados e treinados para diferentes funções</a:t>
            </a:r>
          </a:p>
        </p:txBody>
      </p:sp>
    </p:spTree>
    <p:extLst>
      <p:ext uri="{BB962C8B-B14F-4D97-AF65-F5344CB8AC3E}">
        <p14:creationId xmlns:p14="http://schemas.microsoft.com/office/powerpoint/2010/main" val="252874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E389A-A811-42E4-A8C6-9D927E1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- Principais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86955-1586-4612-9F29-CF84E281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7301"/>
            <a:ext cx="10515600" cy="4309662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 e Marketing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vender os produtos e serviços da organização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Fabricação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produzir produtos e serviços</a:t>
            </a:r>
          </a:p>
          <a:p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administrar os recursos financeiros da organização (dinheiro, estoque, hipotecas,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Contabilidade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os registros financeiros da organização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atrair, desenvolver e manter a força de trabalho da organização</a:t>
            </a:r>
          </a:p>
          <a:p>
            <a:pPr marR="0" lvl="1" rtl="0"/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1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23453-4C8C-44F3-A23E-E9F3215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FB5964-1C7A-4CDF-983A-B026A781B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Percebem os desafios de negócio no ambiente;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 as estratégias organizacionais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novos produtos, serviços e até recriar a organização de tempos em tempos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Direcionar trabalhos criativos usando novo conhecimento 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369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3450-F082-43A1-81A5-C6508A3B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 de Sistemas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1EC440-4146-4752-AB8B-C0016608E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>
              <a:lnSpc>
                <a:spcPct val="15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e Comunicação</a:t>
            </a:r>
          </a:p>
          <a:p>
            <a:pPr marR="0" lvl="0" rtl="0">
              <a:lnSpc>
                <a:spcPct val="15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Curso: Qualificação Profissional</a:t>
            </a:r>
          </a:p>
          <a:p>
            <a:pPr marR="0" lvl="0" rtl="0">
              <a:lnSpc>
                <a:spcPct val="15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Horária: 200 horas</a:t>
            </a:r>
          </a:p>
        </p:txBody>
      </p:sp>
      <p:pic>
        <p:nvPicPr>
          <p:cNvPr id="3076" name="Picture 4" descr="Jovem Programador">
            <a:extLst>
              <a:ext uri="{FF2B5EF4-FFF2-40B4-BE49-F238E27FC236}">
                <a16:creationId xmlns:a16="http://schemas.microsoft.com/office/drawing/2014/main" id="{FBB7CC0B-4796-44DD-BBC4-01B9B48F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858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3CE38-A279-405E-979E-D849154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01827-8B76-4A56-99EE-4DB95CF0A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 é uma das principais ferramentas disponíveis aos gerentes para enfrentar as mudanças.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 é o instrumento que mantém a organização unida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armazenamento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telecomunicações </a:t>
            </a:r>
          </a:p>
        </p:txBody>
      </p:sp>
    </p:spTree>
    <p:extLst>
      <p:ext uri="{BB962C8B-B14F-4D97-AF65-F5344CB8AC3E}">
        <p14:creationId xmlns:p14="http://schemas.microsoft.com/office/powerpoint/2010/main" val="113173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7" y="2052587"/>
            <a:ext cx="11462886" cy="2752825"/>
          </a:xfrm>
        </p:spPr>
        <p:txBody>
          <a:bodyPr>
            <a:noAutofit/>
          </a:bodyPr>
          <a:lstStyle/>
          <a:p>
            <a:pPr marR="0" rtl="0"/>
            <a:r>
              <a:rPr lang="pt-BR" altLang="zh-CN" sz="6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</a:t>
            </a:r>
            <a:r>
              <a:rPr lang="pt-BR" altLang="zh-CN" sz="660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(Tecnologia  da informação)</a:t>
            </a:r>
            <a:endParaRPr lang="pt-BR" altLang="zh-CN" sz="6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3CE38-A279-405E-979E-D849154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01827-8B76-4A56-99EE-4DB95CF0A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 é uma das principais ferramentas disponíveis aos gerentes para enfrentar as mudanças.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da Informação é o instrumento que mantém a organização unida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armazenamento</a:t>
            </a:r>
          </a:p>
          <a:p>
            <a:pPr marR="0" lvl="1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telecomunicações </a:t>
            </a:r>
          </a:p>
        </p:txBody>
      </p:sp>
    </p:spTree>
    <p:extLst>
      <p:ext uri="{BB962C8B-B14F-4D97-AF65-F5344CB8AC3E}">
        <p14:creationId xmlns:p14="http://schemas.microsoft.com/office/powerpoint/2010/main" val="131233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412"/>
            <a:ext cx="10947400" cy="799828"/>
          </a:xfrm>
        </p:spPr>
        <p:txBody>
          <a:bodyPr>
            <a:noAutofit/>
          </a:bodyPr>
          <a:lstStyle/>
          <a:p>
            <a:pPr marR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44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Principais categorias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1AA273-4049-42E5-8401-A5D10980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2814"/>
            <a:ext cx="10515600" cy="385177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Cloud </a:t>
            </a:r>
            <a:r>
              <a:rPr lang="pt-BR" sz="3200" b="0" i="1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computing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Segurança da informação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</a:t>
            </a:r>
            <a:r>
              <a:rPr lang="pt-BR" sz="3200" b="0" i="1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IoT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 Programação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 Desenvolvedor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6. Inteligência artificial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7. Business </a:t>
            </a:r>
            <a:r>
              <a:rPr lang="pt-BR" sz="3200" b="0" i="1" kern="120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intelligence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8. Especialista em dados e Big Data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9. Projetos</a:t>
            </a:r>
            <a:b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3200" b="0" i="1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10. Suporte técnico</a:t>
            </a:r>
          </a:p>
          <a:p>
            <a:pPr lv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C9FB34-1D6D-4AFB-92C0-884A8E7D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124"/>
            <a:ext cx="4978718" cy="4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412"/>
            <a:ext cx="10947400" cy="799828"/>
          </a:xfrm>
        </p:spPr>
        <p:txBody>
          <a:bodyPr>
            <a:noAutofit/>
          </a:bodyPr>
          <a:lstStyle/>
          <a:p>
            <a:pPr marR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4400" b="1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Principais </a:t>
            </a:r>
            <a:r>
              <a:rPr lang="pt-BR" altLang="zh-CN" sz="4400" b="1" kern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Métodologias</a:t>
            </a:r>
            <a:endParaRPr lang="pt-BR" altLang="zh-CN" sz="4400" b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66EA9672-909F-473A-97B6-76F180DAC28D}"/>
              </a:ext>
            </a:extLst>
          </p:cNvPr>
          <p:cNvSpPr txBox="1">
            <a:spLocks/>
          </p:cNvSpPr>
          <p:nvPr/>
        </p:nvSpPr>
        <p:spPr>
          <a:xfrm>
            <a:off x="838200" y="2012814"/>
            <a:ext cx="10515600" cy="385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 sz="2800" i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PMI - Project Management </a:t>
            </a:r>
            <a:r>
              <a:rPr lang="pt-BR" sz="2800" i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Institute</a:t>
            </a:r>
            <a:endParaRPr lang="pt-BR" sz="2800" i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Livro PMPOK(Guia para o Conjunto de Conhecimentos em Gerenciamento de Projetos);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Métodos Ágeis</a:t>
            </a:r>
          </a:p>
          <a:p>
            <a:pPr lvl="1">
              <a:lnSpc>
                <a:spcPct val="150000"/>
              </a:lnSpc>
            </a:pP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</a:rPr>
              <a:t>Kanban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</a:rPr>
              <a:t>SCRUM;</a:t>
            </a:r>
          </a:p>
        </p:txBody>
      </p:sp>
    </p:spTree>
    <p:extLst>
      <p:ext uri="{BB962C8B-B14F-4D97-AF65-F5344CB8AC3E}">
        <p14:creationId xmlns:p14="http://schemas.microsoft.com/office/powerpoint/2010/main" val="385391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Método SCRUM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29D88-1CD2-4B9C-96BF-55F3FCFF2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pt-BR" altLang="zh-C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Papéis </a:t>
            </a:r>
          </a:p>
          <a:p>
            <a:pPr marR="0" lvl="0" rtl="0"/>
            <a:r>
              <a:rPr lang="pt-BR" altLang="zh-C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Rituais </a:t>
            </a:r>
          </a:p>
          <a:p>
            <a:pPr marR="0" lvl="0" rtl="0"/>
            <a:r>
              <a:rPr lang="pt-BR" altLang="zh-C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EBB73E-9204-4032-B2B6-A9A27D20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35" y="2033314"/>
            <a:ext cx="7839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379A5-AB38-4D67-8267-69AA2857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Papéis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EEB29-9B4A-4F1A-B874-A81D8311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9989"/>
            <a:ext cx="10515600" cy="4268066"/>
          </a:xfrm>
        </p:spPr>
        <p:txBody>
          <a:bodyPr/>
          <a:lstStyle/>
          <a:p>
            <a:pPr marR="0" lvl="0" rtl="0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 – Scrum Master (Mestre Scrum)</a:t>
            </a:r>
          </a:p>
          <a:p>
            <a:pPr marR="0" lvl="0" rtl="0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–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(Dono do Produto)</a:t>
            </a:r>
          </a:p>
          <a:p>
            <a:pPr marR="0" lvl="0" rtl="0">
              <a:lnSpc>
                <a:spcPct val="200000"/>
              </a:lnSpc>
            </a:pP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DEVTeam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(Time de Desenvolvimento)</a:t>
            </a:r>
            <a:endParaRPr lang="pt-BR" altLang="zh-CN" b="0" i="0" u="none" strike="noStrike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290" name="Picture 2" descr="Interseções dos Papéis no Scrum">
            <a:extLst>
              <a:ext uri="{FF2B5EF4-FFF2-40B4-BE49-F238E27FC236}">
                <a16:creationId xmlns:a16="http://schemas.microsoft.com/office/drawing/2014/main" id="{9DD56C12-506E-4A5A-B612-C8D9A2EC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101" y="8140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379A5-AB38-4D67-8267-69AA2857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Rituais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EEB29-9B4A-4F1A-B874-A81D8311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3744"/>
            <a:ext cx="10515600" cy="4318140"/>
          </a:xfrm>
        </p:spPr>
        <p:txBody>
          <a:bodyPr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SCRUM conta com cinco principais rituais, sendo: </a:t>
            </a:r>
          </a:p>
          <a:p>
            <a:pPr lvl="1" fontAlgn="ctr">
              <a:lnSpc>
                <a:spcPct val="150000"/>
              </a:lnSpc>
              <a:spcBef>
                <a:spcPts val="1000"/>
              </a:spcBef>
            </a:pP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Sprint</a:t>
            </a:r>
          </a:p>
          <a:p>
            <a:pPr lvl="1" fontAlgn="ctr">
              <a:lnSpc>
                <a:spcPct val="150000"/>
              </a:lnSpc>
              <a:spcBef>
                <a:spcPts val="1000"/>
              </a:spcBef>
            </a:pP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Sprint Planning (Planejamento da Sprint)</a:t>
            </a:r>
          </a:p>
          <a:p>
            <a:pPr lvl="1" fontAlgn="ctr">
              <a:lnSpc>
                <a:spcPct val="150000"/>
              </a:lnSpc>
              <a:spcBef>
                <a:spcPts val="1000"/>
              </a:spcBef>
            </a:pP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Daily Meeting (Reunião Diária)</a:t>
            </a:r>
          </a:p>
          <a:p>
            <a:pPr lvl="1" fontAlgn="ctr">
              <a:lnSpc>
                <a:spcPct val="150000"/>
              </a:lnSpc>
              <a:spcBef>
                <a:spcPts val="1000"/>
              </a:spcBef>
            </a:pP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Sprint Review (Reunião de Retrospectiva)</a:t>
            </a:r>
          </a:p>
          <a:p>
            <a:pPr lvl="1" fontAlgn="ctr">
              <a:lnSpc>
                <a:spcPct val="150000"/>
              </a:lnSpc>
              <a:spcBef>
                <a:spcPts val="1000"/>
              </a:spcBef>
            </a:pP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Sprint </a:t>
            </a:r>
            <a:r>
              <a:rPr lang="pt-BR" altLang="zh-CN" kern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Retrospective</a:t>
            </a:r>
            <a:r>
              <a:rPr lang="pt-BR" altLang="zh-CN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(Retrospectiva da Sprint)</a:t>
            </a:r>
            <a:endParaRPr lang="zh-CN" altLang="pt-BR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314" name="Picture 2" descr="Melhores práticas, papéis e ritos do Scrum">
            <a:extLst>
              <a:ext uri="{FF2B5EF4-FFF2-40B4-BE49-F238E27FC236}">
                <a16:creationId xmlns:a16="http://schemas.microsoft.com/office/drawing/2014/main" id="{863180DB-51B0-4C54-BE51-BCFB2E4FB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6942"/>
          <a:stretch/>
        </p:blipFill>
        <p:spPr bwMode="auto">
          <a:xfrm>
            <a:off x="7993626" y="2910480"/>
            <a:ext cx="3716594" cy="323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6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379A5-AB38-4D67-8267-69AA2857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EEB29-9B4A-4F1A-B874-A81D8311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3555"/>
            <a:ext cx="8421303" cy="4241236"/>
          </a:xfrm>
        </p:spPr>
        <p:txBody>
          <a:bodyPr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SCRUM conta com três principais artefatos, sendo: </a:t>
            </a: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• </a:t>
            </a:r>
            <a:r>
              <a:rPr lang="pt-BR" altLang="zh-CN" sz="2800" kern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</a:t>
            </a: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Backlog (Backlog do Produto)</a:t>
            </a: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• Sprint Backlog (Backlog da Sprint)</a:t>
            </a: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• </a:t>
            </a:r>
            <a:r>
              <a:rPr lang="pt-BR" altLang="zh-CN" sz="2800" kern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</a:t>
            </a: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altLang="zh-CN" sz="2800" kern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</a:t>
            </a:r>
            <a:r>
              <a:rPr lang="pt-BR" altLang="zh-CN" sz="2800" kern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(Incremento de Produto )</a:t>
            </a:r>
          </a:p>
          <a:p>
            <a:pPr lvl="1" fontAlgn="ctr">
              <a:spcBef>
                <a:spcPts val="1000"/>
              </a:spcBef>
            </a:pPr>
            <a:endParaRPr lang="zh-CN" altLang="pt-BR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338" name="Picture 2" descr="Artefatos do Scrum">
            <a:extLst>
              <a:ext uri="{FF2B5EF4-FFF2-40B4-BE49-F238E27FC236}">
                <a16:creationId xmlns:a16="http://schemas.microsoft.com/office/drawing/2014/main" id="{5DB25122-37BA-48B3-8880-7E3D988F2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5" t="12258" r="31630"/>
          <a:stretch/>
        </p:blipFill>
        <p:spPr bwMode="auto">
          <a:xfrm>
            <a:off x="9482126" y="2087539"/>
            <a:ext cx="2376199" cy="38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7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4 Common Mistakes Made While Beginning with Kanban | David J. Anderson  School of Management">
            <a:extLst>
              <a:ext uri="{FF2B5EF4-FFF2-40B4-BE49-F238E27FC236}">
                <a16:creationId xmlns:a16="http://schemas.microsoft.com/office/drawing/2014/main" id="{12E5BDCB-497A-4109-B7E0-06D030C7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1690688"/>
            <a:ext cx="72675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259E7-9D8E-4FD9-B8CC-5E7402FE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1421D-D381-4C8E-9F91-81C26BA49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Formar profissionais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Competências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trabalho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em resultados.</a:t>
            </a:r>
          </a:p>
          <a:p>
            <a:pPr marL="0" marR="0" lvl="0" indent="0" rtl="0">
              <a:buNone/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Jovem Programador">
            <a:extLst>
              <a:ext uri="{FF2B5EF4-FFF2-40B4-BE49-F238E27FC236}">
                <a16:creationId xmlns:a16="http://schemas.microsoft.com/office/drawing/2014/main" id="{23FEABBD-94F0-4AD1-BCB5-C148818A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5" y="4032985"/>
            <a:ext cx="5539957" cy="1691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789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Sistemas de informação e introdução a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727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AF2A-1EA4-4200-BC94-B027AEA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Curriculares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061238-B49C-47AE-9930-F15B3AD9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UC1: Desenvolver Sistemas de Informação (72 horas)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UC2: Implementar a Banco de Dados (72 horas)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UC3: Realizar Testes e Manutenção do Sistema de Informação (36 horas)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UC4: Projeto Integrador Programador de Sistemas (20 horas)</a:t>
            </a:r>
          </a:p>
          <a:p>
            <a:pPr marR="0" lvl="0" rtl="0"/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AF2A-1EA4-4200-BC94-B027AEA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  <a:r>
              <a:rPr lang="pt-BR" altLang="zh-CN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aula</a:t>
            </a: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061238-B49C-47AE-9930-F15B3AD9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lnSpc>
                <a:spcPct val="150000"/>
              </a:lnSpc>
              <a:buNone/>
            </a:pPr>
            <a:r>
              <a:rPr lang="pt-BR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18:50 –</a:t>
            </a:r>
            <a:r>
              <a:rPr lang="pt-BR" altLang="zh-CN" sz="360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20:50</a:t>
            </a:r>
            <a:r>
              <a:rPr lang="pt-BR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Aula Teórica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pt-BR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20:50 – 21:00 Intervalo</a:t>
            </a:r>
          </a:p>
          <a:p>
            <a:pPr marL="0" marR="0" lvl="0" indent="0" rtl="0">
              <a:lnSpc>
                <a:spcPct val="150000"/>
              </a:lnSpc>
              <a:buNone/>
            </a:pPr>
            <a:r>
              <a:rPr lang="pt-BR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21:00 – 22:10 Aula Prática</a:t>
            </a:r>
          </a:p>
          <a:p>
            <a:pPr marL="0" marR="0" lvl="0" indent="0" rtl="0">
              <a:buNone/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 descr="PLANO DE AULA - VANTAGENS E BENEFÍCIOS PARA O PROFESSOR | Professor em Sala">
            <a:extLst>
              <a:ext uri="{FF2B5EF4-FFF2-40B4-BE49-F238E27FC236}">
                <a16:creationId xmlns:a16="http://schemas.microsoft.com/office/drawing/2014/main" id="{2FB0E77C-09C2-42CC-BABE-93F7B459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73" y="3273202"/>
            <a:ext cx="4531745" cy="29037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2BE10-F133-4B3E-A877-C4A6ECA7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91"/>
            <a:ext cx="10515600" cy="2087617"/>
          </a:xfrm>
        </p:spPr>
        <p:txBody>
          <a:bodyPr>
            <a:noAutofit/>
          </a:bodyPr>
          <a:lstStyle/>
          <a:p>
            <a:pPr marR="0" rtl="0"/>
            <a:r>
              <a:rPr lang="pt-BR" altLang="zh-CN" sz="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informação: conceito e tipos.</a:t>
            </a:r>
          </a:p>
        </p:txBody>
      </p:sp>
    </p:spTree>
    <p:extLst>
      <p:ext uri="{BB962C8B-B14F-4D97-AF65-F5344CB8AC3E}">
        <p14:creationId xmlns:p14="http://schemas.microsoft.com/office/powerpoint/2010/main" val="41090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771E-BCAD-4570-9649-84F9C30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9483A-1D14-4367-BBAB-778609F8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71381"/>
            <a:ext cx="10515600" cy="2905067"/>
          </a:xfrm>
        </p:spPr>
        <p:txBody>
          <a:bodyPr/>
          <a:lstStyle/>
          <a:p>
            <a:pPr marR="0" lvl="0" rtl="0">
              <a:lnSpc>
                <a:spcPct val="2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partes interagentes e interdependentes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que, conjuntamente, formam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todo unitário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determinado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efetuam determinada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 descr="O que é um sistema de gestão de provas? Veja o que é possível na sua IE">
            <a:extLst>
              <a:ext uri="{FF2B5EF4-FFF2-40B4-BE49-F238E27FC236}">
                <a16:creationId xmlns:a16="http://schemas.microsoft.com/office/drawing/2014/main" id="{B7643253-6A03-4DC9-83A8-9AA30190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23" y="807796"/>
            <a:ext cx="5141039" cy="23107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3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5AE7-D135-4C58-BD20-EF5B6925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(em computação):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E5F9C7-4F60-407A-B969-539798B8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25017"/>
            <a:ext cx="10515600" cy="3851774"/>
          </a:xfrm>
        </p:spPr>
        <p:txBody>
          <a:bodyPr/>
          <a:lstStyle/>
          <a:p>
            <a:pPr marR="0" lvl="0" rtl="0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coleção de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máquinas, métodos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organizados 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um conjunto de </a:t>
            </a: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específicas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170" name="Picture 2" descr="O que você ainda não vê em um sistema de chamados eficiente">
            <a:extLst>
              <a:ext uri="{FF2B5EF4-FFF2-40B4-BE49-F238E27FC236}">
                <a16:creationId xmlns:a16="http://schemas.microsoft.com/office/drawing/2014/main" id="{051090C4-B56B-41A6-98EF-8AE41343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52" y="890860"/>
            <a:ext cx="3599569" cy="23143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8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F054-8BAD-491B-9C54-D614FE2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Devemos ter em mente: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16CB4-8659-4D04-9501-7F6E82CA1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objetivos do sistema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ambiente do sistema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recursos do sistema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componentes do sistema, 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 finalidades, atividades e medidas de rendimento</a:t>
            </a:r>
          </a:p>
          <a:p>
            <a:pPr marR="0" lvl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Administração do sistema</a:t>
            </a:r>
          </a:p>
        </p:txBody>
      </p:sp>
      <p:pic>
        <p:nvPicPr>
          <p:cNvPr id="8194" name="Picture 2" descr="Sabias que o teu cérebro tem cinco mil vezes mais memória que o teu  computador? - FCiências">
            <a:extLst>
              <a:ext uri="{FF2B5EF4-FFF2-40B4-BE49-F238E27FC236}">
                <a16:creationId xmlns:a16="http://schemas.microsoft.com/office/drawing/2014/main" id="{B067FF89-75A9-4EC9-BDD2-C0256EF2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28" y="1290774"/>
            <a:ext cx="5434646" cy="30440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8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0" ma:contentTypeDescription="Create a new document." ma:contentTypeScope="" ma:versionID="faccd1e09685f1ed520d802371a846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FAAC47-1D44-475C-B82D-35E641D3CD7D}"/>
</file>

<file path=customXml/itemProps2.xml><?xml version="1.0" encoding="utf-8"?>
<ds:datastoreItem xmlns:ds="http://schemas.openxmlformats.org/officeDocument/2006/customXml" ds:itemID="{53660065-1D2A-4BEB-BC50-5BDB6EEDE92F}"/>
</file>

<file path=customXml/itemProps3.xml><?xml version="1.0" encoding="utf-8"?>
<ds:datastoreItem xmlns:ds="http://schemas.openxmlformats.org/officeDocument/2006/customXml" ds:itemID="{0B88D71F-B561-43F2-9774-EC272CEEB959}"/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1173</Words>
  <Application>Microsoft Office PowerPoint</Application>
  <PresentationFormat>Widescreen</PresentationFormat>
  <Paragraphs>179</Paragraphs>
  <Slides>30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Tema do Office</vt:lpstr>
      <vt:lpstr>Sistemas de informação e introdução a tecnologia da informação</vt:lpstr>
      <vt:lpstr>Programador de Sistemas</vt:lpstr>
      <vt:lpstr>Objetivo geral:</vt:lpstr>
      <vt:lpstr>Unidades Curriculares</vt:lpstr>
      <vt:lpstr>Planejamento de aula</vt:lpstr>
      <vt:lpstr>Sistemas de informação: conceito e tipos.</vt:lpstr>
      <vt:lpstr>Sistema</vt:lpstr>
      <vt:lpstr>Sistema (em computação): </vt:lpstr>
      <vt:lpstr>Devemos ter em mente: </vt:lpstr>
      <vt:lpstr>Informação X Dado:</vt:lpstr>
      <vt:lpstr>Dado:</vt:lpstr>
      <vt:lpstr>Informação:</vt:lpstr>
      <vt:lpstr>Sistemas de Informação:</vt:lpstr>
      <vt:lpstr>Funções de um Sistema de Informação</vt:lpstr>
      <vt:lpstr>Tipos de Sistemas de Informação</vt:lpstr>
      <vt:lpstr>Os Sistemas de Informação vistos de uma Perspectiva de Negócios</vt:lpstr>
      <vt:lpstr>Organização</vt:lpstr>
      <vt:lpstr>Organização - Principais Funções</vt:lpstr>
      <vt:lpstr>Gerenciamento</vt:lpstr>
      <vt:lpstr>Tecnologia da Informação</vt:lpstr>
      <vt:lpstr>Introdução a TI (Tecnologia  da informação)</vt:lpstr>
      <vt:lpstr>Tecnologia da Informação</vt:lpstr>
      <vt:lpstr>Principais categorias</vt:lpstr>
      <vt:lpstr>Principais Métodologias</vt:lpstr>
      <vt:lpstr>O Método SCRUM </vt:lpstr>
      <vt:lpstr>Papéis</vt:lpstr>
      <vt:lpstr>Rituais</vt:lpstr>
      <vt:lpstr>Artefatos</vt:lpstr>
      <vt:lpstr>Kanban</vt:lpstr>
      <vt:lpstr>Sistemas de informação e introdução a tecnologia da informação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28</cp:revision>
  <dcterms:created xsi:type="dcterms:W3CDTF">2021-07-23T17:40:07Z</dcterms:created>
  <dcterms:modified xsi:type="dcterms:W3CDTF">2021-07-26T22:12:48Z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