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quickStyle1.xml" ContentType="application/vnd.openxmlformats-officedocument.drawingml.diagramStyle+xml"/>
  <Override PartName="/ppt/notesMasters/notesMaster1.xml" ContentType="application/vnd.openxmlformats-officedocument.presentationml.notesMaster+xml"/>
  <Override PartName="/ppt/theme/theme1.xml" ContentType="application/vnd.openxmlformats-officedocument.theme+xml"/>
  <Override PartName="/ppt/diagrams/drawing1.xml" ContentType="application/vnd.ms-office.drawingml.diagramDrawing+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6" r:id="rId2"/>
    <p:sldId id="260" r:id="rId3"/>
    <p:sldId id="261" r:id="rId4"/>
    <p:sldId id="262" r:id="rId5"/>
    <p:sldId id="263" r:id="rId6"/>
    <p:sldId id="264" r:id="rId7"/>
    <p:sldId id="265" r:id="rId8"/>
    <p:sldId id="266" r:id="rId9"/>
    <p:sldId id="267" r:id="rId10"/>
    <p:sldId id="268" r:id="rId11"/>
    <p:sldId id="270" r:id="rId12"/>
    <p:sldId id="271" r:id="rId13"/>
    <p:sldId id="272" r:id="rId14"/>
    <p:sldId id="257" r:id="rId15"/>
    <p:sldId id="258" r:id="rId16"/>
    <p:sldId id="286" r:id="rId17"/>
    <p:sldId id="275" r:id="rId18"/>
    <p:sldId id="277" r:id="rId19"/>
    <p:sldId id="278" r:id="rId20"/>
    <p:sldId id="279" r:id="rId21"/>
    <p:sldId id="280" r:id="rId22"/>
    <p:sldId id="287" r:id="rId23"/>
    <p:sldId id="283" r:id="rId2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1" autoAdjust="0"/>
    <p:restoredTop sz="86410" autoAdjust="0"/>
  </p:normalViewPr>
  <p:slideViewPr>
    <p:cSldViewPr snapToGrid="0">
      <p:cViewPr varScale="1">
        <p:scale>
          <a:sx n="99" d="100"/>
          <a:sy n="99" d="100"/>
        </p:scale>
        <p:origin x="882" y="78"/>
      </p:cViewPr>
      <p:guideLst/>
    </p:cSldViewPr>
  </p:slideViewPr>
  <p:outlineViewPr>
    <p:cViewPr>
      <p:scale>
        <a:sx n="33" d="100"/>
        <a:sy n="33" d="100"/>
      </p:scale>
      <p:origin x="0" y="-146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D4AFC9-02B8-4A1F-978E-91E4B5A16253}" type="doc">
      <dgm:prSet loTypeId="urn:microsoft.com/office/officeart/2005/8/layout/cycle1" loCatId="cycle" qsTypeId="urn:microsoft.com/office/officeart/2005/8/quickstyle/3d5" qsCatId="3D" csTypeId="urn:microsoft.com/office/officeart/2005/8/colors/accent1_2" csCatId="accent1" phldr="1"/>
      <dgm:spPr/>
      <dgm:t>
        <a:bodyPr/>
        <a:lstStyle/>
        <a:p>
          <a:endParaRPr lang="pt-BR"/>
        </a:p>
      </dgm:t>
    </dgm:pt>
    <dgm:pt modelId="{29EBB4CA-9C33-400E-8310-76BBD76A21DE}">
      <dgm:prSet phldrT="[Texto]" custT="1"/>
      <dgm:spPr/>
      <dgm:t>
        <a:bodyPr/>
        <a:lstStyle/>
        <a:p>
          <a:r>
            <a:rPr lang="pt-BR" altLang="zh-CN" sz="1000" b="0" i="0" u="none" strike="noStrike" baseline="0">
              <a:latin typeface="Arial" panose="020B0604020202020204" pitchFamily="34" charset="0"/>
              <a:ea typeface="等线 Light" panose="02010600030101010101" pitchFamily="2" charset="-122"/>
              <a:cs typeface="Arial" panose="020B0604020202020204" pitchFamily="34" charset="0"/>
            </a:rPr>
            <a:t>Especificação e analise dos requisitos</a:t>
          </a:r>
          <a:endParaRPr lang="pt-BR" sz="1000" dirty="0">
            <a:latin typeface="Arial" panose="020B0604020202020204" pitchFamily="34" charset="0"/>
            <a:cs typeface="Arial" panose="020B0604020202020204" pitchFamily="34" charset="0"/>
          </a:endParaRPr>
        </a:p>
      </dgm:t>
    </dgm:pt>
    <dgm:pt modelId="{07B6A6F7-ADB1-426F-9369-6DB4CFF1F9C5}" type="parTrans" cxnId="{CC8D5D19-824B-451B-AD08-CE6E3D679F79}">
      <dgm:prSet/>
      <dgm:spPr/>
      <dgm:t>
        <a:bodyPr/>
        <a:lstStyle/>
        <a:p>
          <a:endParaRPr lang="pt-BR" sz="1000">
            <a:latin typeface="Arial" panose="020B0604020202020204" pitchFamily="34" charset="0"/>
            <a:cs typeface="Arial" panose="020B0604020202020204" pitchFamily="34" charset="0"/>
          </a:endParaRPr>
        </a:p>
      </dgm:t>
    </dgm:pt>
    <dgm:pt modelId="{C7BF188E-2E08-45EE-8DE0-9665FA4F2F86}" type="sibTrans" cxnId="{CC8D5D19-824B-451B-AD08-CE6E3D679F79}">
      <dgm:prSet/>
      <dgm:spPr/>
      <dgm:t>
        <a:bodyPr/>
        <a:lstStyle/>
        <a:p>
          <a:endParaRPr lang="pt-BR" sz="1000">
            <a:latin typeface="Arial" panose="020B0604020202020204" pitchFamily="34" charset="0"/>
            <a:cs typeface="Arial" panose="020B0604020202020204" pitchFamily="34" charset="0"/>
          </a:endParaRPr>
        </a:p>
      </dgm:t>
    </dgm:pt>
    <dgm:pt modelId="{04BEFFD8-C34B-49B2-AF8A-2C4087D0C1B1}">
      <dgm:prSet custT="1"/>
      <dgm:spPr/>
      <dgm:t>
        <a:bodyPr/>
        <a:lstStyle/>
        <a:p>
          <a:r>
            <a:rPr lang="pt-BR" altLang="zh-CN" sz="1000" b="0" i="0" u="none" strike="noStrike" baseline="0">
              <a:latin typeface="Arial" panose="020B0604020202020204" pitchFamily="34" charset="0"/>
              <a:ea typeface="等线 Light" panose="02010600030101010101" pitchFamily="2" charset="-122"/>
              <a:cs typeface="Arial" panose="020B0604020202020204" pitchFamily="34" charset="0"/>
            </a:rPr>
            <a:t>Projeto</a:t>
          </a:r>
          <a:endParaRPr lang="pt-BR" altLang="zh-CN" sz="1000" b="0" i="0" u="none" strike="noStrike" baseline="0" dirty="0">
            <a:latin typeface="Arial" panose="020B0604020202020204" pitchFamily="34" charset="0"/>
            <a:ea typeface="等线 Light" panose="02010600030101010101" pitchFamily="2" charset="-122"/>
            <a:cs typeface="Arial" panose="020B0604020202020204" pitchFamily="34" charset="0"/>
          </a:endParaRPr>
        </a:p>
      </dgm:t>
    </dgm:pt>
    <dgm:pt modelId="{CA3BFD46-A2D5-4FA6-8ECD-4A0B7D78D986}" type="parTrans" cxnId="{70C90D04-65E7-47EE-AC6B-E3C8DEA491DE}">
      <dgm:prSet/>
      <dgm:spPr/>
      <dgm:t>
        <a:bodyPr/>
        <a:lstStyle/>
        <a:p>
          <a:endParaRPr lang="pt-BR" sz="1000">
            <a:latin typeface="Arial" panose="020B0604020202020204" pitchFamily="34" charset="0"/>
            <a:cs typeface="Arial" panose="020B0604020202020204" pitchFamily="34" charset="0"/>
          </a:endParaRPr>
        </a:p>
      </dgm:t>
    </dgm:pt>
    <dgm:pt modelId="{D9974423-4B58-4BA4-B762-F15FF7F0D41E}" type="sibTrans" cxnId="{70C90D04-65E7-47EE-AC6B-E3C8DEA491DE}">
      <dgm:prSet/>
      <dgm:spPr/>
      <dgm:t>
        <a:bodyPr/>
        <a:lstStyle/>
        <a:p>
          <a:endParaRPr lang="pt-BR" sz="1000">
            <a:latin typeface="Arial" panose="020B0604020202020204" pitchFamily="34" charset="0"/>
            <a:cs typeface="Arial" panose="020B0604020202020204" pitchFamily="34" charset="0"/>
          </a:endParaRPr>
        </a:p>
      </dgm:t>
    </dgm:pt>
    <dgm:pt modelId="{E44E9030-0F0B-43D9-9B1E-91A29463F369}">
      <dgm:prSet custT="1"/>
      <dgm:spPr/>
      <dgm:t>
        <a:bodyPr/>
        <a:lstStyle/>
        <a:p>
          <a:r>
            <a:rPr lang="pt-BR" altLang="zh-CN" sz="1000" b="0" i="0" u="none" strike="noStrike" baseline="0">
              <a:latin typeface="Arial" panose="020B0604020202020204" pitchFamily="34" charset="0"/>
              <a:ea typeface="等线 Light" panose="02010600030101010101" pitchFamily="2" charset="-122"/>
              <a:cs typeface="Arial" panose="020B0604020202020204" pitchFamily="34" charset="0"/>
            </a:rPr>
            <a:t>Implementação e teste de unidade</a:t>
          </a:r>
          <a:endParaRPr lang="pt-BR" altLang="zh-CN" sz="1000" b="0" i="0" u="none" strike="noStrike" baseline="0" dirty="0">
            <a:latin typeface="Arial" panose="020B0604020202020204" pitchFamily="34" charset="0"/>
            <a:ea typeface="等线 Light" panose="02010600030101010101" pitchFamily="2" charset="-122"/>
            <a:cs typeface="Arial" panose="020B0604020202020204" pitchFamily="34" charset="0"/>
          </a:endParaRPr>
        </a:p>
      </dgm:t>
    </dgm:pt>
    <dgm:pt modelId="{E2852C5D-D945-4AFB-B105-8993397CE2E5}" type="parTrans" cxnId="{34068180-4D6D-49B4-9655-35B6137127A7}">
      <dgm:prSet/>
      <dgm:spPr/>
      <dgm:t>
        <a:bodyPr/>
        <a:lstStyle/>
        <a:p>
          <a:endParaRPr lang="pt-BR" sz="1000">
            <a:latin typeface="Arial" panose="020B0604020202020204" pitchFamily="34" charset="0"/>
            <a:cs typeface="Arial" panose="020B0604020202020204" pitchFamily="34" charset="0"/>
          </a:endParaRPr>
        </a:p>
      </dgm:t>
    </dgm:pt>
    <dgm:pt modelId="{C0F0D88B-8F83-40D4-A0E1-C6C0024FC04E}" type="sibTrans" cxnId="{34068180-4D6D-49B4-9655-35B6137127A7}">
      <dgm:prSet/>
      <dgm:spPr/>
      <dgm:t>
        <a:bodyPr/>
        <a:lstStyle/>
        <a:p>
          <a:endParaRPr lang="pt-BR" sz="1000">
            <a:latin typeface="Arial" panose="020B0604020202020204" pitchFamily="34" charset="0"/>
            <a:cs typeface="Arial" panose="020B0604020202020204" pitchFamily="34" charset="0"/>
          </a:endParaRPr>
        </a:p>
      </dgm:t>
    </dgm:pt>
    <dgm:pt modelId="{FD84F509-EE70-483C-86AC-DCD341DF9675}">
      <dgm:prSet custT="1"/>
      <dgm:spPr/>
      <dgm:t>
        <a:bodyPr/>
        <a:lstStyle/>
        <a:p>
          <a:r>
            <a:rPr lang="pt-BR" altLang="zh-CN" sz="1000" b="0" i="0" u="none" strike="noStrike" baseline="0">
              <a:latin typeface="Arial" panose="020B0604020202020204" pitchFamily="34" charset="0"/>
              <a:ea typeface="等线 Light" panose="02010600030101010101" pitchFamily="2" charset="-122"/>
              <a:cs typeface="Arial" panose="020B0604020202020204" pitchFamily="34" charset="0"/>
            </a:rPr>
            <a:t>Teste e integração</a:t>
          </a:r>
          <a:endParaRPr lang="pt-BR" altLang="zh-CN" sz="1000" b="0" i="0" u="none" strike="noStrike" baseline="0" dirty="0">
            <a:latin typeface="Arial" panose="020B0604020202020204" pitchFamily="34" charset="0"/>
            <a:ea typeface="等线 Light" panose="02010600030101010101" pitchFamily="2" charset="-122"/>
            <a:cs typeface="Arial" panose="020B0604020202020204" pitchFamily="34" charset="0"/>
          </a:endParaRPr>
        </a:p>
      </dgm:t>
    </dgm:pt>
    <dgm:pt modelId="{FEEDDC97-788D-4141-B7EA-02AE3E2F9A27}" type="parTrans" cxnId="{551BA009-2A06-442F-A98D-D8B7540FB6E3}">
      <dgm:prSet/>
      <dgm:spPr/>
      <dgm:t>
        <a:bodyPr/>
        <a:lstStyle/>
        <a:p>
          <a:endParaRPr lang="pt-BR" sz="1000">
            <a:latin typeface="Arial" panose="020B0604020202020204" pitchFamily="34" charset="0"/>
            <a:cs typeface="Arial" panose="020B0604020202020204" pitchFamily="34" charset="0"/>
          </a:endParaRPr>
        </a:p>
      </dgm:t>
    </dgm:pt>
    <dgm:pt modelId="{3483F828-6BDB-40F8-BEBF-3C0C5BF62AE0}" type="sibTrans" cxnId="{551BA009-2A06-442F-A98D-D8B7540FB6E3}">
      <dgm:prSet/>
      <dgm:spPr/>
      <dgm:t>
        <a:bodyPr/>
        <a:lstStyle/>
        <a:p>
          <a:endParaRPr lang="pt-BR" sz="1000">
            <a:latin typeface="Arial" panose="020B0604020202020204" pitchFamily="34" charset="0"/>
            <a:cs typeface="Arial" panose="020B0604020202020204" pitchFamily="34" charset="0"/>
          </a:endParaRPr>
        </a:p>
      </dgm:t>
    </dgm:pt>
    <dgm:pt modelId="{331F51B8-8BCE-40C6-868C-9DC1A07A0457}">
      <dgm:prSet custT="1"/>
      <dgm:spPr/>
      <dgm:t>
        <a:bodyPr/>
        <a:lstStyle/>
        <a:p>
          <a:r>
            <a:rPr lang="pt-BR" altLang="zh-CN" sz="1000" b="0" i="0" u="none" strike="noStrike" baseline="0">
              <a:latin typeface="Arial" panose="020B0604020202020204" pitchFamily="34" charset="0"/>
              <a:ea typeface="等线 Light" panose="02010600030101010101" pitchFamily="2" charset="-122"/>
              <a:cs typeface="Arial" panose="020B0604020202020204" pitchFamily="34" charset="0"/>
            </a:rPr>
            <a:t>Entrega e implantação</a:t>
          </a:r>
          <a:endParaRPr lang="pt-BR" altLang="zh-CN" sz="1000" b="0" i="0" u="none" strike="noStrike" baseline="0" dirty="0">
            <a:latin typeface="Arial" panose="020B0604020202020204" pitchFamily="34" charset="0"/>
            <a:ea typeface="等线 Light" panose="02010600030101010101" pitchFamily="2" charset="-122"/>
            <a:cs typeface="Arial" panose="020B0604020202020204" pitchFamily="34" charset="0"/>
          </a:endParaRPr>
        </a:p>
      </dgm:t>
    </dgm:pt>
    <dgm:pt modelId="{F7B9D829-2085-43FB-BE56-2E29CF15E0E7}" type="parTrans" cxnId="{D86471FA-2D6D-40A4-A015-5422E5D970C0}">
      <dgm:prSet/>
      <dgm:spPr/>
      <dgm:t>
        <a:bodyPr/>
        <a:lstStyle/>
        <a:p>
          <a:endParaRPr lang="pt-BR" sz="1000">
            <a:latin typeface="Arial" panose="020B0604020202020204" pitchFamily="34" charset="0"/>
            <a:cs typeface="Arial" panose="020B0604020202020204" pitchFamily="34" charset="0"/>
          </a:endParaRPr>
        </a:p>
      </dgm:t>
    </dgm:pt>
    <dgm:pt modelId="{DE9B2014-AE1B-476F-9667-1C840BB7A304}" type="sibTrans" cxnId="{D86471FA-2D6D-40A4-A015-5422E5D970C0}">
      <dgm:prSet/>
      <dgm:spPr/>
      <dgm:t>
        <a:bodyPr/>
        <a:lstStyle/>
        <a:p>
          <a:endParaRPr lang="pt-BR" sz="1000">
            <a:latin typeface="Arial" panose="020B0604020202020204" pitchFamily="34" charset="0"/>
            <a:cs typeface="Arial" panose="020B0604020202020204" pitchFamily="34" charset="0"/>
          </a:endParaRPr>
        </a:p>
      </dgm:t>
    </dgm:pt>
    <dgm:pt modelId="{D9A0F3AD-AA82-4F81-A679-1E6A3D714263}" type="pres">
      <dgm:prSet presAssocID="{55D4AFC9-02B8-4A1F-978E-91E4B5A16253}" presName="cycle" presStyleCnt="0">
        <dgm:presLayoutVars>
          <dgm:dir/>
          <dgm:resizeHandles val="exact"/>
        </dgm:presLayoutVars>
      </dgm:prSet>
      <dgm:spPr/>
    </dgm:pt>
    <dgm:pt modelId="{6D91D323-565C-4937-8F1F-3AA3418B7C72}" type="pres">
      <dgm:prSet presAssocID="{29EBB4CA-9C33-400E-8310-76BBD76A21DE}" presName="dummy" presStyleCnt="0"/>
      <dgm:spPr/>
    </dgm:pt>
    <dgm:pt modelId="{EC21F2A7-3801-47A9-9EA2-2834E48AB7B3}" type="pres">
      <dgm:prSet presAssocID="{29EBB4CA-9C33-400E-8310-76BBD76A21DE}" presName="node" presStyleLbl="revTx" presStyleIdx="0" presStyleCnt="5">
        <dgm:presLayoutVars>
          <dgm:bulletEnabled val="1"/>
        </dgm:presLayoutVars>
      </dgm:prSet>
      <dgm:spPr/>
    </dgm:pt>
    <dgm:pt modelId="{1F20D12D-F15A-4BAB-B11E-D8018447FBE7}" type="pres">
      <dgm:prSet presAssocID="{C7BF188E-2E08-45EE-8DE0-9665FA4F2F86}" presName="sibTrans" presStyleLbl="node1" presStyleIdx="0" presStyleCnt="5"/>
      <dgm:spPr/>
    </dgm:pt>
    <dgm:pt modelId="{E09C2447-6EAB-4AD1-AD91-D07C3B74F488}" type="pres">
      <dgm:prSet presAssocID="{04BEFFD8-C34B-49B2-AF8A-2C4087D0C1B1}" presName="dummy" presStyleCnt="0"/>
      <dgm:spPr/>
    </dgm:pt>
    <dgm:pt modelId="{AD28DCD7-28A1-4550-B250-040F939B65A5}" type="pres">
      <dgm:prSet presAssocID="{04BEFFD8-C34B-49B2-AF8A-2C4087D0C1B1}" presName="node" presStyleLbl="revTx" presStyleIdx="1" presStyleCnt="5">
        <dgm:presLayoutVars>
          <dgm:bulletEnabled val="1"/>
        </dgm:presLayoutVars>
      </dgm:prSet>
      <dgm:spPr/>
    </dgm:pt>
    <dgm:pt modelId="{E61256CF-C0C0-4CFA-9B15-77A5A8302C92}" type="pres">
      <dgm:prSet presAssocID="{D9974423-4B58-4BA4-B762-F15FF7F0D41E}" presName="sibTrans" presStyleLbl="node1" presStyleIdx="1" presStyleCnt="5"/>
      <dgm:spPr/>
    </dgm:pt>
    <dgm:pt modelId="{C3E8F4C9-D61F-4A8F-B3D9-E20D10791A63}" type="pres">
      <dgm:prSet presAssocID="{E44E9030-0F0B-43D9-9B1E-91A29463F369}" presName="dummy" presStyleCnt="0"/>
      <dgm:spPr/>
    </dgm:pt>
    <dgm:pt modelId="{6B6CD8ED-8A77-4731-A6F1-972ED0961F53}" type="pres">
      <dgm:prSet presAssocID="{E44E9030-0F0B-43D9-9B1E-91A29463F369}" presName="node" presStyleLbl="revTx" presStyleIdx="2" presStyleCnt="5">
        <dgm:presLayoutVars>
          <dgm:bulletEnabled val="1"/>
        </dgm:presLayoutVars>
      </dgm:prSet>
      <dgm:spPr/>
    </dgm:pt>
    <dgm:pt modelId="{6FC31ABF-4E15-41BC-8E56-A69C7FA222B6}" type="pres">
      <dgm:prSet presAssocID="{C0F0D88B-8F83-40D4-A0E1-C6C0024FC04E}" presName="sibTrans" presStyleLbl="node1" presStyleIdx="2" presStyleCnt="5"/>
      <dgm:spPr/>
    </dgm:pt>
    <dgm:pt modelId="{F111DCE3-983B-4B59-8F08-DFF116FA4BCF}" type="pres">
      <dgm:prSet presAssocID="{FD84F509-EE70-483C-86AC-DCD341DF9675}" presName="dummy" presStyleCnt="0"/>
      <dgm:spPr/>
    </dgm:pt>
    <dgm:pt modelId="{D3CD0099-82DC-4987-A160-487D5159E74B}" type="pres">
      <dgm:prSet presAssocID="{FD84F509-EE70-483C-86AC-DCD341DF9675}" presName="node" presStyleLbl="revTx" presStyleIdx="3" presStyleCnt="5">
        <dgm:presLayoutVars>
          <dgm:bulletEnabled val="1"/>
        </dgm:presLayoutVars>
      </dgm:prSet>
      <dgm:spPr/>
    </dgm:pt>
    <dgm:pt modelId="{78F26797-F85F-4A90-B41E-AFE122A60626}" type="pres">
      <dgm:prSet presAssocID="{3483F828-6BDB-40F8-BEBF-3C0C5BF62AE0}" presName="sibTrans" presStyleLbl="node1" presStyleIdx="3" presStyleCnt="5"/>
      <dgm:spPr/>
    </dgm:pt>
    <dgm:pt modelId="{DE06D14F-96B1-4EDC-A3C7-FEE73EFA9155}" type="pres">
      <dgm:prSet presAssocID="{331F51B8-8BCE-40C6-868C-9DC1A07A0457}" presName="dummy" presStyleCnt="0"/>
      <dgm:spPr/>
    </dgm:pt>
    <dgm:pt modelId="{CAC683F5-5445-45CD-994E-AEEC8B0DE931}" type="pres">
      <dgm:prSet presAssocID="{331F51B8-8BCE-40C6-868C-9DC1A07A0457}" presName="node" presStyleLbl="revTx" presStyleIdx="4" presStyleCnt="5">
        <dgm:presLayoutVars>
          <dgm:bulletEnabled val="1"/>
        </dgm:presLayoutVars>
      </dgm:prSet>
      <dgm:spPr/>
    </dgm:pt>
    <dgm:pt modelId="{7B9BF512-2BCF-40A0-B5D5-D6BDA6A7234D}" type="pres">
      <dgm:prSet presAssocID="{DE9B2014-AE1B-476F-9667-1C840BB7A304}" presName="sibTrans" presStyleLbl="node1" presStyleIdx="4" presStyleCnt="5"/>
      <dgm:spPr/>
    </dgm:pt>
  </dgm:ptLst>
  <dgm:cxnLst>
    <dgm:cxn modelId="{70C90D04-65E7-47EE-AC6B-E3C8DEA491DE}" srcId="{55D4AFC9-02B8-4A1F-978E-91E4B5A16253}" destId="{04BEFFD8-C34B-49B2-AF8A-2C4087D0C1B1}" srcOrd="1" destOrd="0" parTransId="{CA3BFD46-A2D5-4FA6-8ECD-4A0B7D78D986}" sibTransId="{D9974423-4B58-4BA4-B762-F15FF7F0D41E}"/>
    <dgm:cxn modelId="{551BA009-2A06-442F-A98D-D8B7540FB6E3}" srcId="{55D4AFC9-02B8-4A1F-978E-91E4B5A16253}" destId="{FD84F509-EE70-483C-86AC-DCD341DF9675}" srcOrd="3" destOrd="0" parTransId="{FEEDDC97-788D-4141-B7EA-02AE3E2F9A27}" sibTransId="{3483F828-6BDB-40F8-BEBF-3C0C5BF62AE0}"/>
    <dgm:cxn modelId="{CC8D5D19-824B-451B-AD08-CE6E3D679F79}" srcId="{55D4AFC9-02B8-4A1F-978E-91E4B5A16253}" destId="{29EBB4CA-9C33-400E-8310-76BBD76A21DE}" srcOrd="0" destOrd="0" parTransId="{07B6A6F7-ADB1-426F-9369-6DB4CFF1F9C5}" sibTransId="{C7BF188E-2E08-45EE-8DE0-9665FA4F2F86}"/>
    <dgm:cxn modelId="{48C1F52A-3346-46CF-9D07-8A6E3BC23EA4}" type="presOf" srcId="{331F51B8-8BCE-40C6-868C-9DC1A07A0457}" destId="{CAC683F5-5445-45CD-994E-AEEC8B0DE931}" srcOrd="0" destOrd="0" presId="urn:microsoft.com/office/officeart/2005/8/layout/cycle1"/>
    <dgm:cxn modelId="{A83AA839-568F-4ACC-B50A-2D34DECAC241}" type="presOf" srcId="{C7BF188E-2E08-45EE-8DE0-9665FA4F2F86}" destId="{1F20D12D-F15A-4BAB-B11E-D8018447FBE7}" srcOrd="0" destOrd="0" presId="urn:microsoft.com/office/officeart/2005/8/layout/cycle1"/>
    <dgm:cxn modelId="{C4AA173F-A91F-4955-8E97-930BD0941DCC}" type="presOf" srcId="{55D4AFC9-02B8-4A1F-978E-91E4B5A16253}" destId="{D9A0F3AD-AA82-4F81-A679-1E6A3D714263}" srcOrd="0" destOrd="0" presId="urn:microsoft.com/office/officeart/2005/8/layout/cycle1"/>
    <dgm:cxn modelId="{ADA3D469-20FF-4F8B-B240-B221CD03FC63}" type="presOf" srcId="{04BEFFD8-C34B-49B2-AF8A-2C4087D0C1B1}" destId="{AD28DCD7-28A1-4550-B250-040F939B65A5}" srcOrd="0" destOrd="0" presId="urn:microsoft.com/office/officeart/2005/8/layout/cycle1"/>
    <dgm:cxn modelId="{34068180-4D6D-49B4-9655-35B6137127A7}" srcId="{55D4AFC9-02B8-4A1F-978E-91E4B5A16253}" destId="{E44E9030-0F0B-43D9-9B1E-91A29463F369}" srcOrd="2" destOrd="0" parTransId="{E2852C5D-D945-4AFB-B105-8993397CE2E5}" sibTransId="{C0F0D88B-8F83-40D4-A0E1-C6C0024FC04E}"/>
    <dgm:cxn modelId="{D6B57FA3-9B56-484C-B253-090E60E2D684}" type="presOf" srcId="{FD84F509-EE70-483C-86AC-DCD341DF9675}" destId="{D3CD0099-82DC-4987-A160-487D5159E74B}" srcOrd="0" destOrd="0" presId="urn:microsoft.com/office/officeart/2005/8/layout/cycle1"/>
    <dgm:cxn modelId="{52C104B0-84A0-4A5C-935F-C9B183A7CCA7}" type="presOf" srcId="{DE9B2014-AE1B-476F-9667-1C840BB7A304}" destId="{7B9BF512-2BCF-40A0-B5D5-D6BDA6A7234D}" srcOrd="0" destOrd="0" presId="urn:microsoft.com/office/officeart/2005/8/layout/cycle1"/>
    <dgm:cxn modelId="{C09953B1-E44D-4FB2-8810-9F98A0320212}" type="presOf" srcId="{C0F0D88B-8F83-40D4-A0E1-C6C0024FC04E}" destId="{6FC31ABF-4E15-41BC-8E56-A69C7FA222B6}" srcOrd="0" destOrd="0" presId="urn:microsoft.com/office/officeart/2005/8/layout/cycle1"/>
    <dgm:cxn modelId="{1E42F0BF-75E9-44DE-A5D5-4D62BBC82CCE}" type="presOf" srcId="{E44E9030-0F0B-43D9-9B1E-91A29463F369}" destId="{6B6CD8ED-8A77-4731-A6F1-972ED0961F53}" srcOrd="0" destOrd="0" presId="urn:microsoft.com/office/officeart/2005/8/layout/cycle1"/>
    <dgm:cxn modelId="{8B60BBD7-96BB-41D7-B7A0-E01422C54CC9}" type="presOf" srcId="{D9974423-4B58-4BA4-B762-F15FF7F0D41E}" destId="{E61256CF-C0C0-4CFA-9B15-77A5A8302C92}" srcOrd="0" destOrd="0" presId="urn:microsoft.com/office/officeart/2005/8/layout/cycle1"/>
    <dgm:cxn modelId="{9161A6E5-23CA-4B5F-B60D-A4E202A2DAB7}" type="presOf" srcId="{29EBB4CA-9C33-400E-8310-76BBD76A21DE}" destId="{EC21F2A7-3801-47A9-9EA2-2834E48AB7B3}" srcOrd="0" destOrd="0" presId="urn:microsoft.com/office/officeart/2005/8/layout/cycle1"/>
    <dgm:cxn modelId="{D52287F5-2553-48F2-BF43-3A17D969768B}" type="presOf" srcId="{3483F828-6BDB-40F8-BEBF-3C0C5BF62AE0}" destId="{78F26797-F85F-4A90-B41E-AFE122A60626}" srcOrd="0" destOrd="0" presId="urn:microsoft.com/office/officeart/2005/8/layout/cycle1"/>
    <dgm:cxn modelId="{D86471FA-2D6D-40A4-A015-5422E5D970C0}" srcId="{55D4AFC9-02B8-4A1F-978E-91E4B5A16253}" destId="{331F51B8-8BCE-40C6-868C-9DC1A07A0457}" srcOrd="4" destOrd="0" parTransId="{F7B9D829-2085-43FB-BE56-2E29CF15E0E7}" sibTransId="{DE9B2014-AE1B-476F-9667-1C840BB7A304}"/>
    <dgm:cxn modelId="{D4AF8B0F-D7D9-46E2-9E7C-4FEA762FE39E}" type="presParOf" srcId="{D9A0F3AD-AA82-4F81-A679-1E6A3D714263}" destId="{6D91D323-565C-4937-8F1F-3AA3418B7C72}" srcOrd="0" destOrd="0" presId="urn:microsoft.com/office/officeart/2005/8/layout/cycle1"/>
    <dgm:cxn modelId="{77D210B9-EA2A-4DDA-9112-E3ACCE0E159D}" type="presParOf" srcId="{D9A0F3AD-AA82-4F81-A679-1E6A3D714263}" destId="{EC21F2A7-3801-47A9-9EA2-2834E48AB7B3}" srcOrd="1" destOrd="0" presId="urn:microsoft.com/office/officeart/2005/8/layout/cycle1"/>
    <dgm:cxn modelId="{DABE90BE-1098-4A57-94E4-68B6D54705F9}" type="presParOf" srcId="{D9A0F3AD-AA82-4F81-A679-1E6A3D714263}" destId="{1F20D12D-F15A-4BAB-B11E-D8018447FBE7}" srcOrd="2" destOrd="0" presId="urn:microsoft.com/office/officeart/2005/8/layout/cycle1"/>
    <dgm:cxn modelId="{67366D14-AE3E-4CF1-BF8B-9E3A8C363460}" type="presParOf" srcId="{D9A0F3AD-AA82-4F81-A679-1E6A3D714263}" destId="{E09C2447-6EAB-4AD1-AD91-D07C3B74F488}" srcOrd="3" destOrd="0" presId="urn:microsoft.com/office/officeart/2005/8/layout/cycle1"/>
    <dgm:cxn modelId="{859A8590-2955-456A-8BA2-45A5751C1C5C}" type="presParOf" srcId="{D9A0F3AD-AA82-4F81-A679-1E6A3D714263}" destId="{AD28DCD7-28A1-4550-B250-040F939B65A5}" srcOrd="4" destOrd="0" presId="urn:microsoft.com/office/officeart/2005/8/layout/cycle1"/>
    <dgm:cxn modelId="{7E94E3F4-DBDC-448A-BE2D-E4DC2D0E5580}" type="presParOf" srcId="{D9A0F3AD-AA82-4F81-A679-1E6A3D714263}" destId="{E61256CF-C0C0-4CFA-9B15-77A5A8302C92}" srcOrd="5" destOrd="0" presId="urn:microsoft.com/office/officeart/2005/8/layout/cycle1"/>
    <dgm:cxn modelId="{FE0CC019-624F-489B-A28A-F270292FC46B}" type="presParOf" srcId="{D9A0F3AD-AA82-4F81-A679-1E6A3D714263}" destId="{C3E8F4C9-D61F-4A8F-B3D9-E20D10791A63}" srcOrd="6" destOrd="0" presId="urn:microsoft.com/office/officeart/2005/8/layout/cycle1"/>
    <dgm:cxn modelId="{03C7B7C1-CE84-4DB2-96F7-2E0C8B361FB6}" type="presParOf" srcId="{D9A0F3AD-AA82-4F81-A679-1E6A3D714263}" destId="{6B6CD8ED-8A77-4731-A6F1-972ED0961F53}" srcOrd="7" destOrd="0" presId="urn:microsoft.com/office/officeart/2005/8/layout/cycle1"/>
    <dgm:cxn modelId="{E1B50C97-9952-43A1-9B3D-2DB4A8B0BF2A}" type="presParOf" srcId="{D9A0F3AD-AA82-4F81-A679-1E6A3D714263}" destId="{6FC31ABF-4E15-41BC-8E56-A69C7FA222B6}" srcOrd="8" destOrd="0" presId="urn:microsoft.com/office/officeart/2005/8/layout/cycle1"/>
    <dgm:cxn modelId="{F4A70652-7330-40ED-AE34-D879E5757F56}" type="presParOf" srcId="{D9A0F3AD-AA82-4F81-A679-1E6A3D714263}" destId="{F111DCE3-983B-4B59-8F08-DFF116FA4BCF}" srcOrd="9" destOrd="0" presId="urn:microsoft.com/office/officeart/2005/8/layout/cycle1"/>
    <dgm:cxn modelId="{54F01AC4-F660-4B5F-B5C0-2CA4973768E7}" type="presParOf" srcId="{D9A0F3AD-AA82-4F81-A679-1E6A3D714263}" destId="{D3CD0099-82DC-4987-A160-487D5159E74B}" srcOrd="10" destOrd="0" presId="urn:microsoft.com/office/officeart/2005/8/layout/cycle1"/>
    <dgm:cxn modelId="{92E90439-DB67-42AF-B853-03B1ADA42FAC}" type="presParOf" srcId="{D9A0F3AD-AA82-4F81-A679-1E6A3D714263}" destId="{78F26797-F85F-4A90-B41E-AFE122A60626}" srcOrd="11" destOrd="0" presId="urn:microsoft.com/office/officeart/2005/8/layout/cycle1"/>
    <dgm:cxn modelId="{1294C590-2B10-4A1C-8E2D-768D7F4FA79F}" type="presParOf" srcId="{D9A0F3AD-AA82-4F81-A679-1E6A3D714263}" destId="{DE06D14F-96B1-4EDC-A3C7-FEE73EFA9155}" srcOrd="12" destOrd="0" presId="urn:microsoft.com/office/officeart/2005/8/layout/cycle1"/>
    <dgm:cxn modelId="{E6C14856-D756-4FE9-8D2A-CF9A962DDBCB}" type="presParOf" srcId="{D9A0F3AD-AA82-4F81-A679-1E6A3D714263}" destId="{CAC683F5-5445-45CD-994E-AEEC8B0DE931}" srcOrd="13" destOrd="0" presId="urn:microsoft.com/office/officeart/2005/8/layout/cycle1"/>
    <dgm:cxn modelId="{17144490-2BDA-4CB0-96FA-3146F546232D}" type="presParOf" srcId="{D9A0F3AD-AA82-4F81-A679-1E6A3D714263}" destId="{7B9BF512-2BCF-40A0-B5D5-D6BDA6A7234D}"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1F2A7-3801-47A9-9EA2-2834E48AB7B3}">
      <dsp:nvSpPr>
        <dsp:cNvPr id="0" name=""/>
        <dsp:cNvSpPr/>
      </dsp:nvSpPr>
      <dsp:spPr>
        <a:xfrm>
          <a:off x="3685663" y="28900"/>
          <a:ext cx="987205" cy="987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pt-BR" altLang="zh-CN" sz="1000" b="0" i="0" u="none" strike="noStrike" kern="1200" baseline="0">
              <a:latin typeface="Arial" panose="020B0604020202020204" pitchFamily="34" charset="0"/>
              <a:ea typeface="等线 Light" panose="02010600030101010101" pitchFamily="2" charset="-122"/>
              <a:cs typeface="Arial" panose="020B0604020202020204" pitchFamily="34" charset="0"/>
            </a:rPr>
            <a:t>Especificação e analise dos requisitos</a:t>
          </a:r>
          <a:endParaRPr lang="pt-BR" sz="1000" kern="1200" dirty="0">
            <a:latin typeface="Arial" panose="020B0604020202020204" pitchFamily="34" charset="0"/>
            <a:cs typeface="Arial" panose="020B0604020202020204" pitchFamily="34" charset="0"/>
          </a:endParaRPr>
        </a:p>
      </dsp:txBody>
      <dsp:txXfrm>
        <a:off x="3685663" y="28900"/>
        <a:ext cx="987205" cy="987205"/>
      </dsp:txXfrm>
    </dsp:sp>
    <dsp:sp modelId="{1F20D12D-F15A-4BAB-B11E-D8018447FBE7}">
      <dsp:nvSpPr>
        <dsp:cNvPr id="0" name=""/>
        <dsp:cNvSpPr/>
      </dsp:nvSpPr>
      <dsp:spPr>
        <a:xfrm>
          <a:off x="1364062" y="420"/>
          <a:ext cx="3700481" cy="3700481"/>
        </a:xfrm>
        <a:prstGeom prst="circularArrow">
          <a:avLst>
            <a:gd name="adj1" fmla="val 5202"/>
            <a:gd name="adj2" fmla="val 336059"/>
            <a:gd name="adj3" fmla="val 21292647"/>
            <a:gd name="adj4" fmla="val 19766760"/>
            <a:gd name="adj5" fmla="val 6069"/>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D28DCD7-28A1-4550-B250-040F939B65A5}">
      <dsp:nvSpPr>
        <dsp:cNvPr id="0" name=""/>
        <dsp:cNvSpPr/>
      </dsp:nvSpPr>
      <dsp:spPr>
        <a:xfrm>
          <a:off x="4282043" y="1864369"/>
          <a:ext cx="987205" cy="987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pt-BR" altLang="zh-CN" sz="1000" b="0" i="0" u="none" strike="noStrike" kern="1200" baseline="0">
              <a:latin typeface="Arial" panose="020B0604020202020204" pitchFamily="34" charset="0"/>
              <a:ea typeface="等线 Light" panose="02010600030101010101" pitchFamily="2" charset="-122"/>
              <a:cs typeface="Arial" panose="020B0604020202020204" pitchFamily="34" charset="0"/>
            </a:rPr>
            <a:t>Projeto</a:t>
          </a:r>
          <a:endParaRPr lang="pt-BR" altLang="zh-CN" sz="1000" b="0" i="0" u="none" strike="noStrike" kern="1200" baseline="0" dirty="0">
            <a:latin typeface="Arial" panose="020B0604020202020204" pitchFamily="34" charset="0"/>
            <a:ea typeface="等线 Light" panose="02010600030101010101" pitchFamily="2" charset="-122"/>
            <a:cs typeface="Arial" panose="020B0604020202020204" pitchFamily="34" charset="0"/>
          </a:endParaRPr>
        </a:p>
      </dsp:txBody>
      <dsp:txXfrm>
        <a:off x="4282043" y="1864369"/>
        <a:ext cx="987205" cy="987205"/>
      </dsp:txXfrm>
    </dsp:sp>
    <dsp:sp modelId="{E61256CF-C0C0-4CFA-9B15-77A5A8302C92}">
      <dsp:nvSpPr>
        <dsp:cNvPr id="0" name=""/>
        <dsp:cNvSpPr/>
      </dsp:nvSpPr>
      <dsp:spPr>
        <a:xfrm>
          <a:off x="1364062" y="420"/>
          <a:ext cx="3700481" cy="3700481"/>
        </a:xfrm>
        <a:prstGeom prst="circularArrow">
          <a:avLst>
            <a:gd name="adj1" fmla="val 5202"/>
            <a:gd name="adj2" fmla="val 336059"/>
            <a:gd name="adj3" fmla="val 4014081"/>
            <a:gd name="adj4" fmla="val 2253999"/>
            <a:gd name="adj5" fmla="val 6069"/>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6B6CD8ED-8A77-4731-A6F1-972ED0961F53}">
      <dsp:nvSpPr>
        <dsp:cNvPr id="0" name=""/>
        <dsp:cNvSpPr/>
      </dsp:nvSpPr>
      <dsp:spPr>
        <a:xfrm>
          <a:off x="2720700" y="2998751"/>
          <a:ext cx="987205" cy="987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pt-BR" altLang="zh-CN" sz="1000" b="0" i="0" u="none" strike="noStrike" kern="1200" baseline="0">
              <a:latin typeface="Arial" panose="020B0604020202020204" pitchFamily="34" charset="0"/>
              <a:ea typeface="等线 Light" panose="02010600030101010101" pitchFamily="2" charset="-122"/>
              <a:cs typeface="Arial" panose="020B0604020202020204" pitchFamily="34" charset="0"/>
            </a:rPr>
            <a:t>Implementação e teste de unidade</a:t>
          </a:r>
          <a:endParaRPr lang="pt-BR" altLang="zh-CN" sz="1000" b="0" i="0" u="none" strike="noStrike" kern="1200" baseline="0" dirty="0">
            <a:latin typeface="Arial" panose="020B0604020202020204" pitchFamily="34" charset="0"/>
            <a:ea typeface="等线 Light" panose="02010600030101010101" pitchFamily="2" charset="-122"/>
            <a:cs typeface="Arial" panose="020B0604020202020204" pitchFamily="34" charset="0"/>
          </a:endParaRPr>
        </a:p>
      </dsp:txBody>
      <dsp:txXfrm>
        <a:off x="2720700" y="2998751"/>
        <a:ext cx="987205" cy="987205"/>
      </dsp:txXfrm>
    </dsp:sp>
    <dsp:sp modelId="{6FC31ABF-4E15-41BC-8E56-A69C7FA222B6}">
      <dsp:nvSpPr>
        <dsp:cNvPr id="0" name=""/>
        <dsp:cNvSpPr/>
      </dsp:nvSpPr>
      <dsp:spPr>
        <a:xfrm>
          <a:off x="1364062" y="420"/>
          <a:ext cx="3700481" cy="3700481"/>
        </a:xfrm>
        <a:prstGeom prst="circularArrow">
          <a:avLst>
            <a:gd name="adj1" fmla="val 5202"/>
            <a:gd name="adj2" fmla="val 336059"/>
            <a:gd name="adj3" fmla="val 8209942"/>
            <a:gd name="adj4" fmla="val 6449860"/>
            <a:gd name="adj5" fmla="val 6069"/>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3CD0099-82DC-4987-A160-487D5159E74B}">
      <dsp:nvSpPr>
        <dsp:cNvPr id="0" name=""/>
        <dsp:cNvSpPr/>
      </dsp:nvSpPr>
      <dsp:spPr>
        <a:xfrm>
          <a:off x="1159357" y="1864369"/>
          <a:ext cx="987205" cy="987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pt-BR" altLang="zh-CN" sz="1000" b="0" i="0" u="none" strike="noStrike" kern="1200" baseline="0">
              <a:latin typeface="Arial" panose="020B0604020202020204" pitchFamily="34" charset="0"/>
              <a:ea typeface="等线 Light" panose="02010600030101010101" pitchFamily="2" charset="-122"/>
              <a:cs typeface="Arial" panose="020B0604020202020204" pitchFamily="34" charset="0"/>
            </a:rPr>
            <a:t>Teste e integração</a:t>
          </a:r>
          <a:endParaRPr lang="pt-BR" altLang="zh-CN" sz="1000" b="0" i="0" u="none" strike="noStrike" kern="1200" baseline="0" dirty="0">
            <a:latin typeface="Arial" panose="020B0604020202020204" pitchFamily="34" charset="0"/>
            <a:ea typeface="等线 Light" panose="02010600030101010101" pitchFamily="2" charset="-122"/>
            <a:cs typeface="Arial" panose="020B0604020202020204" pitchFamily="34" charset="0"/>
          </a:endParaRPr>
        </a:p>
      </dsp:txBody>
      <dsp:txXfrm>
        <a:off x="1159357" y="1864369"/>
        <a:ext cx="987205" cy="987205"/>
      </dsp:txXfrm>
    </dsp:sp>
    <dsp:sp modelId="{78F26797-F85F-4A90-B41E-AFE122A60626}">
      <dsp:nvSpPr>
        <dsp:cNvPr id="0" name=""/>
        <dsp:cNvSpPr/>
      </dsp:nvSpPr>
      <dsp:spPr>
        <a:xfrm>
          <a:off x="1364062" y="420"/>
          <a:ext cx="3700481" cy="3700481"/>
        </a:xfrm>
        <a:prstGeom prst="circularArrow">
          <a:avLst>
            <a:gd name="adj1" fmla="val 5202"/>
            <a:gd name="adj2" fmla="val 336059"/>
            <a:gd name="adj3" fmla="val 12297181"/>
            <a:gd name="adj4" fmla="val 10771294"/>
            <a:gd name="adj5" fmla="val 6069"/>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CAC683F5-5445-45CD-994E-AEEC8B0DE931}">
      <dsp:nvSpPr>
        <dsp:cNvPr id="0" name=""/>
        <dsp:cNvSpPr/>
      </dsp:nvSpPr>
      <dsp:spPr>
        <a:xfrm>
          <a:off x="1755737" y="28900"/>
          <a:ext cx="987205" cy="987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pt-BR" altLang="zh-CN" sz="1000" b="0" i="0" u="none" strike="noStrike" kern="1200" baseline="0">
              <a:latin typeface="Arial" panose="020B0604020202020204" pitchFamily="34" charset="0"/>
              <a:ea typeface="等线 Light" panose="02010600030101010101" pitchFamily="2" charset="-122"/>
              <a:cs typeface="Arial" panose="020B0604020202020204" pitchFamily="34" charset="0"/>
            </a:rPr>
            <a:t>Entrega e implantação</a:t>
          </a:r>
          <a:endParaRPr lang="pt-BR" altLang="zh-CN" sz="1000" b="0" i="0" u="none" strike="noStrike" kern="1200" baseline="0" dirty="0">
            <a:latin typeface="Arial" panose="020B0604020202020204" pitchFamily="34" charset="0"/>
            <a:ea typeface="等线 Light" panose="02010600030101010101" pitchFamily="2" charset="-122"/>
            <a:cs typeface="Arial" panose="020B0604020202020204" pitchFamily="34" charset="0"/>
          </a:endParaRPr>
        </a:p>
      </dsp:txBody>
      <dsp:txXfrm>
        <a:off x="1755737" y="28900"/>
        <a:ext cx="987205" cy="987205"/>
      </dsp:txXfrm>
    </dsp:sp>
    <dsp:sp modelId="{7B9BF512-2BCF-40A0-B5D5-D6BDA6A7234D}">
      <dsp:nvSpPr>
        <dsp:cNvPr id="0" name=""/>
        <dsp:cNvSpPr/>
      </dsp:nvSpPr>
      <dsp:spPr>
        <a:xfrm>
          <a:off x="1364062" y="420"/>
          <a:ext cx="3700481" cy="3700481"/>
        </a:xfrm>
        <a:prstGeom prst="circularArrow">
          <a:avLst>
            <a:gd name="adj1" fmla="val 5202"/>
            <a:gd name="adj2" fmla="val 336059"/>
            <a:gd name="adj3" fmla="val 16865072"/>
            <a:gd name="adj4" fmla="val 15198869"/>
            <a:gd name="adj5" fmla="val 6069"/>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61B57-9933-4F1C-820E-E0FE23EF3F6D}" type="datetimeFigureOut">
              <a:rPr lang="pt-BR" smtClean="0"/>
              <a:t>28/07/2021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321F7-F307-4085-A4A9-C35902A3E34C}" type="slidenum">
              <a:rPr lang="pt-BR" smtClean="0"/>
              <a:t>‹nº›</a:t>
            </a:fld>
            <a:endParaRPr lang="pt-BR"/>
          </a:p>
        </p:txBody>
      </p:sp>
    </p:spTree>
    <p:extLst>
      <p:ext uri="{BB962C8B-B14F-4D97-AF65-F5344CB8AC3E}">
        <p14:creationId xmlns:p14="http://schemas.microsoft.com/office/powerpoint/2010/main" val="30489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D392302F-4397-48CA-BC1E-CBF4E31CEFDA}" type="slidenum">
              <a:rPr lang="pt-BR" smtClean="0"/>
              <a:t>1</a:t>
            </a:fld>
            <a:endParaRPr lang="pt-BR"/>
          </a:p>
        </p:txBody>
      </p:sp>
    </p:spTree>
    <p:extLst>
      <p:ext uri="{BB962C8B-B14F-4D97-AF65-F5344CB8AC3E}">
        <p14:creationId xmlns:p14="http://schemas.microsoft.com/office/powerpoint/2010/main" val="242810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6DF0C-D50C-488B-8B78-AFCC779D04D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DD1152D-5B5F-450D-B425-361D82D247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39ACC56-87FE-4FC2-BBF0-CE933E79B9DF}"/>
              </a:ext>
            </a:extLst>
          </p:cNvPr>
          <p:cNvSpPr>
            <a:spLocks noGrp="1"/>
          </p:cNvSpPr>
          <p:nvPr>
            <p:ph type="dt" sz="half" idx="10"/>
          </p:nvPr>
        </p:nvSpPr>
        <p:spPr/>
        <p:txBody>
          <a:bodyPr/>
          <a:lstStyle/>
          <a:p>
            <a:fld id="{A58C8FC3-9BA3-4A7D-81F3-70604F36A3DF}" type="datetimeFigureOut">
              <a:rPr lang="pt-BR" smtClean="0"/>
              <a:t>28/07/2021</a:t>
            </a:fld>
            <a:endParaRPr lang="pt-BR"/>
          </a:p>
        </p:txBody>
      </p:sp>
      <p:sp>
        <p:nvSpPr>
          <p:cNvPr id="5" name="Espaço Reservado para Rodapé 4">
            <a:extLst>
              <a:ext uri="{FF2B5EF4-FFF2-40B4-BE49-F238E27FC236}">
                <a16:creationId xmlns:a16="http://schemas.microsoft.com/office/drawing/2014/main" id="{F0E150DF-E741-4E1E-A083-D90FFBA507D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D89B68C-4079-4F8B-A7EA-9AD036A9B1F7}"/>
              </a:ext>
            </a:extLst>
          </p:cNvPr>
          <p:cNvSpPr>
            <a:spLocks noGrp="1"/>
          </p:cNvSpPr>
          <p:nvPr>
            <p:ph type="sldNum" sz="quarter" idx="12"/>
          </p:nvPr>
        </p:nvSpPr>
        <p:spPr/>
        <p:txBody>
          <a:bodyPr/>
          <a:lstStyle/>
          <a:p>
            <a:fld id="{B586817E-D419-40BF-A608-B500497E79A4}" type="slidenum">
              <a:rPr lang="pt-BR" smtClean="0"/>
              <a:t>‹nº›</a:t>
            </a:fld>
            <a:endParaRPr lang="pt-BR"/>
          </a:p>
        </p:txBody>
      </p:sp>
    </p:spTree>
    <p:extLst>
      <p:ext uri="{BB962C8B-B14F-4D97-AF65-F5344CB8AC3E}">
        <p14:creationId xmlns:p14="http://schemas.microsoft.com/office/powerpoint/2010/main" val="134754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221612" y="188640"/>
            <a:ext cx="8862523" cy="504056"/>
          </a:xfrm>
          <a:prstGeom prst="rect">
            <a:avLst/>
          </a:prstGeom>
        </p:spPr>
        <p:txBody>
          <a:bodyPr/>
          <a:lstStyle>
            <a:lvl1pPr>
              <a:defRPr sz="2400" b="1">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4" name="Espaço Reservado para Conteúdo 3"/>
          <p:cNvSpPr>
            <a:spLocks noGrp="1"/>
          </p:cNvSpPr>
          <p:nvPr>
            <p:ph sz="quarter" idx="10"/>
          </p:nvPr>
        </p:nvSpPr>
        <p:spPr>
          <a:xfrm>
            <a:off x="423985" y="1268761"/>
            <a:ext cx="11254855" cy="4176713"/>
          </a:xfrm>
          <a:prstGeom prst="rect">
            <a:avLst/>
          </a:prstGeom>
        </p:spPr>
        <p:txBody>
          <a:bodyPr/>
          <a:lstStyle>
            <a:lvl1pPr marL="342900" indent="-247650">
              <a:defRPr sz="1800">
                <a:latin typeface="Times New Roman" panose="02020603050405020304" pitchFamily="18" charset="0"/>
                <a:cs typeface="Times New Roman" panose="02020603050405020304" pitchFamily="18" charset="0"/>
              </a:defRPr>
            </a:lvl1pPr>
            <a:lvl2pPr marL="633413" indent="-277813">
              <a:defRPr sz="16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267742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857500"/>
            <a:ext cx="10972800" cy="1143000"/>
          </a:xfrm>
          <a:prstGeom prst="rect">
            <a:avLst/>
          </a:prstGeom>
        </p:spPr>
        <p:txBody>
          <a:bodyPr/>
          <a:lstStyle>
            <a:lvl1pPr>
              <a:defRPr sz="3200">
                <a:latin typeface="Times New Roman" panose="02020603050405020304" pitchFamily="18" charset="0"/>
                <a:ea typeface="Tahoma" pitchFamily="34" charset="0"/>
                <a:cs typeface="Times New Roman" panose="02020603050405020304" pitchFamily="18" charset="0"/>
              </a:defRPr>
            </a:lvl1pPr>
          </a:lstStyle>
          <a:p>
            <a:r>
              <a:rPr lang="pt-BR" dirty="0"/>
              <a:t>Clique para editar o título mestre</a:t>
            </a:r>
          </a:p>
        </p:txBody>
      </p:sp>
    </p:spTree>
    <p:extLst>
      <p:ext uri="{BB962C8B-B14F-4D97-AF65-F5344CB8AC3E}">
        <p14:creationId xmlns:p14="http://schemas.microsoft.com/office/powerpoint/2010/main" val="132606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ítulo e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F3373-2CE0-41A9-BE2E-1E4617CEB2C5}"/>
              </a:ext>
            </a:extLst>
          </p:cNvPr>
          <p:cNvSpPr>
            <a:spLocks noGrp="1"/>
          </p:cNvSpPr>
          <p:nvPr>
            <p:ph type="title"/>
          </p:nvPr>
        </p:nvSpPr>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9D798AD-50C2-409B-90CC-ABB32C59CB03}"/>
              </a:ext>
            </a:extLst>
          </p:cNvPr>
          <p:cNvSpPr>
            <a:spLocks noGrp="1"/>
          </p:cNvSpPr>
          <p:nvPr>
            <p:ph type="body"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79BD120-39B3-4A66-983B-79FF24B5F07F}"/>
              </a:ext>
            </a:extLst>
          </p:cNvPr>
          <p:cNvSpPr>
            <a:spLocks noGrp="1"/>
          </p:cNvSpPr>
          <p:nvPr>
            <p:ph type="dt" sz="half" idx="10"/>
          </p:nvPr>
        </p:nvSpPr>
        <p:spPr/>
        <p:txBody>
          <a:bodyPr/>
          <a:lstStyle/>
          <a:p>
            <a:fld id="{8DDAAAF8-76F4-4AE8-806F-04AEC42729E6}" type="datetimeFigureOut">
              <a:rPr lang="pt-BR" smtClean="0"/>
              <a:t>28/07/2021</a:t>
            </a:fld>
            <a:endParaRPr lang="pt-BR"/>
          </a:p>
        </p:txBody>
      </p:sp>
      <p:sp>
        <p:nvSpPr>
          <p:cNvPr id="5" name="Espaço Reservado para Rodapé 4">
            <a:extLst>
              <a:ext uri="{FF2B5EF4-FFF2-40B4-BE49-F238E27FC236}">
                <a16:creationId xmlns:a16="http://schemas.microsoft.com/office/drawing/2014/main" id="{7EE68965-2354-4C27-A71C-E9C6F3FF24C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583D40E-2CBA-443A-9F53-7952A85F59AB}"/>
              </a:ext>
            </a:extLst>
          </p:cNvPr>
          <p:cNvSpPr>
            <a:spLocks noGrp="1"/>
          </p:cNvSpPr>
          <p:nvPr>
            <p:ph type="sldNum" sz="quarter" idx="12"/>
          </p:nvPr>
        </p:nvSpPr>
        <p:spPr/>
        <p:txBody>
          <a:bodyPr/>
          <a:lstStyle/>
          <a:p>
            <a:fld id="{F07D0B94-8DAA-4B5C-B2AE-C6A3F2B945AD}" type="slidenum">
              <a:rPr lang="pt-BR" smtClean="0"/>
              <a:t>‹nº›</a:t>
            </a:fld>
            <a:endParaRPr lang="pt-BR"/>
          </a:p>
        </p:txBody>
      </p:sp>
    </p:spTree>
    <p:extLst>
      <p:ext uri="{BB962C8B-B14F-4D97-AF65-F5344CB8AC3E}">
        <p14:creationId xmlns:p14="http://schemas.microsoft.com/office/powerpoint/2010/main" val="8295676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A9C9E14-EFD1-4E45-B610-9E14F8EBA94B}"/>
              </a:ext>
            </a:extLst>
          </p:cNvPr>
          <p:cNvSpPr>
            <a:spLocks noGrp="1"/>
          </p:cNvSpPr>
          <p:nvPr>
            <p:ph type="title"/>
          </p:nvPr>
        </p:nvSpPr>
        <p:spPr>
          <a:xfrm>
            <a:off x="838200" y="890860"/>
            <a:ext cx="10515600" cy="799828"/>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A9CA758-420C-4F71-AE57-E4E7486DD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568E33-E1C4-4CB7-B2C1-B55C3C9A5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C8FC3-9BA3-4A7D-81F3-70604F36A3DF}" type="datetimeFigureOut">
              <a:rPr lang="pt-BR" smtClean="0"/>
              <a:t>28/07/2021</a:t>
            </a:fld>
            <a:endParaRPr lang="pt-BR"/>
          </a:p>
        </p:txBody>
      </p:sp>
      <p:sp>
        <p:nvSpPr>
          <p:cNvPr id="5" name="Espaço Reservado para Rodapé 4">
            <a:extLst>
              <a:ext uri="{FF2B5EF4-FFF2-40B4-BE49-F238E27FC236}">
                <a16:creationId xmlns:a16="http://schemas.microsoft.com/office/drawing/2014/main" id="{CE7A51A7-B9D6-454B-82A3-FC7D8CF1C1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CB827DF-89BC-41A8-9465-6F3148F25F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6817E-D419-40BF-A608-B500497E79A4}" type="slidenum">
              <a:rPr lang="pt-BR" smtClean="0"/>
              <a:t>‹nº›</a:t>
            </a:fld>
            <a:endParaRPr lang="pt-BR"/>
          </a:p>
        </p:txBody>
      </p:sp>
      <p:pic>
        <p:nvPicPr>
          <p:cNvPr id="7" name="Imagem 6" descr="Senac Santa Catarina (@SenacSC) | Twitter">
            <a:extLst>
              <a:ext uri="{FF2B5EF4-FFF2-40B4-BE49-F238E27FC236}">
                <a16:creationId xmlns:a16="http://schemas.microsoft.com/office/drawing/2014/main" id="{003CE409-D2E4-45E0-8228-087066C1DC50}"/>
              </a:ext>
            </a:extLst>
          </p:cNvPr>
          <p:cNvPicPr/>
          <p:nvPr userDrawn="1"/>
        </p:nvPicPr>
        <p:blipFill rotWithShape="1">
          <a:blip r:embed="rId6" cstate="print">
            <a:extLst>
              <a:ext uri="{28A0092B-C50C-407E-A947-70E740481C1C}">
                <a14:useLocalDpi xmlns:a14="http://schemas.microsoft.com/office/drawing/2010/main" val="0"/>
              </a:ext>
            </a:extLst>
          </a:blip>
          <a:srcRect t="18552" b="18407"/>
          <a:stretch/>
        </p:blipFill>
        <p:spPr bwMode="auto">
          <a:xfrm>
            <a:off x="139477" y="18777"/>
            <a:ext cx="936104" cy="692696"/>
          </a:xfrm>
          <a:prstGeom prst="rect">
            <a:avLst/>
          </a:prstGeom>
          <a:noFill/>
          <a:ln>
            <a:noFill/>
          </a:ln>
        </p:spPr>
      </p:pic>
      <p:sp>
        <p:nvSpPr>
          <p:cNvPr id="8" name="Rectangle 48">
            <a:extLst>
              <a:ext uri="{FF2B5EF4-FFF2-40B4-BE49-F238E27FC236}">
                <a16:creationId xmlns:a16="http://schemas.microsoft.com/office/drawing/2014/main" id="{49635B4D-C07E-4176-A1B6-E3453405028F}"/>
              </a:ext>
            </a:extLst>
          </p:cNvPr>
          <p:cNvSpPr>
            <a:spLocks noChangeArrowheads="1"/>
          </p:cNvSpPr>
          <p:nvPr userDrawn="1"/>
        </p:nvSpPr>
        <p:spPr bwMode="auto">
          <a:xfrm flipV="1">
            <a:off x="263236" y="716061"/>
            <a:ext cx="11507586" cy="45719"/>
          </a:xfrm>
          <a:prstGeom prst="rect">
            <a:avLst/>
          </a:prstGeom>
          <a:solidFill>
            <a:srgbClr val="336699"/>
          </a:solidFill>
          <a:ln w="12700">
            <a:solidFill>
              <a:srgbClr val="003399"/>
            </a:solidFill>
            <a:miter lim="800000"/>
            <a:headEnd/>
            <a:tailEnd/>
          </a:ln>
          <a:effectLst/>
        </p:spPr>
        <p:txBody>
          <a:bodyPr wrap="none" anchor="ctr"/>
          <a:lstStyle/>
          <a:p>
            <a:pPr eaLnBrk="0" hangingPunct="0">
              <a:defRPr/>
            </a:pPr>
            <a:endParaRPr lang="pt-BR">
              <a:effectLst>
                <a:outerShdw blurRad="38100" dist="38100" dir="2700000" algn="tl">
                  <a:srgbClr val="000000">
                    <a:alpha val="43137"/>
                  </a:srgbClr>
                </a:outerShdw>
              </a:effectLst>
              <a:cs typeface="+mn-cs"/>
            </a:endParaRPr>
          </a:p>
        </p:txBody>
      </p:sp>
      <p:sp>
        <p:nvSpPr>
          <p:cNvPr id="9" name="Rectangle 48">
            <a:extLst>
              <a:ext uri="{FF2B5EF4-FFF2-40B4-BE49-F238E27FC236}">
                <a16:creationId xmlns:a16="http://schemas.microsoft.com/office/drawing/2014/main" id="{245F994B-104D-4C4B-93F7-BECD8757E219}"/>
              </a:ext>
            </a:extLst>
          </p:cNvPr>
          <p:cNvSpPr>
            <a:spLocks noChangeArrowheads="1"/>
          </p:cNvSpPr>
          <p:nvPr userDrawn="1"/>
        </p:nvSpPr>
        <p:spPr bwMode="auto">
          <a:xfrm flipV="1">
            <a:off x="263236" y="6266181"/>
            <a:ext cx="11507586" cy="45719"/>
          </a:xfrm>
          <a:prstGeom prst="rect">
            <a:avLst/>
          </a:prstGeom>
          <a:solidFill>
            <a:srgbClr val="336699"/>
          </a:solidFill>
          <a:ln w="12700">
            <a:solidFill>
              <a:srgbClr val="003399"/>
            </a:solidFill>
            <a:miter lim="800000"/>
            <a:headEnd/>
            <a:tailEnd/>
          </a:ln>
          <a:effectLst/>
        </p:spPr>
        <p:txBody>
          <a:bodyPr wrap="none" anchor="ctr"/>
          <a:lstStyle/>
          <a:p>
            <a:pPr eaLnBrk="0" hangingPunct="0">
              <a:defRPr/>
            </a:pPr>
            <a:endParaRPr lang="pt-BR">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234183741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415480" y="836712"/>
            <a:ext cx="9289032" cy="646331"/>
          </a:xfrm>
          <a:prstGeom prst="rect">
            <a:avLst/>
          </a:prstGeom>
        </p:spPr>
        <p:txBody>
          <a:bodyPr wrap="square">
            <a:spAutoFit/>
          </a:bodyPr>
          <a:lstStyle/>
          <a:p>
            <a:pPr algn="ctr"/>
            <a:r>
              <a:rPr lang="pt-BR" dirty="0">
                <a:latin typeface="Times New Roman" pitchFamily="18" charset="0"/>
                <a:cs typeface="Times New Roman" pitchFamily="18" charset="0"/>
              </a:rPr>
              <a:t>SERVIÇO NACIONAL DE APRENDIZAGEM COMERCIAL</a:t>
            </a:r>
          </a:p>
          <a:p>
            <a:pPr algn="ctr"/>
            <a:r>
              <a:rPr lang="pt-BR" dirty="0">
                <a:latin typeface="Times New Roman" pitchFamily="18" charset="0"/>
                <a:cs typeface="Times New Roman" pitchFamily="18" charset="0"/>
              </a:rPr>
              <a:t>CURSO DE PROGRAMADOR DE SISTEMAS</a:t>
            </a:r>
          </a:p>
        </p:txBody>
      </p:sp>
      <p:sp>
        <p:nvSpPr>
          <p:cNvPr id="4" name="Retângulo 3"/>
          <p:cNvSpPr/>
          <p:nvPr/>
        </p:nvSpPr>
        <p:spPr>
          <a:xfrm>
            <a:off x="2049438" y="4365104"/>
            <a:ext cx="8021116" cy="369332"/>
          </a:xfrm>
          <a:prstGeom prst="rect">
            <a:avLst/>
          </a:prstGeom>
        </p:spPr>
        <p:txBody>
          <a:bodyPr wrap="square">
            <a:spAutoFit/>
          </a:bodyPr>
          <a:lstStyle/>
          <a:p>
            <a:pPr algn="ctr"/>
            <a:r>
              <a:rPr lang="pt-BR" dirty="0">
                <a:latin typeface="Times New Roman" pitchFamily="18" charset="0"/>
                <a:cs typeface="Times New Roman" pitchFamily="18" charset="0"/>
              </a:rPr>
              <a:t>Prof. </a:t>
            </a:r>
            <a:r>
              <a:rPr lang="pt-BR" dirty="0" err="1">
                <a:latin typeface="Times New Roman" pitchFamily="18" charset="0"/>
                <a:cs typeface="Times New Roman" pitchFamily="18" charset="0"/>
              </a:rPr>
              <a:t>MSc</a:t>
            </a:r>
            <a:r>
              <a:rPr lang="pt-BR" dirty="0">
                <a:latin typeface="Times New Roman" pitchFamily="18" charset="0"/>
                <a:cs typeface="Times New Roman" pitchFamily="18" charset="0"/>
              </a:rPr>
              <a:t>. Wei Lin</a:t>
            </a:r>
          </a:p>
        </p:txBody>
      </p:sp>
      <p:sp>
        <p:nvSpPr>
          <p:cNvPr id="5" name="Retângulo 4"/>
          <p:cNvSpPr/>
          <p:nvPr/>
        </p:nvSpPr>
        <p:spPr>
          <a:xfrm>
            <a:off x="4676382" y="5821233"/>
            <a:ext cx="2839239" cy="369332"/>
          </a:xfrm>
          <a:prstGeom prst="rect">
            <a:avLst/>
          </a:prstGeom>
        </p:spPr>
        <p:txBody>
          <a:bodyPr wrap="none">
            <a:spAutoFit/>
          </a:bodyPr>
          <a:lstStyle/>
          <a:p>
            <a:pPr algn="ctr"/>
            <a:r>
              <a:rPr lang="pt-BR" dirty="0">
                <a:latin typeface="Times New Roman" pitchFamily="18" charset="0"/>
                <a:cs typeface="Times New Roman" pitchFamily="18" charset="0"/>
              </a:rPr>
              <a:t>RIO DO SUL, JULHO/2021</a:t>
            </a:r>
          </a:p>
        </p:txBody>
      </p:sp>
      <p:sp>
        <p:nvSpPr>
          <p:cNvPr id="6" name="Título 5"/>
          <p:cNvSpPr>
            <a:spLocks noGrp="1"/>
          </p:cNvSpPr>
          <p:nvPr>
            <p:ph type="title"/>
          </p:nvPr>
        </p:nvSpPr>
        <p:spPr/>
        <p:txBody>
          <a:bodyPr/>
          <a:lstStyle/>
          <a:p>
            <a:pPr algn="ctr" hangingPunct="0"/>
            <a:r>
              <a:rPr lang="pt-BR" sz="2800" b="1" dirty="0">
                <a:solidFill>
                  <a:srgbClr val="45982F"/>
                </a:solidFill>
                <a:latin typeface="Arial" panose="020B0604020202020204" pitchFamily="34" charset="0"/>
                <a:ea typeface="Microsoft YaHei" pitchFamily="2"/>
                <a:cs typeface="Arial" panose="020B0604020202020204" pitchFamily="34" charset="0"/>
              </a:rPr>
              <a:t>Análise de Requisitos e Regra de negócio</a:t>
            </a:r>
          </a:p>
        </p:txBody>
      </p:sp>
    </p:spTree>
    <p:extLst>
      <p:ext uri="{BB962C8B-B14F-4D97-AF65-F5344CB8AC3E}">
        <p14:creationId xmlns:p14="http://schemas.microsoft.com/office/powerpoint/2010/main" val="236046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061E6-EBAA-470A-A3FE-47BDF786F2EA}"/>
              </a:ext>
            </a:extLst>
          </p:cNvPr>
          <p:cNvSpPr>
            <a:spLocks noGrp="1"/>
          </p:cNvSpPr>
          <p:nvPr>
            <p:ph type="title"/>
          </p:nvPr>
        </p:nvSpPr>
        <p:spPr/>
        <p:txBody>
          <a:bodyPr/>
          <a:lstStyle/>
          <a:p>
            <a:pPr marR="0" rtl="0"/>
            <a:r>
              <a:rPr lang="pt-BR" altLang="zh-CN" b="0" i="0" u="none" strike="noStrike" baseline="0">
                <a:solidFill>
                  <a:srgbClr val="2F5496"/>
                </a:solidFill>
                <a:latin typeface="等线 Light" panose="02010600030101010101" pitchFamily="2" charset="-122"/>
                <a:ea typeface="等线 Light" panose="02010600030101010101" pitchFamily="2" charset="-122"/>
              </a:rPr>
              <a:t>Tipos de Requisitos</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CD5F1CDC-7532-4B4C-A284-2E45FB68FBA2}"/>
              </a:ext>
            </a:extLst>
          </p:cNvPr>
          <p:cNvSpPr>
            <a:spLocks noGrp="1"/>
          </p:cNvSpPr>
          <p:nvPr>
            <p:ph type="body" idx="1"/>
          </p:nvPr>
        </p:nvSpPr>
        <p:spPr/>
        <p:txBody>
          <a:bodyPr>
            <a:normAutofit lnSpcReduction="10000"/>
          </a:bodyPr>
          <a:lstStyle/>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Requisitos  de  domínio  (ou  regras  de  negócio)  são  provenientes  do domínio  de  aplicação  do  sistema  e  refletem  características  e  restrições desse domínio. Eles são derivados do negócio que o sistema se propõe a apoiar  e  podem  restringir  requisitos  funcionais  existentes  ou  estabelecer como cálculos específicos devem ser realizados, refletindo fundamentos do domínio de aplicação</a:t>
            </a:r>
            <a:r>
              <a:rPr lang="pt-BR" altLang="zh-CN" b="0" i="0" u="none" strike="noStrike" baseline="0">
                <a:solidFill>
                  <a:srgbClr val="2F5496"/>
                </a:solidFill>
                <a:latin typeface="Times New Roman" panose="02020603050405020304" pitchFamily="18" charset="0"/>
                <a:ea typeface="等线 Light" panose="02010600030101010101" pitchFamily="2" charset="-122"/>
              </a:rPr>
              <a:t>.</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Ex.:  Em  um  sistema  de  matrícula  de  uma  universidade,  uma  importante  regra  de negócio diz que um aluno só pode se matricular em uma turma de uma disciplina se ele tiver cumprido seus pré-requisitos.</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Tree>
    <p:extLst>
      <p:ext uri="{BB962C8B-B14F-4D97-AF65-F5344CB8AC3E}">
        <p14:creationId xmlns:p14="http://schemas.microsoft.com/office/powerpoint/2010/main" val="395227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25F1D-A7FD-4A4A-ABFD-AE19752F1EE7}"/>
              </a:ext>
            </a:extLst>
          </p:cNvPr>
          <p:cNvSpPr>
            <a:spLocks noGrp="1"/>
          </p:cNvSpPr>
          <p:nvPr>
            <p:ph type="title"/>
          </p:nvPr>
        </p:nvSpPr>
        <p:spPr/>
        <p:txBody>
          <a:bodyPr>
            <a:normAutofit/>
          </a:bodyPr>
          <a:lstStyle/>
          <a:p>
            <a:pPr marR="0" rtl="0"/>
            <a:r>
              <a:rPr lang="pt-BR" altLang="zh-CN" b="1" i="1" u="none" strike="noStrike" baseline="0" dirty="0">
                <a:solidFill>
                  <a:srgbClr val="2F5496"/>
                </a:solidFill>
                <a:latin typeface="等线 Light" panose="02010600030101010101" pitchFamily="2" charset="-122"/>
                <a:ea typeface="等线 Light" panose="02010600030101010101" pitchFamily="2" charset="-122"/>
              </a:rPr>
              <a:t>Requisitos Funcionais</a:t>
            </a:r>
            <a:endParaRPr lang="pt-BR" altLang="zh-CN" b="0" i="0" u="none" strike="noStrike" baseline="0" dirty="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03CD0E99-C329-4F27-A8FE-AAA09E602982}"/>
              </a:ext>
            </a:extLst>
          </p:cNvPr>
          <p:cNvSpPr>
            <a:spLocks noGrp="1"/>
          </p:cNvSpPr>
          <p:nvPr>
            <p:ph type="body" idx="1"/>
          </p:nvPr>
        </p:nvSpPr>
        <p:spPr/>
        <p:txBody>
          <a:bodyPr/>
          <a:lstStyle/>
          <a:p>
            <a:pPr marL="0" marR="0" lvl="0" indent="0" rtl="0">
              <a:buNone/>
            </a:pPr>
            <a:r>
              <a:rPr lang="pt-BR" altLang="zh-CN" b="0" u="none" strike="noStrike" baseline="0" dirty="0">
                <a:solidFill>
                  <a:srgbClr val="2F5496"/>
                </a:solidFill>
                <a:latin typeface="等线 Light" panose="02010600030101010101" pitchFamily="2" charset="-122"/>
                <a:ea typeface="等线 Light" panose="02010600030101010101" pitchFamily="2" charset="-122"/>
              </a:rPr>
              <a:t>(o que o sistema deve fazer?) </a:t>
            </a:r>
          </a:p>
          <a:p>
            <a:pPr marL="0" marR="0" lvl="0" indent="0" rtl="0">
              <a:buNone/>
            </a:pPr>
            <a:r>
              <a:rPr lang="pt-BR" altLang="zh-CN" b="0" u="none" strike="noStrike" baseline="0" dirty="0" err="1">
                <a:solidFill>
                  <a:srgbClr val="2F5496"/>
                </a:solidFill>
                <a:latin typeface="等线 Light" panose="02010600030101010101" pitchFamily="2" charset="-122"/>
                <a:ea typeface="等线 Light" panose="02010600030101010101" pitchFamily="2" charset="-122"/>
              </a:rPr>
              <a:t>Ex</a:t>
            </a:r>
            <a:r>
              <a:rPr lang="pt-BR" altLang="zh-CN" b="0" u="none" strike="noStrike" baseline="0" dirty="0">
                <a:solidFill>
                  <a:srgbClr val="2F5496"/>
                </a:solidFill>
                <a:latin typeface="等线 Light" panose="02010600030101010101" pitchFamily="2" charset="-122"/>
                <a:ea typeface="等线 Light" panose="02010600030101010101" pitchFamily="2" charset="-122"/>
              </a:rPr>
              <a:t>:</a:t>
            </a:r>
          </a:p>
          <a:p>
            <a:pPr marR="0" lvl="0" rtl="0"/>
            <a:endParaRPr lang="pt-BR" altLang="zh-CN" b="0" i="0" u="none" strike="noStrike" baseline="0" dirty="0">
              <a:solidFill>
                <a:srgbClr val="2F5496"/>
              </a:solidFill>
              <a:latin typeface="Times New Roman" panose="02020603050405020304" pitchFamily="18" charset="0"/>
              <a:ea typeface="等线 Light" panose="02010600030101010101" pitchFamily="2" charset="-122"/>
            </a:endParaRPr>
          </a:p>
        </p:txBody>
      </p:sp>
      <p:sp>
        <p:nvSpPr>
          <p:cNvPr id="4" name="object 5">
            <a:extLst>
              <a:ext uri="{FF2B5EF4-FFF2-40B4-BE49-F238E27FC236}">
                <a16:creationId xmlns:a16="http://schemas.microsoft.com/office/drawing/2014/main" id="{EACF96D1-8025-477C-BC01-078844F4A728}"/>
              </a:ext>
            </a:extLst>
          </p:cNvPr>
          <p:cNvSpPr/>
          <p:nvPr/>
        </p:nvSpPr>
        <p:spPr>
          <a:xfrm>
            <a:off x="1368742" y="3060656"/>
            <a:ext cx="9985058" cy="2906483"/>
          </a:xfrm>
          <a:prstGeom prst="rect">
            <a:avLst/>
          </a:prstGeom>
          <a:blipFill>
            <a:blip r:embed="rId2" cstate="print"/>
            <a:stretch>
              <a:fillRect/>
            </a:stretch>
          </a:blipFill>
        </p:spPr>
        <p:txBody>
          <a:bodyPr wrap="square" lIns="0" tIns="0" rIns="0" bIns="0" rtlCol="0">
            <a:noAutofit/>
          </a:bodyPr>
          <a:lstStyle/>
          <a:p>
            <a:pPr algn="ctr">
              <a:lnSpc>
                <a:spcPct val="107000"/>
              </a:lnSpc>
              <a:spcAft>
                <a:spcPts val="800"/>
              </a:spcAft>
            </a:pPr>
            <a:r>
              <a:rPr lang="pt-BR" sz="1100">
                <a:effectLst/>
                <a:latin typeface="等线" panose="02010600030101010101" pitchFamily="2" charset="-122"/>
                <a:ea typeface="等线" panose="02010600030101010101" pitchFamily="2" charset="-122"/>
                <a:cs typeface="Arial" panose="020B0604020202020204" pitchFamily="34" charset="0"/>
              </a:rPr>
              <a:t> </a:t>
            </a:r>
          </a:p>
        </p:txBody>
      </p:sp>
    </p:spTree>
    <p:extLst>
      <p:ext uri="{BB962C8B-B14F-4D97-AF65-F5344CB8AC3E}">
        <p14:creationId xmlns:p14="http://schemas.microsoft.com/office/powerpoint/2010/main" val="3147894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4E49FA-47F5-4CC0-816F-CE236E2A8E66}"/>
              </a:ext>
            </a:extLst>
          </p:cNvPr>
          <p:cNvSpPr>
            <a:spLocks noGrp="1"/>
          </p:cNvSpPr>
          <p:nvPr>
            <p:ph type="title"/>
          </p:nvPr>
        </p:nvSpPr>
        <p:spPr>
          <a:xfrm>
            <a:off x="838200" y="890860"/>
            <a:ext cx="10515600" cy="1140550"/>
          </a:xfrm>
        </p:spPr>
        <p:txBody>
          <a:bodyPr>
            <a:normAutofit/>
          </a:bodyPr>
          <a:lstStyle/>
          <a:p>
            <a:pPr marR="0" rtl="0"/>
            <a:r>
              <a:rPr lang="pt-BR" altLang="zh-CN" b="1" u="none" strike="noStrike" baseline="0" dirty="0">
                <a:solidFill>
                  <a:srgbClr val="2F5496"/>
                </a:solidFill>
                <a:latin typeface="等线 Light" panose="02010600030101010101" pitchFamily="2" charset="-122"/>
                <a:ea typeface="等线 Light" panose="02010600030101010101" pitchFamily="2" charset="-122"/>
              </a:rPr>
              <a:t>Regras de Negócio</a:t>
            </a:r>
            <a:endParaRPr lang="pt-BR" altLang="zh-CN" b="0" u="none" strike="noStrike" baseline="0" dirty="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FD4390A7-68B7-4F23-8179-024DCF04E7E8}"/>
              </a:ext>
            </a:extLst>
          </p:cNvPr>
          <p:cNvSpPr>
            <a:spLocks noGrp="1"/>
          </p:cNvSpPr>
          <p:nvPr>
            <p:ph type="body" idx="1"/>
          </p:nvPr>
        </p:nvSpPr>
        <p:spPr/>
        <p:txBody>
          <a:bodyPr/>
          <a:lstStyle/>
          <a:p>
            <a:pPr marL="0" marR="0" lvl="0" indent="0" rtl="0">
              <a:buNone/>
            </a:pPr>
            <a:r>
              <a:rPr lang="pt-BR" altLang="zh-CN" b="0" u="none" strike="noStrike" baseline="0" dirty="0">
                <a:solidFill>
                  <a:srgbClr val="2F5496"/>
                </a:solidFill>
                <a:latin typeface="等线 Light" panose="02010600030101010101" pitchFamily="2" charset="-122"/>
                <a:ea typeface="等线 Light" panose="02010600030101010101" pitchFamily="2" charset="-122"/>
              </a:rPr>
              <a:t>(regras que devem ser obedecidas pelo sistema)</a:t>
            </a:r>
          </a:p>
          <a:p>
            <a:pPr marL="0" marR="0" lvl="0" indent="0" rtl="0">
              <a:buNone/>
            </a:pPr>
            <a:r>
              <a:rPr lang="pt-BR" altLang="zh-CN" b="0" u="none" strike="noStrike" baseline="0" dirty="0" err="1">
                <a:solidFill>
                  <a:srgbClr val="2F5496"/>
                </a:solidFill>
                <a:latin typeface="等线 Light" panose="02010600030101010101" pitchFamily="2" charset="-122"/>
                <a:ea typeface="等线 Light" panose="02010600030101010101" pitchFamily="2" charset="-122"/>
              </a:rPr>
              <a:t>Ex</a:t>
            </a:r>
            <a:r>
              <a:rPr lang="pt-BR" altLang="zh-CN" b="0" u="none" strike="noStrike" baseline="0" dirty="0">
                <a:solidFill>
                  <a:srgbClr val="2F5496"/>
                </a:solidFill>
                <a:latin typeface="等线 Light" panose="02010600030101010101" pitchFamily="2" charset="-122"/>
                <a:ea typeface="等线 Light" panose="02010600030101010101" pitchFamily="2" charset="-122"/>
              </a:rPr>
              <a:t>:</a:t>
            </a:r>
          </a:p>
          <a:p>
            <a:pPr marR="0" lvl="0" rtl="0"/>
            <a:endParaRPr lang="pt-BR" altLang="zh-CN" b="0" i="0" u="none" strike="noStrike" baseline="0" dirty="0">
              <a:solidFill>
                <a:srgbClr val="2F5496"/>
              </a:solidFill>
              <a:latin typeface="Times New Roman" panose="02020603050405020304" pitchFamily="18" charset="0"/>
              <a:ea typeface="等线 Light" panose="02010600030101010101" pitchFamily="2" charset="-122"/>
            </a:endParaRPr>
          </a:p>
        </p:txBody>
      </p:sp>
      <p:sp>
        <p:nvSpPr>
          <p:cNvPr id="5" name="object 5">
            <a:extLst>
              <a:ext uri="{FF2B5EF4-FFF2-40B4-BE49-F238E27FC236}">
                <a16:creationId xmlns:a16="http://schemas.microsoft.com/office/drawing/2014/main" id="{FE38968D-A342-4892-BD7F-66CC7B07F8CD}"/>
              </a:ext>
            </a:extLst>
          </p:cNvPr>
          <p:cNvSpPr/>
          <p:nvPr/>
        </p:nvSpPr>
        <p:spPr>
          <a:xfrm>
            <a:off x="649605" y="2829129"/>
            <a:ext cx="10892790" cy="3138011"/>
          </a:xfrm>
          <a:prstGeom prst="rect">
            <a:avLst/>
          </a:prstGeom>
          <a:blipFill>
            <a:blip r:embed="rId2" cstate="print"/>
            <a:stretch>
              <a:fillRect/>
            </a:stretch>
          </a:blipFill>
        </p:spPr>
        <p:txBody>
          <a:bodyPr wrap="square" lIns="0" tIns="0" rIns="0" bIns="0" rtlCol="0"/>
          <a:lstStyle/>
          <a:p>
            <a:endParaRPr lang="pt-BR"/>
          </a:p>
        </p:txBody>
      </p:sp>
    </p:spTree>
    <p:extLst>
      <p:ext uri="{BB962C8B-B14F-4D97-AF65-F5344CB8AC3E}">
        <p14:creationId xmlns:p14="http://schemas.microsoft.com/office/powerpoint/2010/main" val="2000822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BFE97-6B38-4F12-A7D4-D6CC46A8BA5B}"/>
              </a:ext>
            </a:extLst>
          </p:cNvPr>
          <p:cNvSpPr>
            <a:spLocks noGrp="1"/>
          </p:cNvSpPr>
          <p:nvPr>
            <p:ph type="title"/>
          </p:nvPr>
        </p:nvSpPr>
        <p:spPr/>
        <p:txBody>
          <a:bodyPr>
            <a:normAutofit/>
          </a:bodyPr>
          <a:lstStyle/>
          <a:p>
            <a:pPr marR="0" rtl="0"/>
            <a:r>
              <a:rPr lang="pt-BR" altLang="zh-CN" b="1" i="0" u="none" strike="noStrike" baseline="0" dirty="0">
                <a:solidFill>
                  <a:srgbClr val="2F5496"/>
                </a:solidFill>
                <a:latin typeface="等线 Light" panose="02010600030101010101" pitchFamily="2" charset="-122"/>
                <a:ea typeface="等线 Light" panose="02010600030101010101" pitchFamily="2" charset="-122"/>
              </a:rPr>
              <a:t>Requisitos Não Funcionais</a:t>
            </a:r>
            <a:endParaRPr lang="pt-BR" altLang="zh-CN" b="0" i="0" u="none" strike="noStrike" baseline="0" dirty="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397A4D99-C83C-491C-84FB-C6BC69FE6521}"/>
              </a:ext>
            </a:extLst>
          </p:cNvPr>
          <p:cNvSpPr>
            <a:spLocks noGrp="1"/>
          </p:cNvSpPr>
          <p:nvPr>
            <p:ph type="body" idx="1"/>
          </p:nvPr>
        </p:nvSpPr>
        <p:spPr/>
        <p:txBody>
          <a:bodyPr/>
          <a:lstStyle/>
          <a:p>
            <a:pPr marL="0" indent="0">
              <a:buNone/>
            </a:pPr>
            <a:r>
              <a:rPr lang="pt-BR" dirty="0"/>
              <a:t>(tipicamente, restrições a serem obedecidas em relação a: segurança, portabilidade, desempenho, usabilidade, interoperabilidade,…)</a:t>
            </a:r>
          </a:p>
        </p:txBody>
      </p:sp>
      <p:sp>
        <p:nvSpPr>
          <p:cNvPr id="4" name="object 5">
            <a:extLst>
              <a:ext uri="{FF2B5EF4-FFF2-40B4-BE49-F238E27FC236}">
                <a16:creationId xmlns:a16="http://schemas.microsoft.com/office/drawing/2014/main" id="{FF317244-E7F5-496F-992D-0F7A804BAF6B}"/>
              </a:ext>
            </a:extLst>
          </p:cNvPr>
          <p:cNvSpPr/>
          <p:nvPr/>
        </p:nvSpPr>
        <p:spPr>
          <a:xfrm>
            <a:off x="1154112" y="2950007"/>
            <a:ext cx="10199688" cy="3226956"/>
          </a:xfrm>
          <a:prstGeom prst="rect">
            <a:avLst/>
          </a:prstGeom>
          <a:blipFill>
            <a:blip r:embed="rId2" cstate="print"/>
            <a:stretch>
              <a:fillRect/>
            </a:stretch>
          </a:blipFill>
        </p:spPr>
        <p:txBody>
          <a:bodyPr wrap="square" lIns="0" tIns="0" rIns="0" bIns="0" rtlCol="0"/>
          <a:lstStyle/>
          <a:p>
            <a:endParaRPr lang="pt-BR"/>
          </a:p>
        </p:txBody>
      </p:sp>
    </p:spTree>
    <p:extLst>
      <p:ext uri="{BB962C8B-B14F-4D97-AF65-F5344CB8AC3E}">
        <p14:creationId xmlns:p14="http://schemas.microsoft.com/office/powerpoint/2010/main" val="99480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6CAA5-C1C7-48D7-BD68-0BE459CE6EB4}"/>
              </a:ext>
            </a:extLst>
          </p:cNvPr>
          <p:cNvSpPr>
            <a:spLocks noGrp="1"/>
          </p:cNvSpPr>
          <p:nvPr>
            <p:ph type="title"/>
          </p:nvPr>
        </p:nvSpPr>
        <p:spPr/>
        <p:txBody>
          <a:bodyPr/>
          <a:lstStyle/>
          <a:p>
            <a:pPr marR="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Análise de Requisitos </a:t>
            </a:r>
            <a:endParaRPr lang="pt-BR" altLang="zh-CN" b="0" i="0" u="none" strike="noStrike" baseline="0" dirty="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0792C217-0CAC-4F8A-957E-807E0CB2A129}"/>
              </a:ext>
            </a:extLst>
          </p:cNvPr>
          <p:cNvSpPr>
            <a:spLocks noGrp="1"/>
          </p:cNvSpPr>
          <p:nvPr>
            <p:ph type="body" idx="1"/>
          </p:nvPr>
        </p:nvSpPr>
        <p:spPr/>
        <p:txBody>
          <a:bodyPr/>
          <a:lstStyle/>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Requisitos são instruções que definem como atingir o objetivo de negócio. </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Em geral, refletem funções que o usuário precisa realizar para atingir o objetivo do sistema ou funções de apoio à estratégia do negócio. </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Registros, controle de fluxo, consultas e cadastros são requisitos típicos. Em geral, requisito é algo que o usuário solicita explicitamente (ou requisita). </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O requisito é algo que reflete a forma como o usuário enxerga a solução para o seu problema, já convertida em fases do processo. </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Tree>
    <p:extLst>
      <p:ext uri="{BB962C8B-B14F-4D97-AF65-F5344CB8AC3E}">
        <p14:creationId xmlns:p14="http://schemas.microsoft.com/office/powerpoint/2010/main" val="168734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38778E-70A8-4992-A8DE-5449A2E2413E}"/>
              </a:ext>
            </a:extLst>
          </p:cNvPr>
          <p:cNvSpPr>
            <a:spLocks noGrp="1"/>
          </p:cNvSpPr>
          <p:nvPr>
            <p:ph type="title"/>
          </p:nvPr>
        </p:nvSpPr>
        <p:spPr/>
        <p:txBody>
          <a:bodyPr/>
          <a:lstStyle/>
          <a:p>
            <a:pPr marR="0" rtl="0"/>
            <a:r>
              <a:rPr lang="pt-BR" altLang="zh-CN" b="0" i="0" u="none" strike="noStrike" baseline="0">
                <a:solidFill>
                  <a:srgbClr val="2F5496"/>
                </a:solidFill>
                <a:latin typeface="等线 Light" panose="02010600030101010101" pitchFamily="2" charset="-122"/>
                <a:ea typeface="等线 Light" panose="02010600030101010101" pitchFamily="2" charset="-122"/>
              </a:rPr>
              <a:t>Regra de documentação</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7AFC3E05-A9A5-4C87-AFB2-628FEB049F36}"/>
              </a:ext>
            </a:extLst>
          </p:cNvPr>
          <p:cNvSpPr>
            <a:spLocks noGrp="1"/>
          </p:cNvSpPr>
          <p:nvPr>
            <p:ph type="body" idx="1"/>
          </p:nvPr>
        </p:nvSpPr>
        <p:spPr/>
        <p:txBody>
          <a:bodyPr/>
          <a:lstStyle/>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Listar todas as solicitações do usuário.</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Identificar as necessidades de negócio "não faladas".</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Avaliar o processo de trabalho</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Identificar se as solicitações estão alinhadas ao negócio</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Rever a lista e validar se é a forma mais simples de solucionar o problema. (Nesta fase, é interessante envolver algum desenvolvedor experiente.)</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Para cada item identificar se ele define "o que" o sistema deve oferecer (requisito) ou "como" o sistema deve se comportar (regra).</a:t>
            </a:r>
          </a:p>
        </p:txBody>
      </p:sp>
    </p:spTree>
    <p:extLst>
      <p:ext uri="{BB962C8B-B14F-4D97-AF65-F5344CB8AC3E}">
        <p14:creationId xmlns:p14="http://schemas.microsoft.com/office/powerpoint/2010/main" val="411989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BFE97-6B38-4F12-A7D4-D6CC46A8BA5B}"/>
              </a:ext>
            </a:extLst>
          </p:cNvPr>
          <p:cNvSpPr>
            <a:spLocks noGrp="1"/>
          </p:cNvSpPr>
          <p:nvPr>
            <p:ph type="title"/>
          </p:nvPr>
        </p:nvSpPr>
        <p:spPr/>
        <p:txBody>
          <a:bodyPr>
            <a:normAutofit/>
          </a:bodyPr>
          <a:lstStyle/>
          <a:p>
            <a:pPr marR="0" rtl="0"/>
            <a:r>
              <a:rPr lang="pt-BR" altLang="zh-CN" b="1" i="0" u="none" strike="noStrike" baseline="0" dirty="0">
                <a:solidFill>
                  <a:srgbClr val="2F5496"/>
                </a:solidFill>
                <a:latin typeface="等线 Light" panose="02010600030101010101" pitchFamily="2" charset="-122"/>
                <a:ea typeface="等线 Light" panose="02010600030101010101" pitchFamily="2" charset="-122"/>
              </a:rPr>
              <a:t>Processo de Engenharia de Requisitos</a:t>
            </a:r>
          </a:p>
        </p:txBody>
      </p:sp>
      <p:sp>
        <p:nvSpPr>
          <p:cNvPr id="3" name="Espaço Reservado para Texto 2">
            <a:extLst>
              <a:ext uri="{FF2B5EF4-FFF2-40B4-BE49-F238E27FC236}">
                <a16:creationId xmlns:a16="http://schemas.microsoft.com/office/drawing/2014/main" id="{397A4D99-C83C-491C-84FB-C6BC69FE6521}"/>
              </a:ext>
            </a:extLst>
          </p:cNvPr>
          <p:cNvSpPr>
            <a:spLocks noGrp="1"/>
          </p:cNvSpPr>
          <p:nvPr>
            <p:ph type="body" idx="1"/>
          </p:nvPr>
        </p:nvSpPr>
        <p:spPr/>
        <p:txBody>
          <a:bodyPr/>
          <a:lstStyle/>
          <a:p>
            <a:pPr marL="0" indent="0">
              <a:buNone/>
            </a:pPr>
            <a:r>
              <a:rPr lang="pt-BR" dirty="0"/>
              <a:t>Ao conjunto de atividades relacionadas aos requisitos, dá se o nome de Engenharia de Requisitos.</a:t>
            </a:r>
          </a:p>
        </p:txBody>
      </p:sp>
      <p:pic>
        <p:nvPicPr>
          <p:cNvPr id="5" name="Imagem 4">
            <a:extLst>
              <a:ext uri="{FF2B5EF4-FFF2-40B4-BE49-F238E27FC236}">
                <a16:creationId xmlns:a16="http://schemas.microsoft.com/office/drawing/2014/main" id="{BB77AABD-12D5-4971-B850-E0148597DE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5397" y="2999899"/>
            <a:ext cx="7101205" cy="2967241"/>
          </a:xfrm>
          <a:prstGeom prst="rect">
            <a:avLst/>
          </a:prstGeom>
          <a:noFill/>
        </p:spPr>
      </p:pic>
    </p:spTree>
    <p:extLst>
      <p:ext uri="{BB962C8B-B14F-4D97-AF65-F5344CB8AC3E}">
        <p14:creationId xmlns:p14="http://schemas.microsoft.com/office/powerpoint/2010/main" val="4100468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B8B2CB-FDD2-4C48-A195-12097372AE45}"/>
              </a:ext>
            </a:extLst>
          </p:cNvPr>
          <p:cNvSpPr>
            <a:spLocks noGrp="1"/>
          </p:cNvSpPr>
          <p:nvPr>
            <p:ph type="title"/>
          </p:nvPr>
        </p:nvSpPr>
        <p:spPr/>
        <p:txBody>
          <a:bodyPr/>
          <a:lstStyle/>
          <a:p>
            <a:pPr marR="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São funções desta fase do processo:</a:t>
            </a:r>
            <a:endParaRPr lang="pt-BR" altLang="zh-CN" b="0" i="0" u="none" strike="noStrike" baseline="0" dirty="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4E5BC54B-AF6E-4686-99B5-7D21F1F771ED}"/>
              </a:ext>
            </a:extLst>
          </p:cNvPr>
          <p:cNvSpPr>
            <a:spLocks noGrp="1"/>
          </p:cNvSpPr>
          <p:nvPr>
            <p:ph type="body" idx="1"/>
          </p:nvPr>
        </p:nvSpPr>
        <p:spPr/>
        <p:txBody>
          <a:bodyPr/>
          <a:lstStyle/>
          <a:p>
            <a:pPr marL="0" marR="0" lvl="0" indent="0" rtl="0">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Concepção; </a:t>
            </a:r>
          </a:p>
          <a:p>
            <a:pPr marL="0" marR="0" lvl="0" indent="0" rtl="0">
              <a:buNone/>
            </a:pPr>
            <a:r>
              <a:rPr lang="pt-BR" altLang="zh-CN" b="0" i="0" u="none" strike="noStrike" baseline="0" dirty="0" err="1">
                <a:solidFill>
                  <a:srgbClr val="2F5496"/>
                </a:solidFill>
                <a:latin typeface="等线 Light" panose="02010600030101010101" pitchFamily="2" charset="-122"/>
                <a:ea typeface="等线 Light" panose="02010600030101010101" pitchFamily="2" charset="-122"/>
              </a:rPr>
              <a:t>Elicitação</a:t>
            </a:r>
            <a:r>
              <a:rPr lang="pt-BR" altLang="zh-CN" b="0" i="0" u="none" strike="noStrike" baseline="0" dirty="0">
                <a:solidFill>
                  <a:srgbClr val="2F5496"/>
                </a:solidFill>
                <a:latin typeface="等线 Light" panose="02010600030101010101" pitchFamily="2" charset="-122"/>
                <a:ea typeface="等线 Light" panose="02010600030101010101" pitchFamily="2" charset="-122"/>
              </a:rPr>
              <a:t>; </a:t>
            </a:r>
          </a:p>
          <a:p>
            <a:pPr marL="0" marR="0" lvl="0" indent="0" rtl="0">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Elaboração; </a:t>
            </a:r>
          </a:p>
          <a:p>
            <a:pPr marL="0" marR="0" lvl="0" indent="0" rtl="0">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Negociação; </a:t>
            </a:r>
          </a:p>
          <a:p>
            <a:pPr marL="0" marR="0" lvl="0" indent="0" rtl="0">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Especificação; </a:t>
            </a:r>
          </a:p>
          <a:p>
            <a:pPr marL="0" marR="0" lvl="0" indent="0" rtl="0">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Validação; </a:t>
            </a:r>
          </a:p>
          <a:p>
            <a:pPr marL="0" marR="0" lvl="0" indent="0" rtl="0">
              <a:buNone/>
            </a:pPr>
            <a:r>
              <a:rPr lang="pt-BR" altLang="zh-CN" b="0" i="0" u="none" strike="noStrike" baseline="0" dirty="0">
                <a:solidFill>
                  <a:srgbClr val="2F5496"/>
                </a:solidFill>
                <a:latin typeface="等线" panose="02010600030101010101" pitchFamily="2" charset="-122"/>
                <a:ea typeface="等线 Light" panose="02010600030101010101" pitchFamily="2" charset="-122"/>
              </a:rPr>
              <a:t>Gerenciamento.</a:t>
            </a:r>
            <a:endParaRPr lang="pt-BR" altLang="zh-CN" b="0" i="0" u="none" strike="noStrike" baseline="0" dirty="0">
              <a:solidFill>
                <a:srgbClr val="2F5496"/>
              </a:solidFill>
              <a:latin typeface="Times New Roman" panose="02020603050405020304" pitchFamily="18" charset="0"/>
              <a:ea typeface="等线 Light" panose="02010600030101010101" pitchFamily="2" charset="-122"/>
            </a:endParaRPr>
          </a:p>
        </p:txBody>
      </p:sp>
      <p:sp>
        <p:nvSpPr>
          <p:cNvPr id="6" name="Chave Direita 5">
            <a:extLst>
              <a:ext uri="{FF2B5EF4-FFF2-40B4-BE49-F238E27FC236}">
                <a16:creationId xmlns:a16="http://schemas.microsoft.com/office/drawing/2014/main" id="{8A4E8330-B310-4C51-834A-66B7ED3D1947}"/>
              </a:ext>
            </a:extLst>
          </p:cNvPr>
          <p:cNvSpPr/>
          <p:nvPr/>
        </p:nvSpPr>
        <p:spPr>
          <a:xfrm>
            <a:off x="3634740" y="1883944"/>
            <a:ext cx="533400" cy="917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CaixaDeTexto 7">
            <a:extLst>
              <a:ext uri="{FF2B5EF4-FFF2-40B4-BE49-F238E27FC236}">
                <a16:creationId xmlns:a16="http://schemas.microsoft.com/office/drawing/2014/main" id="{C4A4E6BD-5C65-4F58-BEFA-514075DB1866}"/>
              </a:ext>
            </a:extLst>
          </p:cNvPr>
          <p:cNvSpPr txBox="1"/>
          <p:nvPr/>
        </p:nvSpPr>
        <p:spPr>
          <a:xfrm>
            <a:off x="4339590" y="2168780"/>
            <a:ext cx="6096000" cy="369332"/>
          </a:xfrm>
          <a:prstGeom prst="rect">
            <a:avLst/>
          </a:prstGeom>
          <a:noFill/>
        </p:spPr>
        <p:txBody>
          <a:bodyPr wrap="square">
            <a:spAutoFit/>
          </a:bodyPr>
          <a:lstStyle/>
          <a:p>
            <a:pPr marL="0" indent="0">
              <a:lnSpc>
                <a:spcPct val="100000"/>
              </a:lnSpc>
              <a:buFont typeface="Arial" panose="020B0604020202020204" pitchFamily="34" charset="0"/>
              <a:buNone/>
            </a:pPr>
            <a:r>
              <a:rPr lang="pt-BR" altLang="zh-CN" dirty="0">
                <a:solidFill>
                  <a:srgbClr val="2F5496"/>
                </a:solidFill>
                <a:latin typeface="等线 Light" panose="02010600030101010101" pitchFamily="2" charset="-122"/>
                <a:ea typeface="等线 Light" panose="02010600030101010101" pitchFamily="2" charset="-122"/>
              </a:rPr>
              <a:t>Levantamento de requisito; </a:t>
            </a:r>
          </a:p>
        </p:txBody>
      </p:sp>
      <p:sp>
        <p:nvSpPr>
          <p:cNvPr id="10" name="CaixaDeTexto 9">
            <a:extLst>
              <a:ext uri="{FF2B5EF4-FFF2-40B4-BE49-F238E27FC236}">
                <a16:creationId xmlns:a16="http://schemas.microsoft.com/office/drawing/2014/main" id="{BC64DDF7-D81B-4CE9-B451-00F77ECF47F0}"/>
              </a:ext>
            </a:extLst>
          </p:cNvPr>
          <p:cNvSpPr txBox="1"/>
          <p:nvPr/>
        </p:nvSpPr>
        <p:spPr>
          <a:xfrm>
            <a:off x="4339590" y="3244334"/>
            <a:ext cx="6842760" cy="369332"/>
          </a:xfrm>
          <a:prstGeom prst="rect">
            <a:avLst/>
          </a:prstGeom>
          <a:noFill/>
        </p:spPr>
        <p:txBody>
          <a:bodyPr wrap="square">
            <a:spAutoFit/>
          </a:bodyPr>
          <a:lstStyle/>
          <a:p>
            <a:r>
              <a:rPr lang="pt-BR" altLang="zh-CN" dirty="0">
                <a:solidFill>
                  <a:srgbClr val="2F5496"/>
                </a:solidFill>
                <a:latin typeface="等线 Light" panose="02010600030101010101" pitchFamily="2" charset="-122"/>
                <a:ea typeface="等线 Light" panose="02010600030101010101" pitchFamily="2" charset="-122"/>
              </a:rPr>
              <a:t>Analise de requisito; </a:t>
            </a:r>
            <a:endParaRPr lang="pt-BR" dirty="0"/>
          </a:p>
        </p:txBody>
      </p:sp>
      <p:sp>
        <p:nvSpPr>
          <p:cNvPr id="11" name="Chave Direita 10">
            <a:extLst>
              <a:ext uri="{FF2B5EF4-FFF2-40B4-BE49-F238E27FC236}">
                <a16:creationId xmlns:a16="http://schemas.microsoft.com/office/drawing/2014/main" id="{64DEC4C0-BFA8-4CD8-B34F-2B846B6E50EE}"/>
              </a:ext>
            </a:extLst>
          </p:cNvPr>
          <p:cNvSpPr/>
          <p:nvPr/>
        </p:nvSpPr>
        <p:spPr>
          <a:xfrm>
            <a:off x="3634740" y="2946996"/>
            <a:ext cx="533400" cy="917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CaixaDeTexto 12">
            <a:extLst>
              <a:ext uri="{FF2B5EF4-FFF2-40B4-BE49-F238E27FC236}">
                <a16:creationId xmlns:a16="http://schemas.microsoft.com/office/drawing/2014/main" id="{2F89554B-B71F-45E7-8020-57FD12234BC6}"/>
              </a:ext>
            </a:extLst>
          </p:cNvPr>
          <p:cNvSpPr txBox="1"/>
          <p:nvPr/>
        </p:nvSpPr>
        <p:spPr>
          <a:xfrm>
            <a:off x="4339590" y="4030037"/>
            <a:ext cx="2971800" cy="369332"/>
          </a:xfrm>
          <a:prstGeom prst="rect">
            <a:avLst/>
          </a:prstGeom>
          <a:noFill/>
        </p:spPr>
        <p:txBody>
          <a:bodyPr wrap="square">
            <a:spAutoFit/>
          </a:bodyPr>
          <a:lstStyle/>
          <a:p>
            <a:pPr marL="0" indent="0">
              <a:lnSpc>
                <a:spcPct val="100000"/>
              </a:lnSpc>
              <a:buFont typeface="Arial" panose="020B0604020202020204" pitchFamily="34" charset="0"/>
              <a:buNone/>
            </a:pPr>
            <a:r>
              <a:rPr lang="pt-BR" altLang="zh-CN" dirty="0">
                <a:solidFill>
                  <a:srgbClr val="2F5496"/>
                </a:solidFill>
                <a:latin typeface="等线 Light" panose="02010600030101010101" pitchFamily="2" charset="-122"/>
                <a:ea typeface="等线 Light" panose="02010600030101010101" pitchFamily="2" charset="-122"/>
              </a:rPr>
              <a:t>Documentação de requisitos; </a:t>
            </a:r>
          </a:p>
        </p:txBody>
      </p:sp>
      <p:sp>
        <p:nvSpPr>
          <p:cNvPr id="15" name="CaixaDeTexto 14">
            <a:extLst>
              <a:ext uri="{FF2B5EF4-FFF2-40B4-BE49-F238E27FC236}">
                <a16:creationId xmlns:a16="http://schemas.microsoft.com/office/drawing/2014/main" id="{7F6D28FF-C046-48B9-A44F-441F0D2969A4}"/>
              </a:ext>
            </a:extLst>
          </p:cNvPr>
          <p:cNvSpPr txBox="1"/>
          <p:nvPr/>
        </p:nvSpPr>
        <p:spPr>
          <a:xfrm>
            <a:off x="4339590" y="4534306"/>
            <a:ext cx="6842760" cy="369332"/>
          </a:xfrm>
          <a:prstGeom prst="rect">
            <a:avLst/>
          </a:prstGeom>
          <a:noFill/>
        </p:spPr>
        <p:txBody>
          <a:bodyPr wrap="square">
            <a:spAutoFit/>
          </a:bodyPr>
          <a:lstStyle/>
          <a:p>
            <a:r>
              <a:rPr lang="pt-BR" altLang="zh-CN" dirty="0">
                <a:solidFill>
                  <a:srgbClr val="2F5496"/>
                </a:solidFill>
                <a:latin typeface="等线 Light" panose="02010600030101010101" pitchFamily="2" charset="-122"/>
                <a:ea typeface="等线 Light" panose="02010600030101010101" pitchFamily="2" charset="-122"/>
              </a:rPr>
              <a:t>Verificação e validação de requisito;</a:t>
            </a:r>
            <a:endParaRPr lang="pt-BR" dirty="0"/>
          </a:p>
        </p:txBody>
      </p:sp>
      <p:sp>
        <p:nvSpPr>
          <p:cNvPr id="17" name="CaixaDeTexto 16">
            <a:extLst>
              <a:ext uri="{FF2B5EF4-FFF2-40B4-BE49-F238E27FC236}">
                <a16:creationId xmlns:a16="http://schemas.microsoft.com/office/drawing/2014/main" id="{3FEAD3FB-0FD5-4801-9DE0-2E1806C8D3FB}"/>
              </a:ext>
            </a:extLst>
          </p:cNvPr>
          <p:cNvSpPr txBox="1"/>
          <p:nvPr/>
        </p:nvSpPr>
        <p:spPr>
          <a:xfrm>
            <a:off x="4339590" y="4955600"/>
            <a:ext cx="6842760" cy="369332"/>
          </a:xfrm>
          <a:prstGeom prst="rect">
            <a:avLst/>
          </a:prstGeom>
          <a:noFill/>
        </p:spPr>
        <p:txBody>
          <a:bodyPr wrap="square">
            <a:spAutoFit/>
          </a:bodyPr>
          <a:lstStyle/>
          <a:p>
            <a:pPr marL="0" indent="0">
              <a:lnSpc>
                <a:spcPct val="100000"/>
              </a:lnSpc>
              <a:buFont typeface="Arial" panose="020B0604020202020204" pitchFamily="34" charset="0"/>
              <a:buNone/>
            </a:pPr>
            <a:r>
              <a:rPr lang="pt-BR" altLang="zh-CN" dirty="0">
                <a:solidFill>
                  <a:srgbClr val="2F5496"/>
                </a:solidFill>
                <a:latin typeface="等线" panose="02010600030101010101" pitchFamily="2" charset="-122"/>
                <a:ea typeface="等线 Light" panose="02010600030101010101" pitchFamily="2" charset="-122"/>
              </a:rPr>
              <a:t>Gerenciar requisitos.</a:t>
            </a:r>
            <a:endParaRPr lang="pt-BR" altLang="zh-CN" dirty="0">
              <a:solidFill>
                <a:srgbClr val="2F5496"/>
              </a:solidFill>
              <a:latin typeface="Times New Roman" panose="02020603050405020304" pitchFamily="18" charset="0"/>
              <a:ea typeface="等线 Light" panose="02010600030101010101" pitchFamily="2" charset="-122"/>
            </a:endParaRPr>
          </a:p>
        </p:txBody>
      </p:sp>
      <p:cxnSp>
        <p:nvCxnSpPr>
          <p:cNvPr id="19" name="Conector de Seta Reta 18">
            <a:extLst>
              <a:ext uri="{FF2B5EF4-FFF2-40B4-BE49-F238E27FC236}">
                <a16:creationId xmlns:a16="http://schemas.microsoft.com/office/drawing/2014/main" id="{0EFEA76C-DFEF-4C04-A9A5-E2CF2620906F}"/>
              </a:ext>
            </a:extLst>
          </p:cNvPr>
          <p:cNvCxnSpPr>
            <a:cxnSpLocks/>
          </p:cNvCxnSpPr>
          <p:nvPr/>
        </p:nvCxnSpPr>
        <p:spPr>
          <a:xfrm>
            <a:off x="3375660" y="4184223"/>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E20BC31B-4A2E-4E56-82E9-0BF43E39C99D}"/>
              </a:ext>
            </a:extLst>
          </p:cNvPr>
          <p:cNvCxnSpPr/>
          <p:nvPr/>
        </p:nvCxnSpPr>
        <p:spPr>
          <a:xfrm>
            <a:off x="3375660" y="4627483"/>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43FF14B1-DC77-4C1A-A842-7FEB9EB6FAF7}"/>
              </a:ext>
            </a:extLst>
          </p:cNvPr>
          <p:cNvCxnSpPr/>
          <p:nvPr/>
        </p:nvCxnSpPr>
        <p:spPr>
          <a:xfrm>
            <a:off x="3375660" y="5159754"/>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472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E2897-3848-429E-A15D-94F4D0C8F36D}"/>
              </a:ext>
            </a:extLst>
          </p:cNvPr>
          <p:cNvSpPr>
            <a:spLocks noGrp="1"/>
          </p:cNvSpPr>
          <p:nvPr>
            <p:ph type="title"/>
          </p:nvPr>
        </p:nvSpPr>
        <p:spPr/>
        <p:txBody>
          <a:bodyPr/>
          <a:lstStyle/>
          <a:p>
            <a:pPr marR="0" rtl="0"/>
            <a:r>
              <a:rPr lang="pt-BR" altLang="zh-CN" b="0" i="0" u="none" strike="noStrike" baseline="0">
                <a:solidFill>
                  <a:srgbClr val="2F5496"/>
                </a:solidFill>
                <a:latin typeface="等线 Light" panose="02010600030101010101" pitchFamily="2" charset="-122"/>
                <a:ea typeface="等线 Light" panose="02010600030101010101" pitchFamily="2" charset="-122"/>
              </a:rPr>
              <a:t>Primeiras perguntas (exemplo)</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96C213FE-350C-4D3B-BE5B-52E734E28874}"/>
              </a:ext>
            </a:extLst>
          </p:cNvPr>
          <p:cNvSpPr>
            <a:spLocks noGrp="1"/>
          </p:cNvSpPr>
          <p:nvPr>
            <p:ph type="body" idx="1"/>
          </p:nvPr>
        </p:nvSpPr>
        <p:spPr/>
        <p:txBody>
          <a:bodyPr/>
          <a:lstStyle/>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Quem está pedindo esta solução?</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Quem irá usá-la?</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Qual é seu benefício econômico?</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De que problema(s) esta solução irá tratar?</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Em que ambiente de negócio ela está inserida?</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Existem qualidades fundamentais (desempenho, segurança, etc.) relevantes ao problema?</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Tree>
    <p:extLst>
      <p:ext uri="{BB962C8B-B14F-4D97-AF65-F5344CB8AC3E}">
        <p14:creationId xmlns:p14="http://schemas.microsoft.com/office/powerpoint/2010/main" val="62204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2D6F26-E509-4486-80F7-684A4265368F}"/>
              </a:ext>
            </a:extLst>
          </p:cNvPr>
          <p:cNvSpPr>
            <a:spLocks noGrp="1"/>
          </p:cNvSpPr>
          <p:nvPr>
            <p:ph type="title"/>
          </p:nvPr>
        </p:nvSpPr>
        <p:spPr/>
        <p:txBody>
          <a:bodyPr/>
          <a:lstStyle/>
          <a:p>
            <a:pPr marR="0" rtl="0"/>
            <a:r>
              <a:rPr lang="pt-BR" altLang="zh-CN" b="0" i="0" u="none" strike="noStrike" baseline="0">
                <a:solidFill>
                  <a:srgbClr val="2F5496"/>
                </a:solidFill>
                <a:latin typeface="等线 Light" panose="02010600030101010101" pitchFamily="2" charset="-122"/>
                <a:ea typeface="等线 Light" panose="02010600030101010101" pitchFamily="2" charset="-122"/>
              </a:rPr>
              <a:t>Levantamento de Requisitos</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6A03C3AE-385F-4D97-B490-84B32D1FE577}"/>
              </a:ext>
            </a:extLst>
          </p:cNvPr>
          <p:cNvSpPr>
            <a:spLocks noGrp="1"/>
          </p:cNvSpPr>
          <p:nvPr>
            <p:ph type="body" idx="1"/>
          </p:nvPr>
        </p:nvSpPr>
        <p:spPr/>
        <p:txBody>
          <a:bodyPr/>
          <a:lstStyle/>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A meta é descobrir informações sobre o problema:</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Os objetivos dos stakeholders (problema);</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As funções do sistema (solução) a ser construído (o que ele deve fazer);</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Como o sistema se encaixa nas necessidades de negócio do cliente;</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Como será usado no dia-a-dia.</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Requer alto nível de organização</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Tree>
    <p:extLst>
      <p:ext uri="{BB962C8B-B14F-4D97-AF65-F5344CB8AC3E}">
        <p14:creationId xmlns:p14="http://schemas.microsoft.com/office/powerpoint/2010/main" val="318817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ECA47-193B-405A-9F91-FCC24425A548}"/>
              </a:ext>
            </a:extLst>
          </p:cNvPr>
          <p:cNvSpPr>
            <a:spLocks noGrp="1"/>
          </p:cNvSpPr>
          <p:nvPr>
            <p:ph type="title"/>
          </p:nvPr>
        </p:nvSpPr>
        <p:spPr/>
        <p:txBody>
          <a:bodyPr/>
          <a:lstStyle/>
          <a:p>
            <a:pPr marR="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Stakeholders:</a:t>
            </a:r>
          </a:p>
        </p:txBody>
      </p:sp>
      <p:sp>
        <p:nvSpPr>
          <p:cNvPr id="3" name="Espaço Reservado para Texto 2">
            <a:extLst>
              <a:ext uri="{FF2B5EF4-FFF2-40B4-BE49-F238E27FC236}">
                <a16:creationId xmlns:a16="http://schemas.microsoft.com/office/drawing/2014/main" id="{73F8920F-1831-4526-B079-3B1E8D9394A8}"/>
              </a:ext>
            </a:extLst>
          </p:cNvPr>
          <p:cNvSpPr>
            <a:spLocks noGrp="1"/>
          </p:cNvSpPr>
          <p:nvPr>
            <p:ph type="body" idx="1"/>
          </p:nvPr>
        </p:nvSpPr>
        <p:spPr/>
        <p:txBody>
          <a:bodyPr/>
          <a:lstStyle/>
          <a:p>
            <a:pPr marL="0" marR="0" lvl="0" indent="0" rtl="0">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Os stakeholders (partes interessadas, em português) são as pessoas e as organizações que podem ser afetadas por um projeto ou empresa, de forma direta ou indireta, positiva ou negativamente. </a:t>
            </a:r>
          </a:p>
          <a:p>
            <a:pPr marL="0" marR="0" lvl="0" indent="0" rtl="0">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Os stakeholders fazem parte da base da gestão de comunicação e são importantes para o planejamento e execução de um projeto.</a:t>
            </a:r>
            <a:endParaRPr lang="pt-BR" altLang="zh-CN" b="0" i="0" u="none" strike="noStrike" baseline="0" dirty="0">
              <a:solidFill>
                <a:srgbClr val="2F5496"/>
              </a:solidFill>
              <a:latin typeface="Times New Roman" panose="02020603050405020304" pitchFamily="18" charset="0"/>
              <a:ea typeface="等线 Light" panose="02010600030101010101" pitchFamily="2" charset="-122"/>
            </a:endParaRPr>
          </a:p>
        </p:txBody>
      </p:sp>
      <p:pic>
        <p:nvPicPr>
          <p:cNvPr id="7" name="Imagem 6">
            <a:extLst>
              <a:ext uri="{FF2B5EF4-FFF2-40B4-BE49-F238E27FC236}">
                <a16:creationId xmlns:a16="http://schemas.microsoft.com/office/drawing/2014/main" id="{F5F41E7F-BC6E-4EA0-90A2-4EF49A1D3989}"/>
              </a:ext>
            </a:extLst>
          </p:cNvPr>
          <p:cNvPicPr>
            <a:picLocks noChangeAspect="1"/>
          </p:cNvPicPr>
          <p:nvPr/>
        </p:nvPicPr>
        <p:blipFill>
          <a:blip r:embed="rId2"/>
          <a:stretch>
            <a:fillRect/>
          </a:stretch>
        </p:blipFill>
        <p:spPr>
          <a:xfrm>
            <a:off x="8375532" y="4001294"/>
            <a:ext cx="3129088" cy="163203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42357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7B40B-2EAC-4AFF-8DC5-EA34B6393184}"/>
              </a:ext>
            </a:extLst>
          </p:cNvPr>
          <p:cNvSpPr>
            <a:spLocks noGrp="1"/>
          </p:cNvSpPr>
          <p:nvPr>
            <p:ph type="title"/>
          </p:nvPr>
        </p:nvSpPr>
        <p:spPr/>
        <p:txBody>
          <a:bodyPr/>
          <a:lstStyle/>
          <a:p>
            <a:pPr marR="0" rtl="0"/>
            <a:r>
              <a:rPr lang="pt-BR" altLang="zh-CN" b="0" i="0" u="none" strike="noStrike" baseline="0">
                <a:solidFill>
                  <a:srgbClr val="2F5496"/>
                </a:solidFill>
                <a:latin typeface="等线 Light" panose="02010600030101010101" pitchFamily="2" charset="-122"/>
                <a:ea typeface="等线 Light" panose="02010600030101010101" pitchFamily="2" charset="-122"/>
              </a:rPr>
              <a:t>Técnicas de Levantamento de Requisitos	</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DF6B313F-834A-4FEF-BF00-3ED180E2981C}"/>
              </a:ext>
            </a:extLst>
          </p:cNvPr>
          <p:cNvSpPr>
            <a:spLocks noGrp="1"/>
          </p:cNvSpPr>
          <p:nvPr>
            <p:ph type="body" idx="1"/>
          </p:nvPr>
        </p:nvSpPr>
        <p:spPr/>
        <p:txBody>
          <a:bodyPr/>
          <a:lstStyle/>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As “primeiras perguntas” darão somente um entendimento básico do problema;</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Para elicitar os requisitos, devemos utilizar abordagens mais sofisticadas. Algumas são:</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  Entrevista;</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	Observação;</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	Questionário;</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	Prototipação;</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  Análise de Documentos;</a:t>
            </a:r>
            <a:endParaRPr lang="pt-BR" altLang="zh-CN" b="0" i="0" u="none" strike="noStrike" baseline="0" dirty="0">
              <a:solidFill>
                <a:srgbClr val="1F3763"/>
              </a:solidFill>
              <a:latin typeface="Times New Roman" panose="02020603050405020304" pitchFamily="18" charset="0"/>
              <a:ea typeface="等线 Light" panose="02010600030101010101" pitchFamily="2" charset="-122"/>
            </a:endParaRPr>
          </a:p>
        </p:txBody>
      </p:sp>
    </p:spTree>
    <p:extLst>
      <p:ext uri="{BB962C8B-B14F-4D97-AF65-F5344CB8AC3E}">
        <p14:creationId xmlns:p14="http://schemas.microsoft.com/office/powerpoint/2010/main" val="3528172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0DC29-4D1A-49E2-92C4-0A68B2DDCAE8}"/>
              </a:ext>
            </a:extLst>
          </p:cNvPr>
          <p:cNvSpPr>
            <a:spLocks noGrp="1"/>
          </p:cNvSpPr>
          <p:nvPr>
            <p:ph type="title"/>
          </p:nvPr>
        </p:nvSpPr>
        <p:spPr/>
        <p:txBody>
          <a:bodyPr>
            <a:normAutofit fontScale="90000"/>
          </a:bodyPr>
          <a:lstStyle/>
          <a:p>
            <a:pPr marR="0" rtl="0"/>
            <a:r>
              <a:rPr lang="pt-BR" altLang="zh-CN" b="0" i="0" u="none" strike="noStrike" baseline="0">
                <a:solidFill>
                  <a:srgbClr val="2F5496"/>
                </a:solidFill>
                <a:latin typeface="等线 Light" panose="02010600030101010101" pitchFamily="2" charset="-122"/>
                <a:ea typeface="等线 Light" panose="02010600030101010101" pitchFamily="2" charset="-122"/>
              </a:rPr>
              <a:t>Possíveis problemas no Levantamento de Requisitos</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A8C5F40B-805C-4068-B6F6-1FB590BFCEC9}"/>
              </a:ext>
            </a:extLst>
          </p:cNvPr>
          <p:cNvSpPr>
            <a:spLocks noGrp="1"/>
          </p:cNvSpPr>
          <p:nvPr>
            <p:ph type="body" idx="1"/>
          </p:nvPr>
        </p:nvSpPr>
        <p:spPr/>
        <p:txBody>
          <a:bodyPr>
            <a:normAutofit/>
          </a:bodyPr>
          <a:lstStyle/>
          <a:p>
            <a:pPr marL="0" marR="0" lvl="0" indent="0" rtl="0">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De escopo:</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Os limites do sistema não são bem definidos;</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O cliente especifica muitos detalhes inúteis.</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De entendimento:</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O cliente não tem certeza do que quer;</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Não conhece as capacidades e limitações do ambiente computacional;</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Possui problemas de comunicação com os engenheiros de software;</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Omite informações consideradas “óbvias”;</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Possíveis problemas no Levantamento de Requisitos</a:t>
            </a:r>
          </a:p>
          <a:p>
            <a:pPr marL="0" marR="0" lvl="0" indent="0" rtl="0">
              <a:buNone/>
            </a:pPr>
            <a:endParaRPr lang="pt-BR" altLang="zh-CN" b="0" i="0" u="none" strike="noStrike" baseline="0" dirty="0">
              <a:solidFill>
                <a:srgbClr val="1F3763"/>
              </a:solidFill>
              <a:latin typeface="Times New Roman" panose="02020603050405020304" pitchFamily="18" charset="0"/>
              <a:ea typeface="等线 Light" panose="02010600030101010101" pitchFamily="2" charset="-122"/>
            </a:endParaRPr>
          </a:p>
        </p:txBody>
      </p:sp>
    </p:spTree>
    <p:extLst>
      <p:ext uri="{BB962C8B-B14F-4D97-AF65-F5344CB8AC3E}">
        <p14:creationId xmlns:p14="http://schemas.microsoft.com/office/powerpoint/2010/main" val="2289952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0DC29-4D1A-49E2-92C4-0A68B2DDCAE8}"/>
              </a:ext>
            </a:extLst>
          </p:cNvPr>
          <p:cNvSpPr>
            <a:spLocks noGrp="1"/>
          </p:cNvSpPr>
          <p:nvPr>
            <p:ph type="title"/>
          </p:nvPr>
        </p:nvSpPr>
        <p:spPr/>
        <p:txBody>
          <a:bodyPr>
            <a:normAutofit fontScale="90000"/>
          </a:bodyPr>
          <a:lstStyle/>
          <a:p>
            <a:pPr marR="0" rtl="0"/>
            <a:r>
              <a:rPr lang="pt-BR" altLang="zh-CN" b="0" i="0" u="none" strike="noStrike" baseline="0">
                <a:solidFill>
                  <a:srgbClr val="2F5496"/>
                </a:solidFill>
                <a:latin typeface="等线 Light" panose="02010600030101010101" pitchFamily="2" charset="-122"/>
                <a:ea typeface="等线 Light" panose="02010600030101010101" pitchFamily="2" charset="-122"/>
              </a:rPr>
              <a:t>Possíveis problemas no Levantamento de Requisitos</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A8C5F40B-805C-4068-B6F6-1FB590BFCEC9}"/>
              </a:ext>
            </a:extLst>
          </p:cNvPr>
          <p:cNvSpPr>
            <a:spLocks noGrp="1"/>
          </p:cNvSpPr>
          <p:nvPr>
            <p:ph type="body" idx="1"/>
          </p:nvPr>
        </p:nvSpPr>
        <p:spPr/>
        <p:txBody>
          <a:bodyPr>
            <a:normAutofit/>
          </a:bodyPr>
          <a:lstStyle/>
          <a:p>
            <a:pPr marL="0" marR="0" lvl="0" indent="0" rtl="0">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De entendimento :</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Especifica requisitos que conflitam com os de outro cliente;</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Especifica requisitos ambíguos.</a:t>
            </a:r>
          </a:p>
          <a:p>
            <a:pPr marL="0" indent="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Políticos:</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Funcionários não colaboram por acharem que o sistema lhes custará o emprego;</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Brigas políticas internas.</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De volatilidade:</a:t>
            </a:r>
          </a:p>
          <a:p>
            <a:pPr marL="457200" marR="0" lvl="1" indent="0" rtl="0">
              <a:buNone/>
            </a:pPr>
            <a:r>
              <a:rPr lang="pt-BR" altLang="zh-CN" b="0" i="0" u="none" strike="noStrike" baseline="0" dirty="0">
                <a:solidFill>
                  <a:srgbClr val="1F3763"/>
                </a:solidFill>
                <a:latin typeface="等线 Light" panose="02010600030101010101" pitchFamily="2" charset="-122"/>
                <a:ea typeface="等线 Light" panose="02010600030101010101" pitchFamily="2" charset="-122"/>
              </a:rPr>
              <a:t>Os requisitos mudam com o tempo.</a:t>
            </a:r>
            <a:endParaRPr lang="pt-BR" altLang="zh-CN" b="0" i="0" u="none" strike="noStrike" baseline="0" dirty="0">
              <a:solidFill>
                <a:srgbClr val="1F3763"/>
              </a:solidFill>
              <a:latin typeface="Times New Roman" panose="02020603050405020304" pitchFamily="18" charset="0"/>
              <a:ea typeface="等线 Light" panose="02010600030101010101" pitchFamily="2" charset="-122"/>
            </a:endParaRPr>
          </a:p>
        </p:txBody>
      </p:sp>
    </p:spTree>
    <p:extLst>
      <p:ext uri="{BB962C8B-B14F-4D97-AF65-F5344CB8AC3E}">
        <p14:creationId xmlns:p14="http://schemas.microsoft.com/office/powerpoint/2010/main" val="2552458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5C67C-26F3-4245-BE88-FF1426C7942C}"/>
              </a:ext>
            </a:extLst>
          </p:cNvPr>
          <p:cNvSpPr>
            <a:spLocks noGrp="1"/>
          </p:cNvSpPr>
          <p:nvPr>
            <p:ph type="title"/>
          </p:nvPr>
        </p:nvSpPr>
        <p:spPr/>
        <p:txBody>
          <a:bodyPr/>
          <a:lstStyle/>
          <a:p>
            <a:pPr marR="0" rtl="0"/>
            <a:r>
              <a:rPr lang="pt-BR" altLang="zh-CN" b="0" i="0" u="none" strike="noStrike" baseline="0">
                <a:solidFill>
                  <a:srgbClr val="2F5496"/>
                </a:solidFill>
                <a:latin typeface="等线 Light" panose="02010600030101010101" pitchFamily="2" charset="-122"/>
                <a:ea typeface="等线 Light" panose="02010600030101010101" pitchFamily="2" charset="-122"/>
              </a:rPr>
              <a:t>Não é incomum:</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4A12CC8E-71FC-4CB3-BE45-6E3EEC1BDBB1}"/>
              </a:ext>
            </a:extLst>
          </p:cNvPr>
          <p:cNvSpPr>
            <a:spLocks noGrp="1"/>
          </p:cNvSpPr>
          <p:nvPr>
            <p:ph type="body" idx="1"/>
          </p:nvPr>
        </p:nvSpPr>
        <p:spPr/>
        <p:txBody>
          <a:bodyPr/>
          <a:lstStyle/>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Clientes quererem mais do que é possível ser feito;</a:t>
            </a:r>
          </a:p>
          <a:p>
            <a:pPr marR="0" lvl="1" rtl="0"/>
            <a:r>
              <a:rPr lang="pt-BR" altLang="zh-CN" b="0" i="0" u="none" strike="noStrike" baseline="0" dirty="0">
                <a:solidFill>
                  <a:srgbClr val="1F3763"/>
                </a:solidFill>
                <a:latin typeface="等线 Light" panose="02010600030101010101" pitchFamily="2" charset="-122"/>
                <a:ea typeface="等线 Light" panose="02010600030101010101" pitchFamily="2" charset="-122"/>
              </a:rPr>
              <a:t>Stakeholders terem requisitos conflitantes.</a:t>
            </a:r>
          </a:p>
          <a:p>
            <a:pPr marR="0" lvl="1" rtl="0"/>
            <a:r>
              <a:rPr lang="pt-BR" altLang="zh-CN" b="0" i="0" u="none" strike="noStrike" baseline="0" dirty="0">
                <a:solidFill>
                  <a:srgbClr val="1F3763"/>
                </a:solidFill>
                <a:latin typeface="等线 Light" panose="02010600030101010101" pitchFamily="2" charset="-122"/>
                <a:ea typeface="等线 Light" panose="02010600030101010101" pitchFamily="2" charset="-122"/>
              </a:rPr>
              <a:t>Deve-se reconhecer os múltiplos pontos de vista e tentar negociar uma solução adequada;</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Idealmente, deve-se evitar situações em que hajam “vencedores” e “perdedores”.</a:t>
            </a:r>
          </a:p>
          <a:p>
            <a:pPr marL="0" marR="0" lvl="0" indent="0" rtl="0">
              <a:buNone/>
            </a:pPr>
            <a:endParaRPr lang="pt-BR" altLang="zh-CN" b="0" i="0" u="none" strike="noStrike" baseline="0" dirty="0">
              <a:solidFill>
                <a:srgbClr val="2F5496"/>
              </a:solidFill>
              <a:latin typeface="等线 Light" panose="02010600030101010101" pitchFamily="2" charset="-122"/>
              <a:ea typeface="等线 Light" panose="02010600030101010101" pitchFamily="2" charset="-122"/>
            </a:endParaRPr>
          </a:p>
          <a:p>
            <a:pPr marL="0" marR="0" lvl="0" indent="0" rtl="0">
              <a:buNone/>
            </a:pPr>
            <a:r>
              <a:rPr lang="pt-BR" altLang="zh-CN" b="0" i="0" u="none" strike="noStrike" baseline="0">
                <a:solidFill>
                  <a:srgbClr val="FF0000"/>
                </a:solidFill>
                <a:latin typeface="等线 Light" panose="02010600030101010101" pitchFamily="2" charset="-122"/>
                <a:ea typeface="等线 Light" panose="02010600030101010101" pitchFamily="2" charset="-122"/>
              </a:rPr>
              <a:t>Coloque </a:t>
            </a:r>
            <a:r>
              <a:rPr lang="pt-BR" altLang="zh-CN" b="0" i="0" u="none" strike="noStrike" baseline="0" dirty="0">
                <a:solidFill>
                  <a:srgbClr val="FF0000"/>
                </a:solidFill>
                <a:latin typeface="等线 Light" panose="02010600030101010101" pitchFamily="2" charset="-122"/>
                <a:ea typeface="等线 Light" panose="02010600030101010101" pitchFamily="2" charset="-122"/>
              </a:rPr>
              <a:t>três stakeholders numa sala e pergunte que tipo de sistema eles querem. Você provavelmente vai obter quatro ou mais opiniões diferentes’</a:t>
            </a:r>
            <a:endParaRPr lang="pt-BR" altLang="zh-CN" b="0" i="0" u="none" strike="noStrike" baseline="0" dirty="0">
              <a:solidFill>
                <a:srgbClr val="FF0000"/>
              </a:solidFill>
              <a:latin typeface="Times New Roman" panose="02020603050405020304" pitchFamily="18" charset="0"/>
              <a:ea typeface="等线 Light" panose="02010600030101010101" pitchFamily="2" charset="-122"/>
            </a:endParaRPr>
          </a:p>
        </p:txBody>
      </p:sp>
    </p:spTree>
    <p:extLst>
      <p:ext uri="{BB962C8B-B14F-4D97-AF65-F5344CB8AC3E}">
        <p14:creationId xmlns:p14="http://schemas.microsoft.com/office/powerpoint/2010/main" val="415922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60B21-636B-47BC-A722-EAFA6BE6E347}"/>
              </a:ext>
            </a:extLst>
          </p:cNvPr>
          <p:cNvSpPr>
            <a:spLocks noGrp="1"/>
          </p:cNvSpPr>
          <p:nvPr>
            <p:ph type="title"/>
          </p:nvPr>
        </p:nvSpPr>
        <p:spPr/>
        <p:txBody>
          <a:bodyPr/>
          <a:lstStyle/>
          <a:p>
            <a:pPr marR="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Engenharia de requisitos</a:t>
            </a:r>
          </a:p>
        </p:txBody>
      </p:sp>
      <p:sp>
        <p:nvSpPr>
          <p:cNvPr id="3" name="Espaço Reservado para Texto 2">
            <a:extLst>
              <a:ext uri="{FF2B5EF4-FFF2-40B4-BE49-F238E27FC236}">
                <a16:creationId xmlns:a16="http://schemas.microsoft.com/office/drawing/2014/main" id="{05A92630-532D-43FD-B951-553435084219}"/>
              </a:ext>
            </a:extLst>
          </p:cNvPr>
          <p:cNvSpPr>
            <a:spLocks noGrp="1"/>
          </p:cNvSpPr>
          <p:nvPr>
            <p:ph type="body" idx="1"/>
          </p:nvPr>
        </p:nvSpPr>
        <p:spPr/>
        <p:txBody>
          <a:bodyPr>
            <a:normAutofit fontScale="92500" lnSpcReduction="10000"/>
          </a:bodyPr>
          <a:lstStyle/>
          <a:p>
            <a:pPr marL="0" marR="0" lvl="0" indent="0" rtl="0">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Entender o que os stakeholders querem;</a:t>
            </a:r>
          </a:p>
          <a:p>
            <a:pPr marL="457200" lvl="1" indent="0">
              <a:lnSpc>
                <a:spcPct val="150000"/>
              </a:lnSpc>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Analisar a necessidade;</a:t>
            </a:r>
          </a:p>
          <a:p>
            <a:pPr marL="457200" lvl="1" indent="0">
              <a:lnSpc>
                <a:spcPct val="150000"/>
              </a:lnSpc>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Verificar a factibilidade;</a:t>
            </a:r>
          </a:p>
          <a:p>
            <a:pPr marL="457200" lvl="1" indent="0">
              <a:lnSpc>
                <a:spcPct val="150000"/>
              </a:lnSpc>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Negociar uma solução razoável;</a:t>
            </a:r>
          </a:p>
          <a:p>
            <a:pPr marL="457200" lvl="1" indent="0">
              <a:lnSpc>
                <a:spcPct val="150000"/>
              </a:lnSpc>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Especificar a solução sem ambiguidade;</a:t>
            </a:r>
          </a:p>
          <a:p>
            <a:pPr marL="457200" lvl="1" indent="0">
              <a:lnSpc>
                <a:spcPct val="150000"/>
              </a:lnSpc>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Validar a especificação;</a:t>
            </a:r>
          </a:p>
          <a:p>
            <a:pPr marL="457200" lvl="1" indent="0">
              <a:lnSpc>
                <a:spcPct val="150000"/>
              </a:lnSpc>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Gerenciar mudanças nos requisitos;</a:t>
            </a:r>
          </a:p>
          <a:p>
            <a:pPr marL="457200" lvl="1" indent="0">
              <a:lnSpc>
                <a:spcPct val="150000"/>
              </a:lnSpc>
              <a:buNone/>
            </a:pPr>
            <a:r>
              <a:rPr lang="pt-BR" altLang="zh-CN" b="0" i="0" u="none" strike="noStrike" baseline="0" dirty="0">
                <a:solidFill>
                  <a:srgbClr val="2F5496"/>
                </a:solidFill>
                <a:latin typeface="等线 Light" panose="02010600030101010101" pitchFamily="2" charset="-122"/>
                <a:ea typeface="等线 Light" panose="02010600030101010101" pitchFamily="2" charset="-122"/>
              </a:rPr>
              <a:t>Etc.</a:t>
            </a:r>
          </a:p>
        </p:txBody>
      </p:sp>
      <p:pic>
        <p:nvPicPr>
          <p:cNvPr id="2050" name="Picture 2" descr="Startup Sorocaba - A importância dos requisitos de software">
            <a:extLst>
              <a:ext uri="{FF2B5EF4-FFF2-40B4-BE49-F238E27FC236}">
                <a16:creationId xmlns:a16="http://schemas.microsoft.com/office/drawing/2014/main" id="{F724AECA-335B-4A6B-B09D-44356FD61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991" y="1985891"/>
            <a:ext cx="5308332" cy="398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6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68A596-8A52-4C19-A736-F091D5A23494}"/>
              </a:ext>
            </a:extLst>
          </p:cNvPr>
          <p:cNvSpPr>
            <a:spLocks noGrp="1"/>
          </p:cNvSpPr>
          <p:nvPr>
            <p:ph type="title"/>
          </p:nvPr>
        </p:nvSpPr>
        <p:spPr/>
        <p:txBody>
          <a:bodyPr/>
          <a:lstStyle/>
          <a:p>
            <a:pPr marR="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Etapas de desenvolvimento de software</a:t>
            </a:r>
          </a:p>
        </p:txBody>
      </p:sp>
      <p:sp>
        <p:nvSpPr>
          <p:cNvPr id="3" name="Espaço Reservado para Texto 2">
            <a:extLst>
              <a:ext uri="{FF2B5EF4-FFF2-40B4-BE49-F238E27FC236}">
                <a16:creationId xmlns:a16="http://schemas.microsoft.com/office/drawing/2014/main" id="{04A5A20B-B1EB-4E64-B275-148E59C7F37C}"/>
              </a:ext>
            </a:extLst>
          </p:cNvPr>
          <p:cNvSpPr>
            <a:spLocks noGrp="1"/>
          </p:cNvSpPr>
          <p:nvPr>
            <p:ph type="body" idx="1"/>
          </p:nvPr>
        </p:nvSpPr>
        <p:spPr/>
        <p:txBody>
          <a:bodyPr/>
          <a:lstStyle/>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Especificação e analise dos requisitos</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Projeto</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Implementação e teste de unidade</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Teste e integração</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Entrega e implantação</a:t>
            </a:r>
            <a:endParaRPr lang="pt-BR" altLang="zh-CN" b="0" i="0" u="none" strike="noStrike" baseline="0" dirty="0">
              <a:solidFill>
                <a:srgbClr val="2F5496"/>
              </a:solidFill>
              <a:latin typeface="Times New Roman" panose="02020603050405020304" pitchFamily="18" charset="0"/>
              <a:ea typeface="等线 Light" panose="02010600030101010101" pitchFamily="2" charset="-122"/>
            </a:endParaRPr>
          </a:p>
        </p:txBody>
      </p:sp>
      <p:graphicFrame>
        <p:nvGraphicFramePr>
          <p:cNvPr id="4" name="Diagrama 3">
            <a:extLst>
              <a:ext uri="{FF2B5EF4-FFF2-40B4-BE49-F238E27FC236}">
                <a16:creationId xmlns:a16="http://schemas.microsoft.com/office/drawing/2014/main" id="{5A7C674B-62E7-4A29-8ACC-DBA009C9F109}"/>
              </a:ext>
            </a:extLst>
          </p:cNvPr>
          <p:cNvGraphicFramePr/>
          <p:nvPr>
            <p:extLst>
              <p:ext uri="{D42A27DB-BD31-4B8C-83A1-F6EECF244321}">
                <p14:modId xmlns:p14="http://schemas.microsoft.com/office/powerpoint/2010/main" val="2039751060"/>
              </p:ext>
            </p:extLst>
          </p:nvPr>
        </p:nvGraphicFramePr>
        <p:xfrm>
          <a:off x="6096000" y="2189352"/>
          <a:ext cx="6428607" cy="3987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41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606F1-600C-4A87-A07D-1E142A57AF75}"/>
              </a:ext>
            </a:extLst>
          </p:cNvPr>
          <p:cNvSpPr>
            <a:spLocks noGrp="1"/>
          </p:cNvSpPr>
          <p:nvPr>
            <p:ph type="title"/>
          </p:nvPr>
        </p:nvSpPr>
        <p:spPr/>
        <p:txBody>
          <a:bodyPr/>
          <a:lstStyle/>
          <a:p>
            <a:pPr marR="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Requisitos</a:t>
            </a:r>
          </a:p>
        </p:txBody>
      </p:sp>
      <p:sp>
        <p:nvSpPr>
          <p:cNvPr id="3" name="Espaço Reservado para Texto 2">
            <a:extLst>
              <a:ext uri="{FF2B5EF4-FFF2-40B4-BE49-F238E27FC236}">
                <a16:creationId xmlns:a16="http://schemas.microsoft.com/office/drawing/2014/main" id="{BEFCD3BE-0812-4723-864A-AF7F6D19CF4C}"/>
              </a:ext>
            </a:extLst>
          </p:cNvPr>
          <p:cNvSpPr>
            <a:spLocks noGrp="1"/>
          </p:cNvSpPr>
          <p:nvPr>
            <p:ph type="body" idx="1"/>
          </p:nvPr>
        </p:nvSpPr>
        <p:spPr/>
        <p:txBody>
          <a:bodyPr/>
          <a:lstStyle/>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Requisitos são descrições dos serviços que devem ser providos pelo sistema e de suas restrições operacionais</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Um requisito é uma característica do sistema ou a descrição de algo que o sistema é capaz de realizar para atingir seus objetivos</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Um requisito é alguma coisa que o produto tem de fazer ou uma qualidade que ele precisa apresentar</a:t>
            </a:r>
            <a:endParaRPr lang="pt-BR" altLang="zh-CN" b="0" i="0" u="none" strike="noStrike" baseline="0" dirty="0">
              <a:solidFill>
                <a:srgbClr val="2F5496"/>
              </a:solidFill>
              <a:latin typeface="Times New Roman" panose="02020603050405020304" pitchFamily="18" charset="0"/>
              <a:ea typeface="等线 Light" panose="02010600030101010101" pitchFamily="2" charset="-122"/>
            </a:endParaRPr>
          </a:p>
        </p:txBody>
      </p:sp>
      <p:pic>
        <p:nvPicPr>
          <p:cNvPr id="3074" name="Picture 2" descr="O que é Requisito? Significado norma ISO 9001">
            <a:extLst>
              <a:ext uri="{FF2B5EF4-FFF2-40B4-BE49-F238E27FC236}">
                <a16:creationId xmlns:a16="http://schemas.microsoft.com/office/drawing/2014/main" id="{C3F9BCA4-B54C-48D1-9445-3B75C5A2D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9143" y="4271963"/>
            <a:ext cx="20764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28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8C421A-4A32-47E7-AE66-755080ED39A8}"/>
              </a:ext>
            </a:extLst>
          </p:cNvPr>
          <p:cNvSpPr>
            <a:spLocks noGrp="1"/>
          </p:cNvSpPr>
          <p:nvPr>
            <p:ph type="title"/>
          </p:nvPr>
        </p:nvSpPr>
        <p:spPr/>
        <p:txBody>
          <a:bodyPr/>
          <a:lstStyle/>
          <a:p>
            <a:pPr marR="0" rtl="0"/>
            <a:r>
              <a:rPr lang="pt-BR" altLang="zh-CN" b="0" i="0" u="none" strike="noStrike" baseline="0">
                <a:solidFill>
                  <a:srgbClr val="2F5496"/>
                </a:solidFill>
                <a:latin typeface="等线 Light" panose="02010600030101010101" pitchFamily="2" charset="-122"/>
                <a:ea typeface="等线 Light" panose="02010600030101010101" pitchFamily="2" charset="-122"/>
              </a:rPr>
              <a:t>Requisitos</a:t>
            </a:r>
          </a:p>
        </p:txBody>
      </p:sp>
      <p:sp>
        <p:nvSpPr>
          <p:cNvPr id="3" name="Espaço Reservado para Texto 2">
            <a:extLst>
              <a:ext uri="{FF2B5EF4-FFF2-40B4-BE49-F238E27FC236}">
                <a16:creationId xmlns:a16="http://schemas.microsoft.com/office/drawing/2014/main" id="{B19916CD-E7CB-4EEC-84CD-C08E93C72EB0}"/>
              </a:ext>
            </a:extLst>
          </p:cNvPr>
          <p:cNvSpPr>
            <a:spLocks noGrp="1"/>
          </p:cNvSpPr>
          <p:nvPr>
            <p:ph type="body" idx="1"/>
          </p:nvPr>
        </p:nvSpPr>
        <p:spPr/>
        <p:txBody>
          <a:bodyPr/>
          <a:lstStyle/>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Os requisitos de um sistema definem o que o sistema deve fazer e as circunstâncias sob as quais deve operar.</a:t>
            </a:r>
          </a:p>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São as funções que um sistema deve incorporar e as restrições que devem ser satisfeitas.</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pic>
        <p:nvPicPr>
          <p:cNvPr id="4098" name="Picture 2" descr="O que é Requisito? Significado norma ISO 9001">
            <a:extLst>
              <a:ext uri="{FF2B5EF4-FFF2-40B4-BE49-F238E27FC236}">
                <a16:creationId xmlns:a16="http://schemas.microsoft.com/office/drawing/2014/main" id="{D4C62094-EB01-432B-A465-F2AF029A7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978" y="4271963"/>
            <a:ext cx="20764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63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8B8F1-987D-4B46-B9DB-EA5B985EE90F}"/>
              </a:ext>
            </a:extLst>
          </p:cNvPr>
          <p:cNvSpPr>
            <a:spLocks noGrp="1"/>
          </p:cNvSpPr>
          <p:nvPr>
            <p:ph type="title"/>
          </p:nvPr>
        </p:nvSpPr>
        <p:spPr/>
        <p:txBody>
          <a:bodyPr/>
          <a:lstStyle/>
          <a:p>
            <a:pPr marR="0" rtl="0"/>
            <a:r>
              <a:rPr lang="pt-BR" altLang="zh-CN" b="0" i="0" u="none" strike="noStrike" baseline="0">
                <a:solidFill>
                  <a:srgbClr val="2F5496"/>
                </a:solidFill>
                <a:latin typeface="等线 Light" panose="02010600030101010101" pitchFamily="2" charset="-122"/>
                <a:ea typeface="等线 Light" panose="02010600030101010101" pitchFamily="2" charset="-122"/>
              </a:rPr>
              <a:t>Requisitos</a:t>
            </a:r>
          </a:p>
        </p:txBody>
      </p:sp>
      <p:sp>
        <p:nvSpPr>
          <p:cNvPr id="3" name="Espaço Reservado para Texto 2">
            <a:extLst>
              <a:ext uri="{FF2B5EF4-FFF2-40B4-BE49-F238E27FC236}">
                <a16:creationId xmlns:a16="http://schemas.microsoft.com/office/drawing/2014/main" id="{5D9E61F0-A89F-465B-B589-F887913DCE0D}"/>
              </a:ext>
            </a:extLst>
          </p:cNvPr>
          <p:cNvSpPr>
            <a:spLocks noGrp="1"/>
          </p:cNvSpPr>
          <p:nvPr>
            <p:ph type="body" idx="1"/>
          </p:nvPr>
        </p:nvSpPr>
        <p:spPr/>
        <p:txBody>
          <a:bodyPr/>
          <a:lstStyle/>
          <a:p>
            <a:pPr marR="0" lvl="0" rtl="0"/>
            <a:r>
              <a:rPr lang="pt-BR" altLang="zh-CN" b="0" i="0" u="none" strike="noStrike" baseline="0">
                <a:solidFill>
                  <a:srgbClr val="2F5496"/>
                </a:solidFill>
                <a:latin typeface="等线 Light" panose="02010600030101010101" pitchFamily="2" charset="-122"/>
                <a:ea typeface="等线 Light" panose="02010600030101010101" pitchFamily="2" charset="-122"/>
              </a:rPr>
              <a:t>Uma  das  principais  medidas  do  sucesso  de  um  sistema  de software é o grau no qual ele atende aos requisitos para os quais foi construído</a:t>
            </a:r>
            <a:r>
              <a:rPr lang="pt-BR" altLang="zh-CN" b="0" i="0" u="none" strike="noStrike" baseline="0">
                <a:solidFill>
                  <a:srgbClr val="2F5496"/>
                </a:solidFill>
                <a:latin typeface="Times New Roman" panose="02020603050405020304" pitchFamily="18" charset="0"/>
                <a:ea typeface="等线 Light" panose="02010600030101010101" pitchFamily="2" charset="-122"/>
              </a:rPr>
              <a:t>.</a:t>
            </a:r>
          </a:p>
        </p:txBody>
      </p:sp>
      <p:pic>
        <p:nvPicPr>
          <p:cNvPr id="5122" name="Picture 2" descr="O que é Requisito? Significado norma ISO 9001">
            <a:extLst>
              <a:ext uri="{FF2B5EF4-FFF2-40B4-BE49-F238E27FC236}">
                <a16:creationId xmlns:a16="http://schemas.microsoft.com/office/drawing/2014/main" id="{6B6E6403-64EB-4F53-87B4-DFB8E0E5E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7350" y="4141671"/>
            <a:ext cx="20764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14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F0A03-7EA0-458D-AA74-F9B5FAA81B08}"/>
              </a:ext>
            </a:extLst>
          </p:cNvPr>
          <p:cNvSpPr>
            <a:spLocks noGrp="1"/>
          </p:cNvSpPr>
          <p:nvPr>
            <p:ph type="title"/>
          </p:nvPr>
        </p:nvSpPr>
        <p:spPr/>
        <p:txBody>
          <a:bodyPr/>
          <a:lstStyle/>
          <a:p>
            <a:pPr marR="0" rtl="0"/>
            <a:r>
              <a:rPr lang="pt-BR" altLang="zh-CN" b="0" i="0" u="none" strike="noStrike" baseline="0">
                <a:solidFill>
                  <a:srgbClr val="2F5496"/>
                </a:solidFill>
                <a:latin typeface="等线 Light" panose="02010600030101010101" pitchFamily="2" charset="-122"/>
                <a:ea typeface="等线 Light" panose="02010600030101010101" pitchFamily="2" charset="-122"/>
              </a:rPr>
              <a:t>Tipos de Requisitos</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99DFF705-FA21-4EBA-B065-F9E9C0756186}"/>
              </a:ext>
            </a:extLst>
          </p:cNvPr>
          <p:cNvSpPr>
            <a:spLocks noGrp="1"/>
          </p:cNvSpPr>
          <p:nvPr>
            <p:ph type="body" idx="1"/>
          </p:nvPr>
        </p:nvSpPr>
        <p:spPr/>
        <p:txBody>
          <a:bodyPr>
            <a:normAutofit/>
          </a:bodyPr>
          <a:lstStyle/>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Funcionais:  são  declarações  de  serviços  que  o  sistema  deve  prover, descrevendo  o  que  o  sistema  deve  fazer. Um requisito  funcional  descreve  uma  interação  entre  o  sistema  e  o  seu ambiente, podendo  descrever,  ainda,  como  o  sistema deve reagir a entradas específicas, como o sistema deve se comportar em situações  específicas  e  o  que  o  sistema  não  deve  fazer.</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Ex.:  O  sistema  deve  registrar  locações,  indicando  o  cliente,  os  itens locados, a data da locação, a data de devolução e o valor da locação.</a:t>
            </a:r>
            <a:endParaRPr lang="pt-BR" altLang="zh-CN" b="0" i="0" u="none" strike="noStrike" baseline="0" dirty="0">
              <a:solidFill>
                <a:srgbClr val="2F5496"/>
              </a:solidFill>
              <a:latin typeface="Times New Roman" panose="02020603050405020304" pitchFamily="18" charset="0"/>
              <a:ea typeface="等线 Light" panose="02010600030101010101" pitchFamily="2" charset="-122"/>
            </a:endParaRPr>
          </a:p>
        </p:txBody>
      </p:sp>
    </p:spTree>
    <p:extLst>
      <p:ext uri="{BB962C8B-B14F-4D97-AF65-F5344CB8AC3E}">
        <p14:creationId xmlns:p14="http://schemas.microsoft.com/office/powerpoint/2010/main" val="1645606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7FA7B3-E6B1-456B-8ABD-A783ED1C9A27}"/>
              </a:ext>
            </a:extLst>
          </p:cNvPr>
          <p:cNvSpPr>
            <a:spLocks noGrp="1"/>
          </p:cNvSpPr>
          <p:nvPr>
            <p:ph type="title"/>
          </p:nvPr>
        </p:nvSpPr>
        <p:spPr/>
        <p:txBody>
          <a:bodyPr/>
          <a:lstStyle/>
          <a:p>
            <a:pPr marR="0" rtl="0"/>
            <a:r>
              <a:rPr lang="pt-BR" altLang="zh-CN" b="0" i="0" u="none" strike="noStrike" baseline="0">
                <a:solidFill>
                  <a:srgbClr val="2F5496"/>
                </a:solidFill>
                <a:latin typeface="等线 Light" panose="02010600030101010101" pitchFamily="2" charset="-122"/>
                <a:ea typeface="等线 Light" panose="02010600030101010101" pitchFamily="2" charset="-122"/>
              </a:rPr>
              <a:t>Tipos de Requisitos</a:t>
            </a:r>
            <a:endParaRPr lang="pt-BR" altLang="zh-CN" b="0" i="0" u="none" strike="noStrike" baseline="0">
              <a:solidFill>
                <a:srgbClr val="2F5496"/>
              </a:solidFill>
              <a:latin typeface="Times New Roman" panose="02020603050405020304" pitchFamily="18" charset="0"/>
              <a:ea typeface="等线 Light" panose="02010600030101010101" pitchFamily="2" charset="-122"/>
            </a:endParaRPr>
          </a:p>
        </p:txBody>
      </p:sp>
      <p:sp>
        <p:nvSpPr>
          <p:cNvPr id="3" name="Espaço Reservado para Texto 2">
            <a:extLst>
              <a:ext uri="{FF2B5EF4-FFF2-40B4-BE49-F238E27FC236}">
                <a16:creationId xmlns:a16="http://schemas.microsoft.com/office/drawing/2014/main" id="{9CFAB557-044E-4079-A9A8-B726BC4A35B0}"/>
              </a:ext>
            </a:extLst>
          </p:cNvPr>
          <p:cNvSpPr>
            <a:spLocks noGrp="1"/>
          </p:cNvSpPr>
          <p:nvPr>
            <p:ph type="body" idx="1"/>
          </p:nvPr>
        </p:nvSpPr>
        <p:spPr/>
        <p:txBody>
          <a:bodyPr/>
          <a:lstStyle/>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Não Funcionais: descrevem restrições sobre os serviços ou funções oferecidos pelo sistema</a:t>
            </a:r>
            <a:r>
              <a:rPr lang="pt-BR" altLang="zh-CN" dirty="0">
                <a:solidFill>
                  <a:srgbClr val="2F5496"/>
                </a:solidFill>
                <a:latin typeface="等线 Light" panose="02010600030101010101" pitchFamily="2" charset="-122"/>
                <a:ea typeface="等线 Light" panose="02010600030101010101" pitchFamily="2" charset="-122"/>
              </a:rPr>
              <a:t>, </a:t>
            </a:r>
            <a:r>
              <a:rPr lang="pt-BR" altLang="zh-CN" b="0" i="0" u="none" strike="noStrike" baseline="0" dirty="0">
                <a:solidFill>
                  <a:srgbClr val="2F5496"/>
                </a:solidFill>
                <a:latin typeface="等线 Light" panose="02010600030101010101" pitchFamily="2" charset="-122"/>
                <a:ea typeface="等线 Light" panose="02010600030101010101" pitchFamily="2" charset="-122"/>
              </a:rPr>
              <a:t>as quais limitam as opções para criar uma solução para o problema. Neste sentido, os requisitos não funcionais são muito importantes para a fase de projeto (design), servindo como base para a tomada de decisões nessa fase.</a:t>
            </a:r>
          </a:p>
          <a:p>
            <a:pPr marR="0" lvl="0" rtl="0"/>
            <a:r>
              <a:rPr lang="pt-BR" altLang="zh-CN" b="0" i="0" u="none" strike="noStrike" baseline="0" dirty="0">
                <a:solidFill>
                  <a:srgbClr val="2F5496"/>
                </a:solidFill>
                <a:latin typeface="等线 Light" panose="02010600030101010101" pitchFamily="2" charset="-122"/>
                <a:ea typeface="等线 Light" panose="02010600030101010101" pitchFamily="2" charset="-122"/>
              </a:rPr>
              <a:t>Ex.:  A consulta ao acervo da locadora deve estar disponível  pela Internet,  a  partir  dos  principais  navegadores  disponíveis  no mercado. (requisito de portabilidade)</a:t>
            </a:r>
            <a:endParaRPr lang="pt-BR" altLang="zh-CN" b="0" i="0" u="none" strike="noStrike" baseline="0" dirty="0">
              <a:solidFill>
                <a:srgbClr val="2F5496"/>
              </a:solidFill>
              <a:latin typeface="Times New Roman" panose="02020603050405020304" pitchFamily="18" charset="0"/>
              <a:ea typeface="等线 Light" panose="02010600030101010101" pitchFamily="2" charset="-122"/>
            </a:endParaRPr>
          </a:p>
        </p:txBody>
      </p:sp>
    </p:spTree>
    <p:extLst>
      <p:ext uri="{BB962C8B-B14F-4D97-AF65-F5344CB8AC3E}">
        <p14:creationId xmlns:p14="http://schemas.microsoft.com/office/powerpoint/2010/main" val="125276663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952AC04EC8FA46BD047D1F808E41BA" ma:contentTypeVersion="2" ma:contentTypeDescription="Create a new document." ma:contentTypeScope="" ma:versionID="0a2d14a60456a074f028bf2c9a77e0a4">
  <xsd:schema xmlns:xsd="http://www.w3.org/2001/XMLSchema" xmlns:xs="http://www.w3.org/2001/XMLSchema" xmlns:p="http://schemas.microsoft.com/office/2006/metadata/properties" xmlns:ns2="7bc6cd1c-1fff-4068-907e-2a2fdda3a950" targetNamespace="http://schemas.microsoft.com/office/2006/metadata/properties" ma:root="true" ma:fieldsID="bc494984d991952b8b82fe4663044751" ns2:_="">
    <xsd:import namespace="7bc6cd1c-1fff-4068-907e-2a2fdda3a95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c6cd1c-1fff-4068-907e-2a2fdda3a9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FC98FE-A45D-446A-81C2-D77C6A277F11}"/>
</file>

<file path=customXml/itemProps2.xml><?xml version="1.0" encoding="utf-8"?>
<ds:datastoreItem xmlns:ds="http://schemas.openxmlformats.org/officeDocument/2006/customXml" ds:itemID="{F89F5A5C-B5EC-4F73-B4A2-54BE6C676023}"/>
</file>

<file path=customXml/itemProps3.xml><?xml version="1.0" encoding="utf-8"?>
<ds:datastoreItem xmlns:ds="http://schemas.openxmlformats.org/officeDocument/2006/customXml" ds:itemID="{CED2B670-47DE-4F57-A031-3707AF303B4F}"/>
</file>

<file path=docProps/app.xml><?xml version="1.0" encoding="utf-8"?>
<Properties xmlns="http://schemas.openxmlformats.org/officeDocument/2006/extended-properties" xmlns:vt="http://schemas.openxmlformats.org/officeDocument/2006/docPropsVTypes">
  <TotalTime>555</TotalTime>
  <Words>1236</Words>
  <Application>Microsoft Office PowerPoint</Application>
  <PresentationFormat>Widescreen</PresentationFormat>
  <Paragraphs>131</Paragraphs>
  <Slides>23</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23</vt:i4>
      </vt:variant>
    </vt:vector>
  </HeadingPairs>
  <TitlesOfParts>
    <vt:vector size="30" baseType="lpstr">
      <vt:lpstr>等线</vt:lpstr>
      <vt:lpstr>等线 Light</vt:lpstr>
      <vt:lpstr>Arial</vt:lpstr>
      <vt:lpstr>Calibri</vt:lpstr>
      <vt:lpstr>Calibri Light</vt:lpstr>
      <vt:lpstr>Times New Roman</vt:lpstr>
      <vt:lpstr>Tema do Office</vt:lpstr>
      <vt:lpstr>Análise de Requisitos e Regra de negócio</vt:lpstr>
      <vt:lpstr>Stakeholders:</vt:lpstr>
      <vt:lpstr>Engenharia de requisitos</vt:lpstr>
      <vt:lpstr>Etapas de desenvolvimento de software</vt:lpstr>
      <vt:lpstr>Requisitos</vt:lpstr>
      <vt:lpstr>Requisitos</vt:lpstr>
      <vt:lpstr>Requisitos</vt:lpstr>
      <vt:lpstr>Tipos de Requisitos</vt:lpstr>
      <vt:lpstr>Tipos de Requisitos</vt:lpstr>
      <vt:lpstr>Tipos de Requisitos</vt:lpstr>
      <vt:lpstr>Requisitos Funcionais</vt:lpstr>
      <vt:lpstr>Regras de Negócio</vt:lpstr>
      <vt:lpstr>Requisitos Não Funcionais</vt:lpstr>
      <vt:lpstr>Análise de Requisitos </vt:lpstr>
      <vt:lpstr>Regra de documentação</vt:lpstr>
      <vt:lpstr>Processo de Engenharia de Requisitos</vt:lpstr>
      <vt:lpstr>São funções desta fase do processo:</vt:lpstr>
      <vt:lpstr>Primeiras perguntas (exemplo)</vt:lpstr>
      <vt:lpstr>Levantamento de Requisitos</vt:lpstr>
      <vt:lpstr>Técnicas de Levantamento de Requisitos </vt:lpstr>
      <vt:lpstr>Possíveis problemas no Levantamento de Requisitos</vt:lpstr>
      <vt:lpstr>Possíveis problemas no Levantamento de Requisitos</vt:lpstr>
      <vt:lpstr>Não é incomum: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informação: conceito e tipos</dc:title>
  <dc:creator>Lin Wei</dc:creator>
  <cp:lastModifiedBy>Lin Wei</cp:lastModifiedBy>
  <cp:revision>33</cp:revision>
  <dcterms:created xsi:type="dcterms:W3CDTF">2021-07-23T17:40:07Z</dcterms:created>
  <dcterms:modified xsi:type="dcterms:W3CDTF">2021-07-28T19:57:05Z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0x010100A9952AC04EC8FA46BD047D1F808E41BA</vt:lpwstr>
  </property>
</Properties>
</file>