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6" r:id="rId2"/>
    <p:sldId id="256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88" r:id="rId11"/>
    <p:sldId id="289" r:id="rId12"/>
    <p:sldId id="291" r:id="rId13"/>
    <p:sldId id="314" r:id="rId14"/>
    <p:sldId id="270" r:id="rId15"/>
    <p:sldId id="273" r:id="rId16"/>
    <p:sldId id="274" r:id="rId17"/>
    <p:sldId id="275" r:id="rId18"/>
    <p:sldId id="278" r:id="rId19"/>
    <p:sldId id="280" r:id="rId20"/>
    <p:sldId id="282" r:id="rId21"/>
    <p:sldId id="28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09" r:id="rId30"/>
    <p:sldId id="31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linwei/Aula-java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Segurança da informação e Lógica de Programação - Java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8C588-0E87-4AA4-BC1E-DA745F1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028"/>
            <a:ext cx="10515600" cy="1553957"/>
          </a:xfrm>
        </p:spPr>
        <p:txBody>
          <a:bodyPr>
            <a:normAutofit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Lógica de Programação 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-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Java: conceito de algoritmo; algoritmos estruturados.</a:t>
            </a:r>
          </a:p>
        </p:txBody>
      </p:sp>
    </p:spTree>
    <p:extLst>
      <p:ext uri="{BB962C8B-B14F-4D97-AF65-F5344CB8AC3E}">
        <p14:creationId xmlns:p14="http://schemas.microsoft.com/office/powerpoint/2010/main" val="378003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A0F5B-649A-47FF-A8B8-597948C9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Literaturas: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9D624B-658F-4861-A3BF-B71E494F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Genetic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Algorithms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in Java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Basics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- Lee Jacobson e Burak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Kanber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r>
              <a:rPr lang="en-US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Problem Solving in Data Structures &amp; Algorithms Using Java - Hemant Jain</a:t>
            </a:r>
          </a:p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Introduction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to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Algorithms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- Thomas H.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Cormen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Charles E.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Leiserson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Ronald L.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Rivest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Clifford Stein</a:t>
            </a:r>
          </a:p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Algorithms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For Interviews - Adnan Aziz e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Amit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Prakash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2C17B-BB15-4FFB-A855-52A4A178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1226698"/>
          </a:xfrm>
        </p:spPr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Etapas para estudar uma linguagem de programação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0888F-9815-4E88-AF33-256C41D6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72343"/>
            <a:ext cx="10515600" cy="513314"/>
          </a:xfrm>
        </p:spPr>
        <p:txBody>
          <a:bodyPr/>
          <a:lstStyle/>
          <a:p>
            <a:pPr marL="0" marR="0" lvl="0" indent="0" algn="ctr" rtl="0">
              <a:buNone/>
            </a:pPr>
            <a:r>
              <a:rPr lang="pt-BR" altLang="zh-CN" b="1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padrão -&gt; Projetos -&gt; Frameworks</a:t>
            </a:r>
            <a:endParaRPr lang="pt-BR" altLang="zh-CN" b="1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30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8C588-0E87-4AA4-BC1E-DA745F1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736"/>
            <a:ext cx="10515600" cy="639557"/>
          </a:xfrm>
        </p:spPr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Github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9335FB-5AFE-4F5C-AE13-ACF8BF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717"/>
            <a:ext cx="4124325" cy="6477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3E6EB4-B46E-4E15-B0E4-A500283CB688}"/>
              </a:ext>
            </a:extLst>
          </p:cNvPr>
          <p:cNvSpPr txBox="1"/>
          <p:nvPr/>
        </p:nvSpPr>
        <p:spPr>
          <a:xfrm>
            <a:off x="838200" y="3069093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https://github.com/*usuario/Aula-java.git</a:t>
            </a:r>
            <a:endParaRPr lang="pt-BR" dirty="0"/>
          </a:p>
          <a:p>
            <a:endParaRPr lang="pt-BR" dirty="0"/>
          </a:p>
          <a:p>
            <a:r>
              <a:rPr lang="pt-BR" dirty="0"/>
              <a:t>Clonar repositório: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clone *</a:t>
            </a:r>
            <a:r>
              <a:rPr lang="pt-BR" dirty="0" err="1"/>
              <a:t>url</a:t>
            </a:r>
            <a:r>
              <a:rPr lang="pt-BR" dirty="0"/>
              <a:t> *</a:t>
            </a:r>
            <a:r>
              <a:rPr lang="pt-BR" dirty="0" err="1"/>
              <a:t>NomeDaPasta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C385B9-B960-4532-968A-43502E5F0D77}"/>
              </a:ext>
            </a:extLst>
          </p:cNvPr>
          <p:cNvSpPr txBox="1"/>
          <p:nvPr/>
        </p:nvSpPr>
        <p:spPr>
          <a:xfrm>
            <a:off x="5860983" y="1192204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Criar repositório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DF7C7B-22D7-4309-962A-7D2CD388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503" y="2185373"/>
            <a:ext cx="5452297" cy="7863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8051F7-C778-44EE-835C-BA2511EC5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503" y="3041107"/>
            <a:ext cx="4872698" cy="962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821031-EB9E-46E9-B186-A2C1EE603589}"/>
              </a:ext>
            </a:extLst>
          </p:cNvPr>
          <p:cNvSpPr txBox="1"/>
          <p:nvPr/>
        </p:nvSpPr>
        <p:spPr>
          <a:xfrm>
            <a:off x="5856701" y="4072577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remote add origin main</a:t>
            </a:r>
          </a:p>
          <a:p>
            <a:endParaRPr lang="en-US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set-</a:t>
            </a:r>
            <a:r>
              <a:rPr lang="pt-BR" dirty="0" err="1"/>
              <a:t>url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*https://........git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A7E53F-8320-4375-B806-79358FE6C8E2}"/>
              </a:ext>
            </a:extLst>
          </p:cNvPr>
          <p:cNvSpPr txBox="1"/>
          <p:nvPr/>
        </p:nvSpPr>
        <p:spPr>
          <a:xfrm>
            <a:off x="771525" y="18263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https://github.com/azlinwei/Aula-java.git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33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7AE9-3C56-46B5-BA22-ACB51913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Netbeans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976368-A86B-465B-BAB1-AC8893AD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1" y="1514224"/>
            <a:ext cx="8849973" cy="46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D3B6-B6E0-4EBC-AABC-DAA20B85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Netbeans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887F0-78A6-4D4F-AAC6-D45AEDB5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Criando uma Aplicação Java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537F33-5091-4617-8EB2-2C719C951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25" b="65471"/>
          <a:stretch/>
        </p:blipFill>
        <p:spPr>
          <a:xfrm>
            <a:off x="974154" y="2447901"/>
            <a:ext cx="3340768" cy="31067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EC505C-60D6-43D7-B5C2-669C5381A15E}"/>
              </a:ext>
            </a:extLst>
          </p:cNvPr>
          <p:cNvSpPr/>
          <p:nvPr/>
        </p:nvSpPr>
        <p:spPr>
          <a:xfrm>
            <a:off x="974154" y="3031959"/>
            <a:ext cx="3212835" cy="192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E09024-EC12-4D64-B485-543CEC27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80" y="2606251"/>
            <a:ext cx="5366749" cy="104582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2639FEC-99F4-4997-8203-48060E9DAD28}"/>
              </a:ext>
            </a:extLst>
          </p:cNvPr>
          <p:cNvSpPr/>
          <p:nvPr/>
        </p:nvSpPr>
        <p:spPr>
          <a:xfrm>
            <a:off x="6604683" y="2817882"/>
            <a:ext cx="704901" cy="622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F1E29-8E87-4613-9507-1B2BDFA7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Passos: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F1B5AC-3A17-4090-81D6-F0EC7D07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Clique no menu File New: será exibida uma tela como esta: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6D1CEB-721C-4CF9-9706-67887B7D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381"/>
          <a:stretch/>
        </p:blipFill>
        <p:spPr>
          <a:xfrm>
            <a:off x="3384708" y="2362245"/>
            <a:ext cx="5422583" cy="38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8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2E907-2635-4A0E-AAD3-D0658D96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Passos: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9F4A02-FBFF-40CE-92C3-95B617C56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Dê um duplo clique em Java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With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Ant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ou clique na Java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Application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5EFF05-FA4F-4EB5-88E7-D5F4F452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52" y="2500040"/>
            <a:ext cx="4905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0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9823-586B-4271-9270-C6568D3A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Passos: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3D9E2F-1957-48C6-9BA9-BA0A77D33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Clique em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7BE3A2-95EE-456F-AB80-125B8125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22" y="2380148"/>
            <a:ext cx="7945755" cy="379681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77485C-BFE7-4D40-BE5D-3095F5A24245}"/>
              </a:ext>
            </a:extLst>
          </p:cNvPr>
          <p:cNvSpPr txBox="1"/>
          <p:nvPr/>
        </p:nvSpPr>
        <p:spPr>
          <a:xfrm>
            <a:off x="5613400" y="2482334"/>
            <a:ext cx="184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Nome de arquivo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0F8592-E60D-4EAC-8363-58622844E2DD}"/>
              </a:ext>
            </a:extLst>
          </p:cNvPr>
          <p:cNvSpPr txBox="1"/>
          <p:nvPr/>
        </p:nvSpPr>
        <p:spPr>
          <a:xfrm>
            <a:off x="9931400" y="3059668"/>
            <a:ext cx="184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Local/Diretório</a:t>
            </a:r>
          </a:p>
        </p:txBody>
      </p:sp>
    </p:spTree>
    <p:extLst>
      <p:ext uri="{BB962C8B-B14F-4D97-AF65-F5344CB8AC3E}">
        <p14:creationId xmlns:p14="http://schemas.microsoft.com/office/powerpoint/2010/main" val="138084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B3872-1E37-40B5-81CC-1F26D0A0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Passos: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AA36F9-A059-453D-AF61-9AF03C4FD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Clique no botão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Finish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0A2CED-C97B-4F45-B47F-17531970A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17" t="84102" b="-3726"/>
          <a:stretch/>
        </p:blipFill>
        <p:spPr>
          <a:xfrm>
            <a:off x="2283586" y="2984500"/>
            <a:ext cx="7624828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6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2B8DD-3050-4CB3-99A2-9BA988D1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PRINCÍPIOS DA SEGURANÇA DA INFORMAÇÃO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6365A0-036D-4E46-B9EC-7C7D5A56C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Equação fundamental da segurança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Praticidade = 1/ Segurança</a:t>
            </a:r>
            <a:endParaRPr lang="pt-BR" altLang="zh-CN" dirty="0">
              <a:solidFill>
                <a:srgbClr val="1F3763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1" rtl="0"/>
            <a:endParaRPr lang="pt-BR" altLang="zh-CN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Objetivo: Garantir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Confidencialidade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Integridade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Disponibilidade</a:t>
            </a:r>
          </a:p>
          <a:p>
            <a:pPr marR="0" lvl="1" rtl="0"/>
            <a:endParaRPr lang="pt-BR" altLang="zh-CN" b="0" i="0" u="none" strike="noStrike" baseline="0" dirty="0">
              <a:solidFill>
                <a:srgbClr val="1F3763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9A2230-522D-4609-9BAC-3F681F7D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78" y="2670538"/>
            <a:ext cx="3296602" cy="32966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AE4EE-1DD6-4AE9-A472-72FE3957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Passos: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78CEDA-D101-4C38-9F3E-102370D8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690688"/>
            <a:ext cx="8661400" cy="44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6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2599964" y="1905000"/>
            <a:ext cx="3943711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6781981" y="1815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Area de controle</a:t>
            </a:r>
            <a:endParaRPr lang="pt-BR" b="1" dirty="0">
              <a:solidFill>
                <a:schemeClr val="bg1">
                  <a:lumMod val="95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617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6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3105150" y="1904999"/>
            <a:ext cx="161925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3267074" y="2085974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Gravar ou salvar projeto</a:t>
            </a:r>
            <a:endParaRPr lang="pt-B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880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1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4562475" y="1904999"/>
            <a:ext cx="161925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4700226" y="2085974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Executar o projeto</a:t>
            </a:r>
            <a:endParaRPr lang="pt-B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7947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1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2266590" y="2138890"/>
            <a:ext cx="2048236" cy="1575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4314826" y="2557488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Area de projeto</a:t>
            </a:r>
            <a:endParaRPr lang="pt-B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168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1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4362089" y="2323556"/>
            <a:ext cx="4915261" cy="1867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5767026" y="1954224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Area de código</a:t>
            </a:r>
            <a:endParaRPr lang="pt-B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1260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1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4362089" y="2323556"/>
            <a:ext cx="4915261" cy="1867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5767026" y="1954224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Area de código</a:t>
            </a:r>
            <a:endParaRPr lang="pt-B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775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1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4276725" y="4219574"/>
            <a:ext cx="4915261" cy="107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5776551" y="3848015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Area de mensagens</a:t>
            </a:r>
            <a:endParaRPr lang="pt-B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6296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6420-AF19-4186-A574-C201E6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Componentes da Janela em modo de Trabalho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630AB-6962-4DEC-9549-1978C69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14" y="1690688"/>
            <a:ext cx="6992072" cy="3603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8CC9A0-17B7-477E-A0DA-CA96CEF884B6}"/>
              </a:ext>
            </a:extLst>
          </p:cNvPr>
          <p:cNvSpPr/>
          <p:nvPr/>
        </p:nvSpPr>
        <p:spPr>
          <a:xfrm>
            <a:off x="2199914" y="3690308"/>
            <a:ext cx="2162536" cy="1867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88FEB-7542-4105-B9AF-7CB907BA2513}"/>
              </a:ext>
            </a:extLst>
          </p:cNvPr>
          <p:cNvSpPr txBox="1"/>
          <p:nvPr/>
        </p:nvSpPr>
        <p:spPr>
          <a:xfrm>
            <a:off x="1528401" y="3320976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等线 Light" panose="02010600030101010101" pitchFamily="2" charset="-122"/>
                <a:ea typeface="等线 Light" panose="02010600030101010101" pitchFamily="2" charset="-122"/>
              </a:rPr>
              <a:t>Navegador de código</a:t>
            </a:r>
            <a:endParaRPr lang="pt-B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2933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41C3-ECC3-4698-9BFE-0A370FC0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Hello World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347FA0-EA80-45F1-8DC3-0DFF547C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912" y="1802765"/>
            <a:ext cx="5961488" cy="365238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8C53A9C-C80E-431B-95DC-661D2C6C865D}"/>
              </a:ext>
            </a:extLst>
          </p:cNvPr>
          <p:cNvSpPr txBox="1">
            <a:spLocks/>
          </p:cNvSpPr>
          <p:nvPr/>
        </p:nvSpPr>
        <p:spPr>
          <a:xfrm>
            <a:off x="1264920" y="5567226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Executando: Clique no Menu Build Compile ou Pressione F6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4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BDF28-06DD-4484-AF0C-AA50B7DA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Princípio: Confidencialidade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5794F-6910-45FA-B844-45D7FDA17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Só quem acessa é quem pode acessar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2050" name="Picture 2" descr="Termo de confidencialidade: por que eu devo assinar este acordo? |">
            <a:extLst>
              <a:ext uri="{FF2B5EF4-FFF2-40B4-BE49-F238E27FC236}">
                <a16:creationId xmlns:a16="http://schemas.microsoft.com/office/drawing/2014/main" id="{A2FE33D5-B1BC-4048-8580-36B58B20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4" y="2581002"/>
            <a:ext cx="6772275" cy="33861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5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C2AD-5D1E-4706-B738-48060D07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 int e string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BA68EF-9C92-4735-AB84-1A2B343D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257800" cy="2098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653E7C-F5D1-418C-919A-117E2C3E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77" y="3791178"/>
            <a:ext cx="6239912" cy="19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F6B0C-B376-47F2-8A6F-6840A9FB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Classificação das Informações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B369B-ECE2-413F-AA5F-CA6D07B54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Públicas</a:t>
            </a:r>
          </a:p>
          <a:p>
            <a:pPr marR="0" lvl="1" rtl="0"/>
            <a:r>
              <a:rPr lang="pt-BR" altLang="zh-CN" b="0" i="0" u="none" strike="noStrike" baseline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Publicação ou perda não tem consequências prejudiciais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Internas</a:t>
            </a:r>
          </a:p>
          <a:p>
            <a:pPr marR="0" lvl="1" rtl="0"/>
            <a:r>
              <a:rPr lang="pt-BR" altLang="zh-CN" b="0" i="0" u="none" strike="noStrike" baseline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Publicação ou perda não tem consequências sérias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Confidenciais</a:t>
            </a:r>
          </a:p>
          <a:p>
            <a:pPr marR="0" lvl="1" rtl="0"/>
            <a:r>
              <a:rPr lang="pt-BR" altLang="zh-CN" b="0" i="0" u="none" strike="noStrike" baseline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Publicação ou perda pode acarretar problemas significativos,</a:t>
            </a:r>
          </a:p>
          <a:p>
            <a:pPr marR="0" lvl="1" rtl="0"/>
            <a:r>
              <a:rPr lang="pt-BR" altLang="zh-CN" b="0" i="0" u="none" strike="noStrike" baseline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 perdas financeiras, de clientes ou de credibilidade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Secretas</a:t>
            </a:r>
          </a:p>
          <a:p>
            <a:pPr marR="0" lvl="1" rtl="0"/>
            <a:r>
              <a:rPr lang="pt-BR" altLang="zh-CN" b="0" i="0" u="none" strike="noStrike" baseline="0">
                <a:solidFill>
                  <a:srgbClr val="1F376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Publicação ou perda pode ser desastrosa para os negócios</a:t>
            </a:r>
          </a:p>
          <a:p>
            <a:pPr marR="0" lvl="0" rtl="0"/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13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71A1-AC37-4CE6-B14B-3C0F0489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Princípio: Integridade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FFA99-70B3-48E9-8F6C-9335B31C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Informação sem adulterações espúrias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3074" name="Picture 2" descr="Princípios básicos da segurança da informação | TechTem">
            <a:extLst>
              <a:ext uri="{FF2B5EF4-FFF2-40B4-BE49-F238E27FC236}">
                <a16:creationId xmlns:a16="http://schemas.microsoft.com/office/drawing/2014/main" id="{FC38BD7E-297B-46BB-A4CA-36BEF71E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40" y="3196863"/>
            <a:ext cx="5960200" cy="298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145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C998E-1A77-47AE-972D-43425A79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Garantias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FC3B7D-82B3-4AF6-AD11-94BFB0DA5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 informação não foi perdida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Autoria da informação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Autoria de eventuais edições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Picture 2" descr="Princípios básicos da segurança da informação | TechTem">
            <a:extLst>
              <a:ext uri="{FF2B5EF4-FFF2-40B4-BE49-F238E27FC236}">
                <a16:creationId xmlns:a16="http://schemas.microsoft.com/office/drawing/2014/main" id="{C941E853-3141-458D-843D-782AB75D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60" y="3175363"/>
            <a:ext cx="6003200" cy="300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87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68FA-202C-46F2-BF88-BBA66A99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Princípio: Disponibilidade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D0C9D-B2DA-4694-A288-87A471E3C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Sempre acessível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Pontos relevantes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Disponível em tempo hábil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Apenas para aqueles têm acesso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4" name="Picture 2" descr="Princípios básicos da segurança da informação | TechTem">
            <a:extLst>
              <a:ext uri="{FF2B5EF4-FFF2-40B4-BE49-F238E27FC236}">
                <a16:creationId xmlns:a16="http://schemas.microsoft.com/office/drawing/2014/main" id="{D173858C-E477-44CF-B88B-1C74A653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60" y="3594463"/>
            <a:ext cx="5165000" cy="2582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670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E843D-2CE1-4F93-A367-D4D49879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 Princípios Associados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13D7E-BFC4-456E-89D1-B6444A1E6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Autenticação: Garantir que as partes são quem dizem ser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Consistência: Comportamento conforme previsto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Controle: Limitar o acesso e controlar quem acessou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Auditoria: Identificar origem de problemas e seus responsáveis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Não repúdio: Garantir a responsabilização dos envolvidos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Efetividade: Entregar a informação com qualidade e tempo hábil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Eficiência: Garantir o uso mais produtivo e econômico dos recursos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Legalidade: Garantir o respeito das leis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Confiança: Qualidade do sistema, que jamais pode ser garantido como seguro.</a:t>
            </a:r>
          </a:p>
        </p:txBody>
      </p:sp>
    </p:spTree>
    <p:extLst>
      <p:ext uri="{BB962C8B-B14F-4D97-AF65-F5344CB8AC3E}">
        <p14:creationId xmlns:p14="http://schemas.microsoft.com/office/powerpoint/2010/main" val="305767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2A34E-6FF1-4589-8A2F-2F39E785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Melhoria da Segurança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C8A81-7564-40DA-A4C2-4E9E5248B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Conhecer os possíveis oponentes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 que desejam, perigos que possam causar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Contabilizar os valores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Identificar o custo da segurança da informação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Considerar fatores humanos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Os humanos nem sempre dão o devido valor à segurança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Conhecer os pontos fracos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Todos os sistemas possuem vulnerabilidades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Aplicar a segurança de acordo com negócios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Definir estratégia que se adeque às necessidades.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397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434623-5127-4C01-B1D7-9517C20EABBF}"/>
</file>

<file path=customXml/itemProps2.xml><?xml version="1.0" encoding="utf-8"?>
<ds:datastoreItem xmlns:ds="http://schemas.openxmlformats.org/officeDocument/2006/customXml" ds:itemID="{BE08FE63-95F3-42B4-ABC3-01F7286379BA}"/>
</file>

<file path=customXml/itemProps3.xml><?xml version="1.0" encoding="utf-8"?>
<ds:datastoreItem xmlns:ds="http://schemas.openxmlformats.org/officeDocument/2006/customXml" ds:itemID="{83014370-A5F7-43EE-AF10-6924BE3425E5}"/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581</Words>
  <Application>Microsoft Office PowerPoint</Application>
  <PresentationFormat>Widescreen</PresentationFormat>
  <Paragraphs>114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等线 Light</vt:lpstr>
      <vt:lpstr>Arial</vt:lpstr>
      <vt:lpstr>Calibri</vt:lpstr>
      <vt:lpstr>Calibri Light</vt:lpstr>
      <vt:lpstr>Times New Roman</vt:lpstr>
      <vt:lpstr>Tema do Office</vt:lpstr>
      <vt:lpstr>Segurança da informação e Lógica de Programação - Java</vt:lpstr>
      <vt:lpstr>PRINCÍPIOS DA SEGURANÇA DA INFORMAÇÃO</vt:lpstr>
      <vt:lpstr>Princípio: Confidencialidade</vt:lpstr>
      <vt:lpstr>Classificação das Informações</vt:lpstr>
      <vt:lpstr>Princípio: Integridade</vt:lpstr>
      <vt:lpstr>Garantias</vt:lpstr>
      <vt:lpstr>Princípio: Disponibilidade</vt:lpstr>
      <vt:lpstr>9 Princípios Associados</vt:lpstr>
      <vt:lpstr>Melhoria da Segurança</vt:lpstr>
      <vt:lpstr>Lógica de Programação - Java: conceito de algoritmo; algoritmos estruturados.</vt:lpstr>
      <vt:lpstr>Literaturas:</vt:lpstr>
      <vt:lpstr>Etapas para estudar uma linguagem de programação</vt:lpstr>
      <vt:lpstr>Github</vt:lpstr>
      <vt:lpstr>Netbeans</vt:lpstr>
      <vt:lpstr>Netbeans</vt:lpstr>
      <vt:lpstr>Passos:</vt:lpstr>
      <vt:lpstr>Passos:</vt:lpstr>
      <vt:lpstr>Passos:</vt:lpstr>
      <vt:lpstr>Passos:</vt:lpstr>
      <vt:lpstr>Passos:</vt:lpstr>
      <vt:lpstr>Componentes da Janela em modo de Trabalho</vt:lpstr>
      <vt:lpstr>Componentes da Janela em modo de Trabalho</vt:lpstr>
      <vt:lpstr>Componentes da Janela em modo de Trabalho</vt:lpstr>
      <vt:lpstr>Componentes da Janela em modo de Trabalho</vt:lpstr>
      <vt:lpstr>Componentes da Janela em modo de Trabalho</vt:lpstr>
      <vt:lpstr>Componentes da Janela em modo de Trabalho</vt:lpstr>
      <vt:lpstr>Componentes da Janela em modo de Trabalho</vt:lpstr>
      <vt:lpstr>Componentes da Janela em modo de Trabalho</vt:lpstr>
      <vt:lpstr>Hello World</vt:lpstr>
      <vt:lpstr>Variavel int e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41</cp:revision>
  <dcterms:created xsi:type="dcterms:W3CDTF">2021-07-23T17:40:07Z</dcterms:created>
  <dcterms:modified xsi:type="dcterms:W3CDTF">2021-08-02T19:58:01Z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