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322" r:id="rId3"/>
    <p:sldId id="321" r:id="rId4"/>
    <p:sldId id="324" r:id="rId5"/>
    <p:sldId id="323" r:id="rId6"/>
    <p:sldId id="293" r:id="rId7"/>
    <p:sldId id="295" r:id="rId8"/>
    <p:sldId id="325" r:id="rId9"/>
    <p:sldId id="326" r:id="rId10"/>
    <p:sldId id="329" r:id="rId11"/>
    <p:sldId id="327" r:id="rId12"/>
    <p:sldId id="328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1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outlineViewPr>
    <p:cViewPr>
      <p:scale>
        <a:sx n="33" d="100"/>
        <a:sy n="33" d="100"/>
      </p:scale>
      <p:origin x="0" y="-14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21F7-F307-4085-A4A9-C35902A3E34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5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21F7-F307-4085-A4A9-C35902A3E34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62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21F7-F307-4085-A4A9-C35902A3E34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34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6AB0-12E1-475F-910D-4963EFD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8DA04-B601-4B19-8156-D38538A9E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B3EEC-854A-4890-B0E9-1728691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1F9-A972-4335-91B0-6E416558AE6F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80F1-A5F4-4B8E-AD1F-2AE9343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65BDA-4640-4EDE-8128-7263826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F38-EE12-4323-B1D8-38D5358DF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2254" y="5821233"/>
            <a:ext cx="302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AGOSTO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Lógica de Programação – Java </a:t>
            </a:r>
            <a:r>
              <a:rPr lang="pt-BR" sz="2800" b="1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- Ferramenta</a:t>
            </a:r>
            <a:endParaRPr lang="pt-BR" sz="2800" b="1" dirty="0">
              <a:solidFill>
                <a:srgbClr val="45982F"/>
              </a:solidFill>
              <a:latin typeface="Arial" panose="020B0604020202020204" pitchFamily="34" charset="0"/>
              <a:ea typeface="Microsoft YaHei" pitchFamily="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39451-1F02-4609-BBAD-BC7C06E0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Também chamado de FAP – Fluxo de Análise de Processos, é uma ferramenta gráfica que </a:t>
            </a:r>
            <a:r>
              <a:rPr lang="pt-BR" altLang="zh-CN" b="1" i="0" u="none" strike="noStrike" baseline="0" dirty="0">
                <a:solidFill>
                  <a:srgbClr val="2F54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demonstra a sequência operacional do desenvolvimento de um trabalho, processo informação ou comunicação.</a:t>
            </a:r>
          </a:p>
          <a:p>
            <a:pPr marR="0" lvl="0" rtl="0"/>
            <a:r>
              <a:rPr lang="pt-BR" altLang="zh-CN" b="1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Caracteriza - exemplos:</a:t>
            </a:r>
          </a:p>
          <a:p>
            <a:pPr lvl="1"/>
            <a:r>
              <a:rPr lang="pt-BR" altLang="zh-CN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 trabalho que está sendo realizado,</a:t>
            </a:r>
          </a:p>
          <a:p>
            <a:pPr lvl="1"/>
            <a:r>
              <a:rPr lang="pt-BR" altLang="zh-CN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 tempo necessário para a sua realização,</a:t>
            </a:r>
          </a:p>
          <a:p>
            <a:pPr lvl="1"/>
            <a:r>
              <a:rPr lang="pt-BR" altLang="zh-CN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 distância percorrida ,</a:t>
            </a:r>
          </a:p>
          <a:p>
            <a:pPr lvl="1"/>
            <a:r>
              <a:rPr lang="pt-BR" altLang="zh-CN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quem está realizando o trabalho</a:t>
            </a:r>
          </a:p>
          <a:p>
            <a:pPr lvl="1"/>
            <a:r>
              <a:rPr lang="pt-BR" altLang="zh-CN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como ele flui entre os participantes deste processo.</a:t>
            </a:r>
          </a:p>
        </p:txBody>
      </p:sp>
    </p:spTree>
    <p:extLst>
      <p:ext uri="{BB962C8B-B14F-4D97-AF65-F5344CB8AC3E}">
        <p14:creationId xmlns:p14="http://schemas.microsoft.com/office/powerpoint/2010/main" val="317039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39451-1F02-4609-BBAD-BC7C06E0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Símbolos</a:t>
            </a:r>
          </a:p>
          <a:p>
            <a:pPr marR="0" lvl="0" rtl="0"/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 fluxograma utiliza um conjunto de símbolos para representar as etapas do processo, as pessoas ou os setores envolvidos, a sequência das operações e a circulação dos dados e dos documentos. Os símbolos mais comumente utilizados são os seguintes: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04CBF1-58A9-4B52-84BE-039D8717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07" y="4233863"/>
            <a:ext cx="60674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86C29D7-1582-44C8-B375-C79A92FC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42" y="1690688"/>
            <a:ext cx="8224838" cy="45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2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6AF172-A661-46DA-BDB6-E1A3517C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690688"/>
            <a:ext cx="7836218" cy="447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EA4BEE-C29D-467F-8BCD-56B05A49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29" y="1855470"/>
            <a:ext cx="7999271" cy="42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B7F2761-9D6D-4F6F-881E-42A4B9C6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Regras Básicas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Entrada/Saída: todos os símbolos devem possuir entrada(s) e saída(s), exceto os de término de fluxo (item 2), que possuem somente entradas,	os conectores – fluxo e página – possuem entrada e saída conforme o caso, e os de informações adicionais que possuem somente saídas.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B54102-7BB1-4CCF-A71E-FA89F531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29" y="3986054"/>
            <a:ext cx="7992657" cy="19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2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B7F2761-9D6D-4F6F-881E-42A4B9C6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Regras Básicas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Término de fluxo (opções possíveis):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890380-11AF-4C4A-A9B9-DBE0548A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51" y="3652837"/>
            <a:ext cx="7745898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4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B7F2761-9D6D-4F6F-881E-42A4B9C6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Regras Básicas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Conjunto de Documentos: (A) deverão ser representados pela sobreposição da simbologia de documento, ou (B) no caso de representar um grupo de documentos em que não há a necessidade de identificá-los.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886573-029B-4401-90E9-99130B2A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07" y="4001294"/>
            <a:ext cx="8027919" cy="157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2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B7F2761-9D6D-4F6F-881E-42A4B9C6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Regras Básicas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Nome do documento / número de vias: escrever o nome do documento na primeira vez que o documento aparecer no processo, e depois basta simplesmente colocar a sua sigla.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F88DA5-5B41-4FFE-92F1-BA4AC41F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84" y="3850004"/>
            <a:ext cx="7976821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8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B7F2761-9D6D-4F6F-881E-42A4B9C6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Exemplo 1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544DF1C-08FC-409F-9870-C98B98133A5E}"/>
              </a:ext>
            </a:extLst>
          </p:cNvPr>
          <p:cNvSpPr/>
          <p:nvPr/>
        </p:nvSpPr>
        <p:spPr>
          <a:xfrm>
            <a:off x="3139440" y="1954057"/>
            <a:ext cx="2346960" cy="898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Inicio de programa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BC2ED19-FD6B-4E6C-8173-586CE1ACCEC5}"/>
              </a:ext>
            </a:extLst>
          </p:cNvPr>
          <p:cNvSpPr/>
          <p:nvPr/>
        </p:nvSpPr>
        <p:spPr>
          <a:xfrm>
            <a:off x="3139440" y="3072967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variavel “a”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EA34AE1-3082-44CF-998A-11020C40A096}"/>
              </a:ext>
            </a:extLst>
          </p:cNvPr>
          <p:cNvSpPr/>
          <p:nvPr/>
        </p:nvSpPr>
        <p:spPr>
          <a:xfrm>
            <a:off x="3139440" y="3852564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variavel “b”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F3FDB79-B79E-4E2E-8863-8FC28897A382}"/>
              </a:ext>
            </a:extLst>
          </p:cNvPr>
          <p:cNvCxnSpPr>
            <a:stCxn id="3" idx="4"/>
            <a:endCxn id="6" idx="0"/>
          </p:cNvCxnSpPr>
          <p:nvPr/>
        </p:nvCxnSpPr>
        <p:spPr>
          <a:xfrm>
            <a:off x="4312920" y="2853040"/>
            <a:ext cx="0" cy="21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2B15BCA-0724-41CD-BF55-002C9F2BA6A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12920" y="3632637"/>
            <a:ext cx="0" cy="21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1E05AED-3948-41DC-ADD0-B293A3D04BB9}"/>
              </a:ext>
            </a:extLst>
          </p:cNvPr>
          <p:cNvSpPr/>
          <p:nvPr/>
        </p:nvSpPr>
        <p:spPr>
          <a:xfrm>
            <a:off x="3139440" y="4632161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variavel “alvo”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3BEFC02-4839-4E0A-BD63-8A125CAA70DA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312920" y="4412234"/>
            <a:ext cx="0" cy="21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02931CE4-E33E-4EB3-9A5F-23C50612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820" y="3010419"/>
            <a:ext cx="2643389" cy="2156449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01A311E-CED8-4AFD-AA54-79FE4CBA844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312920" y="5191831"/>
            <a:ext cx="0" cy="415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ágono 27">
            <a:extLst>
              <a:ext uri="{FF2B5EF4-FFF2-40B4-BE49-F238E27FC236}">
                <a16:creationId xmlns:a16="http://schemas.microsoft.com/office/drawing/2014/main" id="{C95B3597-1430-4785-96AE-A04C77494585}"/>
              </a:ext>
            </a:extLst>
          </p:cNvPr>
          <p:cNvSpPr/>
          <p:nvPr/>
        </p:nvSpPr>
        <p:spPr>
          <a:xfrm>
            <a:off x="3470910" y="5607596"/>
            <a:ext cx="1684020" cy="559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Continua...</a:t>
            </a:r>
          </a:p>
        </p:txBody>
      </p:sp>
    </p:spTree>
    <p:extLst>
      <p:ext uri="{BB962C8B-B14F-4D97-AF65-F5344CB8AC3E}">
        <p14:creationId xmlns:p14="http://schemas.microsoft.com/office/powerpoint/2010/main" val="427928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C190-2307-4662-A9C4-AA4F7527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EB1B30-2CF6-4A07-A86E-0BCFF41B0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Variavel</a:t>
            </a:r>
          </a:p>
          <a:p>
            <a:pPr marL="0" marR="0" lvl="0" indent="0" rtl="0">
              <a:buNone/>
            </a:pP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FCDB4F0-82F8-4C38-A93A-43D8BFC4303D}"/>
              </a:ext>
            </a:extLst>
          </p:cNvPr>
          <p:cNvSpPr txBox="1">
            <a:spLocks/>
          </p:cNvSpPr>
          <p:nvPr/>
        </p:nvSpPr>
        <p:spPr>
          <a:xfrm>
            <a:off x="2865119" y="2389455"/>
            <a:ext cx="6461761" cy="3787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public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class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Variavel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en-US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public static void main(String[] </a:t>
            </a:r>
            <a:r>
              <a:rPr lang="en-US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args</a:t>
            </a:r>
            <a:r>
              <a:rPr lang="en-US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{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sz="43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 6;  </a:t>
            </a:r>
          </a:p>
          <a:p>
            <a:pPr marL="22860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.</a:t>
            </a:r>
          </a:p>
          <a:p>
            <a:pPr marL="22860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.</a:t>
            </a:r>
          </a:p>
          <a:p>
            <a:pPr marL="22860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System.out.print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pt-BR" altLang="zh-CN" sz="43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pt-BR" altLang="zh-CN" sz="43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sz="43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425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B7F2761-9D6D-4F6F-881E-42A4B9C6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Exemplo 1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BC2ED19-FD6B-4E6C-8173-586CE1ACCEC5}"/>
              </a:ext>
            </a:extLst>
          </p:cNvPr>
          <p:cNvSpPr/>
          <p:nvPr/>
        </p:nvSpPr>
        <p:spPr>
          <a:xfrm>
            <a:off x="3139440" y="3072967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valor de variavel “a” para 7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EA34AE1-3082-44CF-998A-11020C40A096}"/>
              </a:ext>
            </a:extLst>
          </p:cNvPr>
          <p:cNvSpPr/>
          <p:nvPr/>
        </p:nvSpPr>
        <p:spPr>
          <a:xfrm>
            <a:off x="3139440" y="3852564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valor de variavel “b” para 16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F3FDB79-B79E-4E2E-8863-8FC28897A38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312920" y="2777757"/>
            <a:ext cx="0" cy="295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2B15BCA-0724-41CD-BF55-002C9F2BA6A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12920" y="3632637"/>
            <a:ext cx="0" cy="21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1E05AED-3948-41DC-ADD0-B293A3D04BB9}"/>
              </a:ext>
            </a:extLst>
          </p:cNvPr>
          <p:cNvSpPr/>
          <p:nvPr/>
        </p:nvSpPr>
        <p:spPr>
          <a:xfrm>
            <a:off x="3139440" y="4632161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valor de variavel “alvo” para 23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3BEFC02-4839-4E0A-BD63-8A125CAA70DA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312920" y="4412234"/>
            <a:ext cx="0" cy="21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01A311E-CED8-4AFD-AA54-79FE4CBA844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312920" y="5191831"/>
            <a:ext cx="0" cy="279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ágono 17">
            <a:extLst>
              <a:ext uri="{FF2B5EF4-FFF2-40B4-BE49-F238E27FC236}">
                <a16:creationId xmlns:a16="http://schemas.microsoft.com/office/drawing/2014/main" id="{03DC7ADB-F9AB-41E1-868F-B5BA612C5F78}"/>
              </a:ext>
            </a:extLst>
          </p:cNvPr>
          <p:cNvSpPr/>
          <p:nvPr/>
        </p:nvSpPr>
        <p:spPr>
          <a:xfrm>
            <a:off x="3470910" y="2218087"/>
            <a:ext cx="1684020" cy="559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Continua...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5A17591-3FFD-4926-BDE3-CECCC84F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325" y="2925362"/>
            <a:ext cx="3301334" cy="2352675"/>
          </a:xfrm>
          <a:prstGeom prst="rect">
            <a:avLst/>
          </a:prstGeom>
        </p:spPr>
      </p:pic>
      <p:sp>
        <p:nvSpPr>
          <p:cNvPr id="20" name="Hexágono 19">
            <a:extLst>
              <a:ext uri="{FF2B5EF4-FFF2-40B4-BE49-F238E27FC236}">
                <a16:creationId xmlns:a16="http://schemas.microsoft.com/office/drawing/2014/main" id="{81F36E68-E0F1-4304-996A-FF823C0147E5}"/>
              </a:ext>
            </a:extLst>
          </p:cNvPr>
          <p:cNvSpPr/>
          <p:nvPr/>
        </p:nvSpPr>
        <p:spPr>
          <a:xfrm>
            <a:off x="3470910" y="5471666"/>
            <a:ext cx="1684020" cy="559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Continua...</a:t>
            </a:r>
          </a:p>
        </p:txBody>
      </p:sp>
    </p:spTree>
    <p:extLst>
      <p:ext uri="{BB962C8B-B14F-4D97-AF65-F5344CB8AC3E}">
        <p14:creationId xmlns:p14="http://schemas.microsoft.com/office/powerpoint/2010/main" val="368547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B7F2761-9D6D-4F6F-881E-42A4B9C6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Exemplo 1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F3FDB79-B79E-4E2E-8863-8FC28897A38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172947" y="2439424"/>
            <a:ext cx="2814" cy="412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1E05AED-3948-41DC-ADD0-B293A3D04BB9}"/>
              </a:ext>
            </a:extLst>
          </p:cNvPr>
          <p:cNvSpPr/>
          <p:nvPr/>
        </p:nvSpPr>
        <p:spPr>
          <a:xfrm>
            <a:off x="3002280" y="4293828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Imprimir “Resposta correta...”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3BEFC02-4839-4E0A-BD63-8A125CAA70D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172947" y="3919989"/>
            <a:ext cx="2813" cy="373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01A311E-CED8-4AFD-AA54-79FE4CBA8443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4172946" y="4853498"/>
            <a:ext cx="2814" cy="4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ágono 17">
            <a:extLst>
              <a:ext uri="{FF2B5EF4-FFF2-40B4-BE49-F238E27FC236}">
                <a16:creationId xmlns:a16="http://schemas.microsoft.com/office/drawing/2014/main" id="{03DC7ADB-F9AB-41E1-868F-B5BA612C5F78}"/>
              </a:ext>
            </a:extLst>
          </p:cNvPr>
          <p:cNvSpPr/>
          <p:nvPr/>
        </p:nvSpPr>
        <p:spPr>
          <a:xfrm>
            <a:off x="3333750" y="1879754"/>
            <a:ext cx="1684020" cy="559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86AE6B-AD7A-4F6F-834A-552E9CA94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373" y="1271411"/>
            <a:ext cx="5632391" cy="1779424"/>
          </a:xfrm>
          <a:prstGeom prst="rect">
            <a:avLst/>
          </a:prstGeom>
        </p:spPr>
      </p:pic>
      <p:sp>
        <p:nvSpPr>
          <p:cNvPr id="8" name="Losango 7">
            <a:extLst>
              <a:ext uri="{FF2B5EF4-FFF2-40B4-BE49-F238E27FC236}">
                <a16:creationId xmlns:a16="http://schemas.microsoft.com/office/drawing/2014/main" id="{24C77E39-5E30-4AC0-99EB-129D2322362B}"/>
              </a:ext>
            </a:extLst>
          </p:cNvPr>
          <p:cNvSpPr/>
          <p:nvPr/>
        </p:nvSpPr>
        <p:spPr>
          <a:xfrm>
            <a:off x="2694671" y="2851765"/>
            <a:ext cx="2956551" cy="1068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</a:t>
            </a:r>
            <a:r>
              <a:rPr lang="pt-BR" dirty="0" err="1"/>
              <a:t>a+b</a:t>
            </a:r>
            <a:r>
              <a:rPr lang="pt-BR" dirty="0"/>
              <a:t> = alvo?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DFDF3F9-8857-458B-B7E9-40C91CEFC078}"/>
              </a:ext>
            </a:extLst>
          </p:cNvPr>
          <p:cNvSpPr txBox="1"/>
          <p:nvPr/>
        </p:nvSpPr>
        <p:spPr>
          <a:xfrm>
            <a:off x="4172946" y="3875241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71C242E-8703-45BA-9898-1B9BE76DFFC2}"/>
              </a:ext>
            </a:extLst>
          </p:cNvPr>
          <p:cNvSpPr/>
          <p:nvPr/>
        </p:nvSpPr>
        <p:spPr>
          <a:xfrm>
            <a:off x="5958840" y="4293828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Imprimir “Resposta errada...”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B05AB3DD-194A-4233-B12B-FA8697F22331}"/>
              </a:ext>
            </a:extLst>
          </p:cNvPr>
          <p:cNvCxnSpPr>
            <a:stCxn id="8" idx="3"/>
            <a:endCxn id="21" idx="0"/>
          </p:cNvCxnSpPr>
          <p:nvPr/>
        </p:nvCxnSpPr>
        <p:spPr>
          <a:xfrm>
            <a:off x="5651222" y="3385877"/>
            <a:ext cx="1481098" cy="9079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3E2CD5F-DDB3-4B82-8CEF-D25C1EEF493F}"/>
              </a:ext>
            </a:extLst>
          </p:cNvPr>
          <p:cNvSpPr txBox="1"/>
          <p:nvPr/>
        </p:nvSpPr>
        <p:spPr>
          <a:xfrm>
            <a:off x="6239373" y="3042321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51F5329E-A958-4D93-BC98-310587F0CA47}"/>
              </a:ext>
            </a:extLst>
          </p:cNvPr>
          <p:cNvCxnSpPr>
            <a:cxnSpLocks/>
            <a:stCxn id="21" idx="2"/>
            <a:endCxn id="28" idx="6"/>
          </p:cNvCxnSpPr>
          <p:nvPr/>
        </p:nvCxnSpPr>
        <p:spPr>
          <a:xfrm rot="5400000">
            <a:off x="5807352" y="4392572"/>
            <a:ext cx="864043" cy="17858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D2016864-15F2-4FAF-AED3-AC0C2C972328}"/>
              </a:ext>
            </a:extLst>
          </p:cNvPr>
          <p:cNvSpPr/>
          <p:nvPr/>
        </p:nvSpPr>
        <p:spPr>
          <a:xfrm>
            <a:off x="2999466" y="5268049"/>
            <a:ext cx="2346960" cy="898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Fim de programa</a:t>
            </a:r>
          </a:p>
        </p:txBody>
      </p:sp>
    </p:spTree>
    <p:extLst>
      <p:ext uri="{BB962C8B-B14F-4D97-AF65-F5344CB8AC3E}">
        <p14:creationId xmlns:p14="http://schemas.microsoft.com/office/powerpoint/2010/main" val="368944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B7F2761-9D6D-4F6F-881E-42A4B9C6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Exemplo 2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544DF1C-08FC-409F-9870-C98B98133A5E}"/>
              </a:ext>
            </a:extLst>
          </p:cNvPr>
          <p:cNvSpPr/>
          <p:nvPr/>
        </p:nvSpPr>
        <p:spPr>
          <a:xfrm>
            <a:off x="3139440" y="1954057"/>
            <a:ext cx="2346960" cy="898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Inicio de programa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BC2ED19-FD6B-4E6C-8173-586CE1ACCEC5}"/>
              </a:ext>
            </a:extLst>
          </p:cNvPr>
          <p:cNvSpPr/>
          <p:nvPr/>
        </p:nvSpPr>
        <p:spPr>
          <a:xfrm>
            <a:off x="3139440" y="3072967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lista (</a:t>
            </a:r>
            <a:r>
              <a:rPr lang="pt-BR" dirty="0" err="1"/>
              <a:t>arrays</a:t>
            </a:r>
            <a:r>
              <a:rPr lang="pt-BR" dirty="0"/>
              <a:t>) de variavel “a”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EA34AE1-3082-44CF-998A-11020C40A096}"/>
              </a:ext>
            </a:extLst>
          </p:cNvPr>
          <p:cNvSpPr/>
          <p:nvPr/>
        </p:nvSpPr>
        <p:spPr>
          <a:xfrm>
            <a:off x="3139440" y="3852564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os valores para variavel “a”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F3FDB79-B79E-4E2E-8863-8FC28897A382}"/>
              </a:ext>
            </a:extLst>
          </p:cNvPr>
          <p:cNvCxnSpPr>
            <a:stCxn id="3" idx="4"/>
            <a:endCxn id="6" idx="0"/>
          </p:cNvCxnSpPr>
          <p:nvPr/>
        </p:nvCxnSpPr>
        <p:spPr>
          <a:xfrm>
            <a:off x="4312920" y="2853040"/>
            <a:ext cx="0" cy="21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2B15BCA-0724-41CD-BF55-002C9F2BA6A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12920" y="3632637"/>
            <a:ext cx="0" cy="21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1E05AED-3948-41DC-ADD0-B293A3D04BB9}"/>
              </a:ext>
            </a:extLst>
          </p:cNvPr>
          <p:cNvSpPr/>
          <p:nvPr/>
        </p:nvSpPr>
        <p:spPr>
          <a:xfrm>
            <a:off x="3139440" y="4632161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variavel “alvo”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3BEFC02-4839-4E0A-BD63-8A125CAA70DA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312920" y="4412234"/>
            <a:ext cx="0" cy="21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01A311E-CED8-4AFD-AA54-79FE4CBA844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312920" y="5191831"/>
            <a:ext cx="0" cy="415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ágono 27">
            <a:extLst>
              <a:ext uri="{FF2B5EF4-FFF2-40B4-BE49-F238E27FC236}">
                <a16:creationId xmlns:a16="http://schemas.microsoft.com/office/drawing/2014/main" id="{C95B3597-1430-4785-96AE-A04C77494585}"/>
              </a:ext>
            </a:extLst>
          </p:cNvPr>
          <p:cNvSpPr/>
          <p:nvPr/>
        </p:nvSpPr>
        <p:spPr>
          <a:xfrm>
            <a:off x="3470910" y="5607596"/>
            <a:ext cx="1684020" cy="559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Continua...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28811E-E0F0-47F2-970F-114F3081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392" y="3477620"/>
            <a:ext cx="6278170" cy="74385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696C43D-F02E-4BB5-A85A-65CB7B2A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130" y="4522197"/>
            <a:ext cx="2550985" cy="6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68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B7F2761-9D6D-4F6F-881E-42A4B9C6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Exemplo 2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F3FDB79-B79E-4E2E-8863-8FC28897A382}"/>
              </a:ext>
            </a:extLst>
          </p:cNvPr>
          <p:cNvCxnSpPr>
            <a:cxnSpLocks/>
          </p:cNvCxnSpPr>
          <p:nvPr/>
        </p:nvCxnSpPr>
        <p:spPr>
          <a:xfrm flipH="1">
            <a:off x="4172947" y="2439424"/>
            <a:ext cx="2814" cy="412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ágono 17">
            <a:extLst>
              <a:ext uri="{FF2B5EF4-FFF2-40B4-BE49-F238E27FC236}">
                <a16:creationId xmlns:a16="http://schemas.microsoft.com/office/drawing/2014/main" id="{03DC7ADB-F9AB-41E1-868F-B5BA612C5F78}"/>
              </a:ext>
            </a:extLst>
          </p:cNvPr>
          <p:cNvSpPr/>
          <p:nvPr/>
        </p:nvSpPr>
        <p:spPr>
          <a:xfrm>
            <a:off x="3333750" y="1879754"/>
            <a:ext cx="1684020" cy="559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Continua...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2016864-15F2-4FAF-AED3-AC0C2C972328}"/>
              </a:ext>
            </a:extLst>
          </p:cNvPr>
          <p:cNvSpPr/>
          <p:nvPr/>
        </p:nvSpPr>
        <p:spPr>
          <a:xfrm>
            <a:off x="2999466" y="5268049"/>
            <a:ext cx="2346960" cy="898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Fim de programa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5A901D-DE35-4691-A0F2-A5AB9055066F}"/>
              </a:ext>
            </a:extLst>
          </p:cNvPr>
          <p:cNvSpPr txBox="1"/>
          <p:nvPr/>
        </p:nvSpPr>
        <p:spPr>
          <a:xfrm>
            <a:off x="8634667" y="2865704"/>
            <a:ext cx="11265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/>
              <a:t>?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83AA319-40FB-43AF-91DF-22D75A4F724D}"/>
              </a:ext>
            </a:extLst>
          </p:cNvPr>
          <p:cNvCxnSpPr>
            <a:cxnSpLocks/>
          </p:cNvCxnSpPr>
          <p:nvPr/>
        </p:nvCxnSpPr>
        <p:spPr>
          <a:xfrm flipH="1">
            <a:off x="4170132" y="4888073"/>
            <a:ext cx="2814" cy="412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A37F67C-95E1-42F4-942A-3950E8A3D051}"/>
              </a:ext>
            </a:extLst>
          </p:cNvPr>
          <p:cNvSpPr txBox="1"/>
          <p:nvPr/>
        </p:nvSpPr>
        <p:spPr>
          <a:xfrm>
            <a:off x="3763080" y="2958557"/>
            <a:ext cx="18440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119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B7F2761-9D6D-4F6F-881E-42A4B9C6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Exemplo 3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544DF1C-08FC-409F-9870-C98B98133A5E}"/>
              </a:ext>
            </a:extLst>
          </p:cNvPr>
          <p:cNvSpPr/>
          <p:nvPr/>
        </p:nvSpPr>
        <p:spPr>
          <a:xfrm>
            <a:off x="3139440" y="1954057"/>
            <a:ext cx="2346960" cy="898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Inicio de programa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F3FDB79-B79E-4E2E-8863-8FC28897A38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4312920" y="2853040"/>
            <a:ext cx="0" cy="21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01A311E-CED8-4AFD-AA54-79FE4CBA8443}"/>
              </a:ext>
            </a:extLst>
          </p:cNvPr>
          <p:cNvCxnSpPr>
            <a:cxnSpLocks/>
          </p:cNvCxnSpPr>
          <p:nvPr/>
        </p:nvCxnSpPr>
        <p:spPr>
          <a:xfrm>
            <a:off x="4312920" y="5191831"/>
            <a:ext cx="0" cy="415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ágono 27">
            <a:extLst>
              <a:ext uri="{FF2B5EF4-FFF2-40B4-BE49-F238E27FC236}">
                <a16:creationId xmlns:a16="http://schemas.microsoft.com/office/drawing/2014/main" id="{C95B3597-1430-4785-96AE-A04C77494585}"/>
              </a:ext>
            </a:extLst>
          </p:cNvPr>
          <p:cNvSpPr/>
          <p:nvPr/>
        </p:nvSpPr>
        <p:spPr>
          <a:xfrm>
            <a:off x="3470910" y="5607596"/>
            <a:ext cx="1684020" cy="559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Continua...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BD624CD-E5A8-4C75-B275-5CAB7E9D47A5}"/>
              </a:ext>
            </a:extLst>
          </p:cNvPr>
          <p:cNvSpPr txBox="1"/>
          <p:nvPr/>
        </p:nvSpPr>
        <p:spPr>
          <a:xfrm>
            <a:off x="3869760" y="2963003"/>
            <a:ext cx="11265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/>
              <a:t>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0F403C5-68F1-4DA6-8736-8C2FA7181718}"/>
              </a:ext>
            </a:extLst>
          </p:cNvPr>
          <p:cNvSpPr txBox="1"/>
          <p:nvPr/>
        </p:nvSpPr>
        <p:spPr>
          <a:xfrm>
            <a:off x="8634667" y="2865704"/>
            <a:ext cx="11265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659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B7F2761-9D6D-4F6F-881E-42A4B9C6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Exemplo 2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F3FDB79-B79E-4E2E-8863-8FC28897A38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172947" y="2439424"/>
            <a:ext cx="2814" cy="412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1E05AED-3948-41DC-ADD0-B293A3D04BB9}"/>
              </a:ext>
            </a:extLst>
          </p:cNvPr>
          <p:cNvSpPr/>
          <p:nvPr/>
        </p:nvSpPr>
        <p:spPr>
          <a:xfrm>
            <a:off x="3002280" y="4293828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Imprimir variavel “Str1” tipo </a:t>
            </a:r>
            <a:r>
              <a:rPr lang="pt-BR" dirty="0" err="1"/>
              <a:t>string</a:t>
            </a:r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3BEFC02-4839-4E0A-BD63-8A125CAA70D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172947" y="3919989"/>
            <a:ext cx="2813" cy="373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01A311E-CED8-4AFD-AA54-79FE4CBA8443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4172946" y="4853498"/>
            <a:ext cx="2814" cy="4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ágono 17">
            <a:extLst>
              <a:ext uri="{FF2B5EF4-FFF2-40B4-BE49-F238E27FC236}">
                <a16:creationId xmlns:a16="http://schemas.microsoft.com/office/drawing/2014/main" id="{03DC7ADB-F9AB-41E1-868F-B5BA612C5F78}"/>
              </a:ext>
            </a:extLst>
          </p:cNvPr>
          <p:cNvSpPr/>
          <p:nvPr/>
        </p:nvSpPr>
        <p:spPr>
          <a:xfrm>
            <a:off x="3333750" y="1879754"/>
            <a:ext cx="1684020" cy="559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Continua...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24C77E39-5E30-4AC0-99EB-129D2322362B}"/>
              </a:ext>
            </a:extLst>
          </p:cNvPr>
          <p:cNvSpPr/>
          <p:nvPr/>
        </p:nvSpPr>
        <p:spPr>
          <a:xfrm>
            <a:off x="2694671" y="2851765"/>
            <a:ext cx="2956551" cy="1068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Val1 +Val2 = Val3 * Val4?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DFDF3F9-8857-458B-B7E9-40C91CEFC078}"/>
              </a:ext>
            </a:extLst>
          </p:cNvPr>
          <p:cNvSpPr txBox="1"/>
          <p:nvPr/>
        </p:nvSpPr>
        <p:spPr>
          <a:xfrm>
            <a:off x="4172946" y="3875241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71C242E-8703-45BA-9898-1B9BE76DFFC2}"/>
              </a:ext>
            </a:extLst>
          </p:cNvPr>
          <p:cNvSpPr/>
          <p:nvPr/>
        </p:nvSpPr>
        <p:spPr>
          <a:xfrm>
            <a:off x="5958840" y="4293828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Imprimir variavel “Str2” tipo </a:t>
            </a:r>
            <a:r>
              <a:rPr lang="pt-BR" dirty="0" err="1"/>
              <a:t>string</a:t>
            </a:r>
            <a:endParaRPr lang="pt-BR" dirty="0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B05AB3DD-194A-4233-B12B-FA8697F22331}"/>
              </a:ext>
            </a:extLst>
          </p:cNvPr>
          <p:cNvCxnSpPr>
            <a:stCxn id="8" idx="3"/>
            <a:endCxn id="21" idx="0"/>
          </p:cNvCxnSpPr>
          <p:nvPr/>
        </p:nvCxnSpPr>
        <p:spPr>
          <a:xfrm>
            <a:off x="5651222" y="3385877"/>
            <a:ext cx="1481098" cy="9079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3E2CD5F-DDB3-4B82-8CEF-D25C1EEF493F}"/>
              </a:ext>
            </a:extLst>
          </p:cNvPr>
          <p:cNvSpPr txBox="1"/>
          <p:nvPr/>
        </p:nvSpPr>
        <p:spPr>
          <a:xfrm>
            <a:off x="6239373" y="3042321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51F5329E-A958-4D93-BC98-310587F0CA47}"/>
              </a:ext>
            </a:extLst>
          </p:cNvPr>
          <p:cNvCxnSpPr>
            <a:cxnSpLocks/>
            <a:stCxn id="21" idx="2"/>
            <a:endCxn id="28" idx="6"/>
          </p:cNvCxnSpPr>
          <p:nvPr/>
        </p:nvCxnSpPr>
        <p:spPr>
          <a:xfrm rot="5400000">
            <a:off x="5807352" y="4392572"/>
            <a:ext cx="864043" cy="17858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D2016864-15F2-4FAF-AED3-AC0C2C972328}"/>
              </a:ext>
            </a:extLst>
          </p:cNvPr>
          <p:cNvSpPr/>
          <p:nvPr/>
        </p:nvSpPr>
        <p:spPr>
          <a:xfrm>
            <a:off x="2999466" y="5268049"/>
            <a:ext cx="2346960" cy="898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Fim de programa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8D16EE-BB4B-4694-8B90-0E4D44465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096" y="948185"/>
            <a:ext cx="4779419" cy="20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6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C190-2307-4662-A9C4-AA4F7527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EB1B30-2CF6-4A07-A86E-0BCFF41B0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Variavel</a:t>
            </a:r>
          </a:p>
          <a:p>
            <a:pPr marL="0" marR="0" lvl="0" indent="0" rtl="0">
              <a:buNone/>
            </a:pP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FCDB4F0-82F8-4C38-A93A-43D8BFC4303D}"/>
              </a:ext>
            </a:extLst>
          </p:cNvPr>
          <p:cNvSpPr txBox="1">
            <a:spLocks/>
          </p:cNvSpPr>
          <p:nvPr/>
        </p:nvSpPr>
        <p:spPr>
          <a:xfrm>
            <a:off x="2865119" y="2389455"/>
            <a:ext cx="6461761" cy="3787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public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class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Variavel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en-US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public static void main(String[] </a:t>
            </a:r>
            <a:r>
              <a:rPr lang="en-US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args</a:t>
            </a:r>
            <a:r>
              <a:rPr lang="en-US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{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sz="39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  </a:t>
            </a:r>
          </a:p>
          <a:p>
            <a:pPr marL="22860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.</a:t>
            </a:r>
          </a:p>
          <a:p>
            <a:pPr marL="22860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.</a:t>
            </a:r>
          </a:p>
          <a:p>
            <a:pPr marL="22860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	</a:t>
            </a:r>
            <a:r>
              <a:rPr lang="pt-BR" altLang="zh-CN" sz="39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 6;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System.out.print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pt-BR" altLang="zh-CN" sz="39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76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C190-2307-4662-A9C4-AA4F7527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EB1B30-2CF6-4A07-A86E-0BCFF41B0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Variavel</a:t>
            </a:r>
          </a:p>
          <a:p>
            <a:pPr marL="0" marR="0" lvl="0" indent="0" rtl="0">
              <a:buNone/>
            </a:pP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FCDB4F0-82F8-4C38-A93A-43D8BFC4303D}"/>
              </a:ext>
            </a:extLst>
          </p:cNvPr>
          <p:cNvSpPr txBox="1">
            <a:spLocks/>
          </p:cNvSpPr>
          <p:nvPr/>
        </p:nvSpPr>
        <p:spPr>
          <a:xfrm>
            <a:off x="2865119" y="2389455"/>
            <a:ext cx="6461761" cy="3787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public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class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Variavel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sz="41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en-US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public static void main(String[] </a:t>
            </a:r>
            <a:r>
              <a:rPr lang="en-US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args</a:t>
            </a:r>
            <a:r>
              <a:rPr lang="en-US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{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	Variavel </a:t>
            </a:r>
            <a:r>
              <a:rPr lang="pt-BR" altLang="zh-CN" sz="4600" b="1" dirty="0" err="1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val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 new Variavel();</a:t>
            </a:r>
          </a:p>
          <a:p>
            <a:pPr marL="22860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.</a:t>
            </a:r>
          </a:p>
          <a:p>
            <a:pPr marL="22860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.</a:t>
            </a:r>
          </a:p>
          <a:p>
            <a:pPr marL="22860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	</a:t>
            </a:r>
            <a:r>
              <a:rPr lang="pt-BR" altLang="zh-CN" sz="41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 6;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	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System.out.print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pt-BR" altLang="zh-CN" sz="5100" dirty="0" err="1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val.</a:t>
            </a:r>
            <a:r>
              <a:rPr lang="pt-BR" altLang="zh-CN" sz="4100" b="1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50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C190-2307-4662-A9C4-AA4F7527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EB1B30-2CF6-4A07-A86E-0BCFF41B0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Variavel tipo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array</a:t>
            </a: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marR="0" lvl="0" indent="0" rtl="0">
              <a:buNone/>
            </a:pPr>
            <a:endParaRPr lang="pt-BR" altLang="zh-CN" b="0" i="0" u="none" strike="noStrike" baseline="0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FCDB4F0-82F8-4C38-A93A-43D8BFC4303D}"/>
              </a:ext>
            </a:extLst>
          </p:cNvPr>
          <p:cNvSpPr txBox="1">
            <a:spLocks/>
          </p:cNvSpPr>
          <p:nvPr/>
        </p:nvSpPr>
        <p:spPr>
          <a:xfrm>
            <a:off x="3276599" y="2389455"/>
            <a:ext cx="6461761" cy="3787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</a:t>
            </a:r>
            <a:r>
              <a:rPr lang="pt-BR" altLang="zh-CN" sz="48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 ]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pt-BR" altLang="zh-CN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ListNum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 </a:t>
            </a:r>
            <a:r>
              <a:rPr lang="pt-BR" altLang="zh-CN" sz="44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{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10, 6, 8, 9</a:t>
            </a:r>
            <a:r>
              <a:rPr lang="pt-BR" altLang="zh-CN" sz="4400" b="1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}</a:t>
            </a:r>
            <a:r>
              <a:rPr lang="pt-BR" altLang="zh-CN" sz="440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sz="320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ListNum</a:t>
            </a:r>
            <a:r>
              <a:rPr lang="pt-BR" altLang="zh-CN" sz="440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[0] =&gt;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sz="320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ListNum</a:t>
            </a:r>
            <a:r>
              <a:rPr lang="pt-BR" altLang="zh-CN" sz="440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[1] =&gt; 6</a:t>
            </a:r>
          </a:p>
          <a:p>
            <a:pPr marL="0" indent="0">
              <a:buNone/>
            </a:pPr>
            <a:r>
              <a:rPr lang="pt-BR" altLang="zh-CN" sz="320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ListNum</a:t>
            </a:r>
            <a:r>
              <a:rPr lang="pt-BR" altLang="zh-CN" sz="440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[2] =&gt; 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zh-CN" sz="320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ListNum</a:t>
            </a:r>
            <a:r>
              <a:rPr lang="pt-BR" altLang="zh-CN" sz="440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[3] =&gt; 9</a:t>
            </a:r>
          </a:p>
        </p:txBody>
      </p:sp>
    </p:spTree>
    <p:extLst>
      <p:ext uri="{BB962C8B-B14F-4D97-AF65-F5344CB8AC3E}">
        <p14:creationId xmlns:p14="http://schemas.microsoft.com/office/powerpoint/2010/main" val="150479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C190-2307-4662-A9C4-AA4F7527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403"/>
            <a:ext cx="10515600" cy="1497194"/>
          </a:xfrm>
        </p:spPr>
        <p:txBody>
          <a:bodyPr>
            <a:normAutofit/>
          </a:bodyPr>
          <a:lstStyle/>
          <a:p>
            <a:pPr marR="0" algn="ctr" rtl="0"/>
            <a:r>
              <a:rPr lang="pt-BR" altLang="zh-CN" b="1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Ferramenta para logica de programação - Fluxograma</a:t>
            </a:r>
          </a:p>
        </p:txBody>
      </p:sp>
    </p:spTree>
    <p:extLst>
      <p:ext uri="{BB962C8B-B14F-4D97-AF65-F5344CB8AC3E}">
        <p14:creationId xmlns:p14="http://schemas.microsoft.com/office/powerpoint/2010/main" val="412720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39451-1F02-4609-BBAD-BC7C06E0E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Representação gráfica da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seqüência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de atividades de um processo.</a:t>
            </a:r>
          </a:p>
          <a:p>
            <a:pPr marR="0" lvl="0" rtl="0"/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Além da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seqüência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das atividades, o fluxograma mostra o que é realizado em cada etapa, os materiais ou serviços que entram e saem do processo, as decisões que devem ser tomadas e as pessoas envolvidas (cadeia cliente/fornecedor).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66E35A-9A77-40CA-AB65-F990F940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4795565"/>
            <a:ext cx="4314825" cy="1171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389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39451-1F02-4609-BBAD-BC7C06E0E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 fluxograma torna mais fácil a análise de um processo, através da identificação:</a:t>
            </a:r>
          </a:p>
          <a:p>
            <a:pPr marR="0" lvl="0" rtl="0"/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das entradas e de seus fornecedores;</a:t>
            </a:r>
          </a:p>
          <a:p>
            <a:pPr lvl="1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das saídas e de seus clientes;</a:t>
            </a:r>
          </a:p>
          <a:p>
            <a:pPr lvl="1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 pontos críticos do processo.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404252C-B3EF-4B5C-B603-6B186A30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87" y="3135769"/>
            <a:ext cx="2256473" cy="28313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7751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E3E39-DADD-4438-BAC7-64CA3124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Fluxograma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39451-1F02-4609-BBAD-BC7C06E0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797040" cy="4351338"/>
          </a:xfrm>
        </p:spPr>
        <p:txBody>
          <a:bodyPr>
            <a:norm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Auxilia a...</a:t>
            </a:r>
          </a:p>
          <a:p>
            <a:pPr marR="0" lvl="0" rtl="0"/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Entender um processo e identificar oportunidades de melhoria (situação atual).</a:t>
            </a:r>
          </a:p>
          <a:p>
            <a:pPr lvl="1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Desenhar um novo processo, já incorporando as melhorias (situação desejada).</a:t>
            </a:r>
          </a:p>
          <a:p>
            <a:pPr lvl="1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Facilitara comunicação entre as pessoas envolvidas no mesmo processo.</a:t>
            </a:r>
          </a:p>
          <a:p>
            <a:pPr lvl="1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Disseminar informações sobre o processo.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404252C-B3EF-4B5C-B603-6B186A30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87" y="3135769"/>
            <a:ext cx="2256473" cy="28313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99044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2" ma:contentTypeDescription="Create a new document." ma:contentTypeScope="" ma:versionID="0a2d14a60456a074f028bf2c9a77e0a4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bc494984d991952b8b82fe4663044751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473B4A-31A8-443E-A7C8-D6A416FD7789}"/>
</file>

<file path=customXml/itemProps2.xml><?xml version="1.0" encoding="utf-8"?>
<ds:datastoreItem xmlns:ds="http://schemas.openxmlformats.org/officeDocument/2006/customXml" ds:itemID="{0B9DF5F4-8EA5-4E98-9306-90F8F526270E}"/>
</file>

<file path=customXml/itemProps3.xml><?xml version="1.0" encoding="utf-8"?>
<ds:datastoreItem xmlns:ds="http://schemas.openxmlformats.org/officeDocument/2006/customXml" ds:itemID="{BA9A0759-5B4E-4DB6-9230-E2C0F00EC23F}"/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789</Words>
  <Application>Microsoft Office PowerPoint</Application>
  <PresentationFormat>Widescreen</PresentationFormat>
  <Paragraphs>148</Paragraphs>
  <Slides>25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等线 Light</vt:lpstr>
      <vt:lpstr>Arial</vt:lpstr>
      <vt:lpstr>Calibri</vt:lpstr>
      <vt:lpstr>Calibri Light</vt:lpstr>
      <vt:lpstr>Times New Roman</vt:lpstr>
      <vt:lpstr>Tema do Office</vt:lpstr>
      <vt:lpstr>Lógica de Programação – Java - Ferramenta</vt:lpstr>
      <vt:lpstr>Revisão</vt:lpstr>
      <vt:lpstr>Revisão</vt:lpstr>
      <vt:lpstr>Revisão</vt:lpstr>
      <vt:lpstr>Revisão</vt:lpstr>
      <vt:lpstr>Ferramenta para logica de programação - Fluxograma</vt:lpstr>
      <vt:lpstr>Fluxograma</vt:lpstr>
      <vt:lpstr>Fluxograma</vt:lpstr>
      <vt:lpstr>Fluxograma</vt:lpstr>
      <vt:lpstr>Fluxograma</vt:lpstr>
      <vt:lpstr>Fluxograma</vt:lpstr>
      <vt:lpstr>Fluxograma</vt:lpstr>
      <vt:lpstr>Fluxograma</vt:lpstr>
      <vt:lpstr>Fluxograma</vt:lpstr>
      <vt:lpstr>Fluxograma</vt:lpstr>
      <vt:lpstr>Fluxograma</vt:lpstr>
      <vt:lpstr>Fluxograma</vt:lpstr>
      <vt:lpstr>Fluxograma</vt:lpstr>
      <vt:lpstr>Fluxograma</vt:lpstr>
      <vt:lpstr>Fluxograma</vt:lpstr>
      <vt:lpstr>Fluxograma</vt:lpstr>
      <vt:lpstr>Fluxograma</vt:lpstr>
      <vt:lpstr>Fluxograma</vt:lpstr>
      <vt:lpstr>Fluxograma</vt:lpstr>
      <vt:lpstr>Fluxograma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46</cp:revision>
  <dcterms:created xsi:type="dcterms:W3CDTF">2021-07-23T17:40:07Z</dcterms:created>
  <dcterms:modified xsi:type="dcterms:W3CDTF">2021-08-04T17:58:46Z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