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56" r:id="rId3"/>
    <p:sldId id="343" r:id="rId4"/>
    <p:sldId id="344" r:id="rId5"/>
    <p:sldId id="257" r:id="rId6"/>
    <p:sldId id="258" r:id="rId7"/>
    <p:sldId id="259" r:id="rId8"/>
    <p:sldId id="345" r:id="rId9"/>
    <p:sldId id="260" r:id="rId10"/>
    <p:sldId id="261" r:id="rId11"/>
    <p:sldId id="346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1" autoAdjust="0"/>
    <p:restoredTop sz="86410" autoAdjust="0"/>
  </p:normalViewPr>
  <p:slideViewPr>
    <p:cSldViewPr snapToGrid="0">
      <p:cViewPr>
        <p:scale>
          <a:sx n="75" d="100"/>
          <a:sy n="75" d="100"/>
        </p:scale>
        <p:origin x="432" y="-480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– Java – Variaveis, Operadores. Loops e Switch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89A73-1F4B-4D1F-BBED-AADD6F8F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Loop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38DB46-7AE4-46BC-BC55-3068EA0CB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While</a:t>
            </a:r>
            <a:endParaRPr lang="pt-BR" altLang="zh-CN" b="0" i="0" u="none" strike="noStrike" baseline="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A128CF8-E84F-44C1-A66D-AF1E247855B5}"/>
              </a:ext>
            </a:extLst>
          </p:cNvPr>
          <p:cNvSpPr/>
          <p:nvPr/>
        </p:nvSpPr>
        <p:spPr>
          <a:xfrm>
            <a:off x="7231348" y="5016584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Proxima</a:t>
            </a:r>
            <a:r>
              <a:rPr lang="pt-BR" dirty="0"/>
              <a:t> fase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1B051847-572A-41F9-99DB-67E4A0985A43}"/>
              </a:ext>
            </a:extLst>
          </p:cNvPr>
          <p:cNvSpPr/>
          <p:nvPr/>
        </p:nvSpPr>
        <p:spPr>
          <a:xfrm>
            <a:off x="6926553" y="3082826"/>
            <a:ext cx="2956551" cy="1068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Atendeu condição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8AA26A-6433-45A3-8C75-5D4202A68803}"/>
              </a:ext>
            </a:extLst>
          </p:cNvPr>
          <p:cNvSpPr txBox="1"/>
          <p:nvPr/>
        </p:nvSpPr>
        <p:spPr>
          <a:xfrm>
            <a:off x="10237635" y="3758095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1BB65C-18D6-4ED2-9E05-5592FF14A97B}"/>
              </a:ext>
            </a:extLst>
          </p:cNvPr>
          <p:cNvSpPr txBox="1"/>
          <p:nvPr/>
        </p:nvSpPr>
        <p:spPr>
          <a:xfrm>
            <a:off x="8657571" y="4305281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CF6C087-D6FF-4478-8477-E9138BF02519}"/>
              </a:ext>
            </a:extLst>
          </p:cNvPr>
          <p:cNvSpPr/>
          <p:nvPr/>
        </p:nvSpPr>
        <p:spPr>
          <a:xfrm>
            <a:off x="7216638" y="1134423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Iniciando Loop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518505B-A979-48D5-BFFE-6B38BBAD928F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8390118" y="1694093"/>
            <a:ext cx="14711" cy="1388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B6A4AE-4C75-443E-9F65-A509B85EAD51}"/>
              </a:ext>
            </a:extLst>
          </p:cNvPr>
          <p:cNvSpPr txBox="1"/>
          <p:nvPr/>
        </p:nvSpPr>
        <p:spPr>
          <a:xfrm>
            <a:off x="1159980" y="2828549"/>
            <a:ext cx="5257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pt-BR" altLang="zh-CN" sz="2400" dirty="0" err="1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while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(</a:t>
            </a:r>
            <a:r>
              <a:rPr lang="pt-BR" altLang="zh-CN" sz="2400" b="0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等线 Light" panose="02010600030101010101" pitchFamily="2" charset="-122"/>
              </a:rPr>
              <a:t>Condição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)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{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Instruções;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 </a:t>
            </a:r>
            <a:r>
              <a:rPr lang="pt-BR" altLang="zh-CN" sz="2400" b="0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libri" panose="020F0502020204030204" pitchFamily="34" charset="0"/>
                <a:ea typeface="等线 Light" panose="02010600030101010101" pitchFamily="2" charset="-122"/>
              </a:rPr>
              <a:t>atualização</a:t>
            </a:r>
            <a:r>
              <a:rPr lang="pt-BR" altLang="zh-CN" sz="2400" dirty="0">
                <a:solidFill>
                  <a:schemeClr val="bg1"/>
                </a:solidFill>
                <a:highlight>
                  <a:srgbClr val="008000"/>
                </a:highlight>
                <a:latin typeface="Calibri" panose="020F0502020204030204" pitchFamily="34" charset="0"/>
                <a:ea typeface="等线 Light" panose="02010600030101010101" pitchFamily="2" charset="-122"/>
              </a:rPr>
              <a:t>;</a:t>
            </a:r>
            <a:r>
              <a:rPr lang="pt-BR" altLang="zh-CN" sz="2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 </a:t>
            </a:r>
            <a:endParaRPr lang="pt-BR" altLang="zh-CN" sz="240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}</a:t>
            </a:r>
            <a:endParaRPr lang="pt-BR" altLang="zh-CN" sz="2400" b="0" i="0" u="none" strike="noStrike" baseline="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9C29F74-FF23-4531-8679-873E11006163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8404828" y="4151050"/>
            <a:ext cx="1" cy="865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034B1367-B272-43B8-ABA8-9A04CD60FEF0}"/>
              </a:ext>
            </a:extLst>
          </p:cNvPr>
          <p:cNvSpPr/>
          <p:nvPr/>
        </p:nvSpPr>
        <p:spPr>
          <a:xfrm>
            <a:off x="10208977" y="2499449"/>
            <a:ext cx="1588769" cy="600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Atualizando condição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E6C94537-1427-4B5F-B1FA-81CD71D58E74}"/>
              </a:ext>
            </a:extLst>
          </p:cNvPr>
          <p:cNvSpPr/>
          <p:nvPr/>
        </p:nvSpPr>
        <p:spPr>
          <a:xfrm>
            <a:off x="10180320" y="1679794"/>
            <a:ext cx="1646084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Instruções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9B8FFCF1-CECA-49FF-A7C1-E8BA9CC25B2E}"/>
              </a:ext>
            </a:extLst>
          </p:cNvPr>
          <p:cNvCxnSpPr>
            <a:cxnSpLocks/>
            <a:stCxn id="7" idx="3"/>
            <a:endCxn id="62" idx="2"/>
          </p:cNvCxnSpPr>
          <p:nvPr/>
        </p:nvCxnSpPr>
        <p:spPr>
          <a:xfrm flipV="1">
            <a:off x="9883104" y="3099905"/>
            <a:ext cx="1120258" cy="5170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6C4E8C6C-D1F7-4721-B181-B39E45DFC935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11003362" y="2239464"/>
            <a:ext cx="0" cy="259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706E1E5F-5F7E-4ED6-9456-09BA1209C906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V="1">
            <a:off x="10096328" y="772759"/>
            <a:ext cx="389018" cy="14250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5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89A73-1F4B-4D1F-BBED-AADD6F8F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Loop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38DB46-7AE4-46BC-BC55-3068EA0CB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Do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While</a:t>
            </a:r>
            <a:endParaRPr lang="pt-BR" altLang="zh-CN" b="0" i="0" u="none" strike="noStrike" baseline="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A128CF8-E84F-44C1-A66D-AF1E247855B5}"/>
              </a:ext>
            </a:extLst>
          </p:cNvPr>
          <p:cNvSpPr/>
          <p:nvPr/>
        </p:nvSpPr>
        <p:spPr>
          <a:xfrm>
            <a:off x="7198583" y="5558197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Proxima</a:t>
            </a:r>
            <a:r>
              <a:rPr lang="pt-BR" dirty="0"/>
              <a:t> fase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BA9B0E1-D8CD-4944-95D0-455C7A36067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8372063" y="5160644"/>
            <a:ext cx="0" cy="397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o 6">
            <a:extLst>
              <a:ext uri="{FF2B5EF4-FFF2-40B4-BE49-F238E27FC236}">
                <a16:creationId xmlns:a16="http://schemas.microsoft.com/office/drawing/2014/main" id="{1B051847-572A-41F9-99DB-67E4A0985A43}"/>
              </a:ext>
            </a:extLst>
          </p:cNvPr>
          <p:cNvSpPr/>
          <p:nvPr/>
        </p:nvSpPr>
        <p:spPr>
          <a:xfrm>
            <a:off x="6893787" y="4092420"/>
            <a:ext cx="2956551" cy="1068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Atendeu condição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8AA26A-6433-45A3-8C75-5D4202A68803}"/>
              </a:ext>
            </a:extLst>
          </p:cNvPr>
          <p:cNvSpPr txBox="1"/>
          <p:nvPr/>
        </p:nvSpPr>
        <p:spPr>
          <a:xfrm>
            <a:off x="10477956" y="3020395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0C2C7A4F-1796-4A52-8545-1C2116404BB3}"/>
              </a:ext>
            </a:extLst>
          </p:cNvPr>
          <p:cNvCxnSpPr>
            <a:cxnSpLocks/>
            <a:stCxn id="7" idx="3"/>
            <a:endCxn id="13" idx="3"/>
          </p:cNvCxnSpPr>
          <p:nvPr/>
        </p:nvCxnSpPr>
        <p:spPr>
          <a:xfrm flipH="1" flipV="1">
            <a:off x="9563598" y="1414258"/>
            <a:ext cx="286740" cy="3212274"/>
          </a:xfrm>
          <a:prstGeom prst="bentConnector3">
            <a:avLst>
              <a:gd name="adj1" fmla="val -1700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1BB65C-18D6-4ED2-9E05-5592FF14A97B}"/>
              </a:ext>
            </a:extLst>
          </p:cNvPr>
          <p:cNvSpPr txBox="1"/>
          <p:nvPr/>
        </p:nvSpPr>
        <p:spPr>
          <a:xfrm>
            <a:off x="8468469" y="5188865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61E72B8-6F99-4EA2-B18C-6A11AF89DB4C}"/>
              </a:ext>
            </a:extLst>
          </p:cNvPr>
          <p:cNvSpPr/>
          <p:nvPr/>
        </p:nvSpPr>
        <p:spPr>
          <a:xfrm>
            <a:off x="7577677" y="2997752"/>
            <a:ext cx="1588769" cy="600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Atualizando condição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CF6C087-D6FF-4478-8477-E9138BF02519}"/>
              </a:ext>
            </a:extLst>
          </p:cNvPr>
          <p:cNvSpPr/>
          <p:nvPr/>
        </p:nvSpPr>
        <p:spPr>
          <a:xfrm>
            <a:off x="7216638" y="1134423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Iniciando Loop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E3B8CB1-9902-4CBE-BB60-4D9F5E61B824}"/>
              </a:ext>
            </a:extLst>
          </p:cNvPr>
          <p:cNvSpPr/>
          <p:nvPr/>
        </p:nvSpPr>
        <p:spPr>
          <a:xfrm>
            <a:off x="7208519" y="2015398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Instruções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518505B-A979-48D5-BFFE-6B38BBAD928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381999" y="1694093"/>
            <a:ext cx="8119" cy="321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B6A4AE-4C75-443E-9F65-A509B85EAD51}"/>
              </a:ext>
            </a:extLst>
          </p:cNvPr>
          <p:cNvSpPr txBox="1"/>
          <p:nvPr/>
        </p:nvSpPr>
        <p:spPr>
          <a:xfrm>
            <a:off x="1159980" y="2828549"/>
            <a:ext cx="5257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do </a:t>
            </a:r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{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Instruções;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 </a:t>
            </a:r>
            <a:r>
              <a:rPr lang="pt-BR" altLang="zh-CN" sz="2400" b="0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libri" panose="020F0502020204030204" pitchFamily="34" charset="0"/>
                <a:ea typeface="等线 Light" panose="02010600030101010101" pitchFamily="2" charset="-122"/>
              </a:rPr>
              <a:t>atualização</a:t>
            </a:r>
          </a:p>
          <a:p>
            <a:pPr marR="0" lvl="0" rtl="0"/>
            <a:r>
              <a:rPr lang="pt-BR" altLang="zh-CN" sz="2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 </a:t>
            </a:r>
            <a:endParaRPr lang="pt-BR" altLang="zh-CN" sz="240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  <a:p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}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 </a:t>
            </a:r>
            <a:r>
              <a:rPr lang="pt-BR" altLang="zh-CN" sz="2400" b="0" i="0" u="none" strike="noStrike" baseline="0" dirty="0" err="1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while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(</a:t>
            </a:r>
            <a:r>
              <a:rPr lang="pt-BR" altLang="zh-CN" sz="2400" b="0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等线 Light" panose="02010600030101010101" pitchFamily="2" charset="-122"/>
              </a:rPr>
              <a:t>Condição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)</a:t>
            </a:r>
          </a:p>
          <a:p>
            <a:pPr marR="0" lvl="0" rtl="0"/>
            <a:endParaRPr lang="pt-BR" altLang="zh-CN" sz="2400" b="0" i="0" u="none" strike="noStrike" baseline="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C02C5E8-1BB9-43D4-A931-C3281F9F8534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8372062" y="2575068"/>
            <a:ext cx="9937" cy="422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9F6D09C-716A-4BBD-BD01-5CC3802713E3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8372062" y="3598208"/>
            <a:ext cx="1" cy="494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7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AA71C-E254-4A5B-AA71-F91AA530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Switch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8193BB-7CC1-4EF1-8BC6-0C7B18E3989D}"/>
              </a:ext>
            </a:extLst>
          </p:cNvPr>
          <p:cNvSpPr txBox="1"/>
          <p:nvPr/>
        </p:nvSpPr>
        <p:spPr>
          <a:xfrm>
            <a:off x="1172680" y="1931938"/>
            <a:ext cx="5257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Switch(</a:t>
            </a:r>
            <a:r>
              <a:rPr lang="pt-BR" altLang="zh-CN" sz="2400" b="0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等线 Light" panose="02010600030101010101" pitchFamily="2" charset="-122"/>
              </a:rPr>
              <a:t>expressão)</a:t>
            </a:r>
            <a:endParaRPr lang="pt-BR" altLang="zh-CN" sz="2400" b="0" i="0" u="none" strike="noStrike" baseline="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{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case a: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	Instruções;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	</a:t>
            </a:r>
            <a:r>
              <a:rPr lang="pt-B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等线 Light" panose="02010600030101010101" pitchFamily="2" charset="-122"/>
              </a:rPr>
              <a:t>break;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case b: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	Instruções;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	</a:t>
            </a:r>
            <a:r>
              <a:rPr lang="pt-B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等线 Light" panose="02010600030101010101" pitchFamily="2" charset="-122"/>
              </a:rPr>
              <a:t>break;</a:t>
            </a:r>
          </a:p>
          <a:p>
            <a:pPr marR="0" lvl="0" rtl="0"/>
            <a:r>
              <a:rPr lang="pt-B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等线 Light" panose="02010600030101010101" pitchFamily="2" charset="-122"/>
              </a:rPr>
              <a:t>...</a:t>
            </a:r>
          </a:p>
          <a:p>
            <a:pPr marR="0" lvl="0" rtl="0"/>
            <a:endParaRPr lang="pt-BR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}</a:t>
            </a:r>
            <a:endParaRPr lang="pt-BR" altLang="zh-CN" sz="2400" b="0" i="0" u="none" strike="noStrike" baseline="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  <a:p>
            <a:pPr marR="0" lvl="0" rtl="0"/>
            <a:endParaRPr lang="pt-BR" altLang="zh-CN" sz="2400" b="0" i="0" u="none" strike="noStrike" baseline="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D4CF139B-4100-4596-BA37-D1E7858F46BF}"/>
              </a:ext>
            </a:extLst>
          </p:cNvPr>
          <p:cNvSpPr/>
          <p:nvPr/>
        </p:nvSpPr>
        <p:spPr>
          <a:xfrm>
            <a:off x="6096000" y="1998062"/>
            <a:ext cx="2956551" cy="1068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Caso 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30E5C40-936E-4173-BB16-79104A5E1549}"/>
              </a:ext>
            </a:extLst>
          </p:cNvPr>
          <p:cNvSpPr/>
          <p:nvPr/>
        </p:nvSpPr>
        <p:spPr>
          <a:xfrm>
            <a:off x="6400796" y="890860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Iniciando switch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07ABE69-8FB6-46C2-8682-05AB9D216A47}"/>
              </a:ext>
            </a:extLst>
          </p:cNvPr>
          <p:cNvSpPr/>
          <p:nvPr/>
        </p:nvSpPr>
        <p:spPr>
          <a:xfrm>
            <a:off x="6096000" y="3419825"/>
            <a:ext cx="2956551" cy="1068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Caso b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C753ECC-F15A-40AD-83EC-D763ADDDCAD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7574276" y="1450530"/>
            <a:ext cx="0" cy="547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3B71D9D-02C8-4CB9-9095-4FF549DCBA7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574276" y="3066286"/>
            <a:ext cx="0" cy="465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02A06A9-75F4-4EBC-BEC0-0C5AE736709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574276" y="4488049"/>
            <a:ext cx="0" cy="529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osango 17">
            <a:extLst>
              <a:ext uri="{FF2B5EF4-FFF2-40B4-BE49-F238E27FC236}">
                <a16:creationId xmlns:a16="http://schemas.microsoft.com/office/drawing/2014/main" id="{97CF1B6F-3B9F-490F-A3BB-47CE0B00EBE3}"/>
              </a:ext>
            </a:extLst>
          </p:cNvPr>
          <p:cNvSpPr/>
          <p:nvPr/>
        </p:nvSpPr>
        <p:spPr>
          <a:xfrm>
            <a:off x="6096000" y="4952712"/>
            <a:ext cx="2956551" cy="1068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...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F30742-1637-4E5E-A9C9-9CEBE4A7586C}"/>
              </a:ext>
            </a:extLst>
          </p:cNvPr>
          <p:cNvSpPr txBox="1"/>
          <p:nvPr/>
        </p:nvSpPr>
        <p:spPr>
          <a:xfrm>
            <a:off x="7753103" y="3026640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927D720-95F7-4CC5-8336-0328734B1B0F}"/>
              </a:ext>
            </a:extLst>
          </p:cNvPr>
          <p:cNvSpPr txBox="1"/>
          <p:nvPr/>
        </p:nvSpPr>
        <p:spPr>
          <a:xfrm>
            <a:off x="7753103" y="4568179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8EFAF61-0BD4-42E7-9D06-C3CBF7D5018D}"/>
              </a:ext>
            </a:extLst>
          </p:cNvPr>
          <p:cNvSpPr/>
          <p:nvPr/>
        </p:nvSpPr>
        <p:spPr>
          <a:xfrm>
            <a:off x="9535383" y="5206989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Proxima</a:t>
            </a:r>
            <a:r>
              <a:rPr lang="pt-BR" dirty="0"/>
              <a:t> fase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1973E424-58A4-4E51-BCC4-1AE10966A93E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>
            <a:off x="9052551" y="2532174"/>
            <a:ext cx="1656312" cy="26748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0FBA934-C86E-4699-A535-9B5872E2C4AE}"/>
              </a:ext>
            </a:extLst>
          </p:cNvPr>
          <p:cNvCxnSpPr>
            <a:cxnSpLocks/>
            <a:stCxn id="8" idx="3"/>
            <a:endCxn id="21" idx="0"/>
          </p:cNvCxnSpPr>
          <p:nvPr/>
        </p:nvCxnSpPr>
        <p:spPr>
          <a:xfrm>
            <a:off x="9052551" y="3953937"/>
            <a:ext cx="1656312" cy="12530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8FEF579-A5C2-4B23-9C2F-545108B4616D}"/>
              </a:ext>
            </a:extLst>
          </p:cNvPr>
          <p:cNvSpPr txBox="1"/>
          <p:nvPr/>
        </p:nvSpPr>
        <p:spPr>
          <a:xfrm>
            <a:off x="9052551" y="2224800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AB545E1-D8CE-4740-91E5-7E5B999192A0}"/>
              </a:ext>
            </a:extLst>
          </p:cNvPr>
          <p:cNvSpPr txBox="1"/>
          <p:nvPr/>
        </p:nvSpPr>
        <p:spPr>
          <a:xfrm>
            <a:off x="9052551" y="3588645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70410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Variaveis</a:t>
            </a:r>
            <a:endParaRPr lang="pt-BR" altLang="zh-CN" b="0" i="0" u="none" strike="noStrike" baseline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8E4DF0B-89E8-4509-84FE-751FA5074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33898"/>
              </p:ext>
            </p:extLst>
          </p:nvPr>
        </p:nvGraphicFramePr>
        <p:xfrm>
          <a:off x="2368550" y="2072632"/>
          <a:ext cx="74549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32737485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590036229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422619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Tipo</a:t>
                      </a:r>
                      <a:endParaRPr lang="pt-BR" sz="1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Tamanho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Uso/Valores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1157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boolean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 bit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true / false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62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byte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 byte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Inteiros de -127 a 128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458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short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2 bytes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Inteiros de -32767 a 32768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6653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char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2 bytes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Códigos de caracteres (numéricos) – 0 a 65535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515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int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4 bytes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Inteiros (aprox. -2.000.000 a +2.000.000)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5178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float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4 bytes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Ponto flutuante de simples precisão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2719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long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8 bytes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Inteiros muito grandes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5261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double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8 bytes</a:t>
                      </a:r>
                      <a:endParaRPr lang="pt-BR" sz="1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Ponto flutuante de dupla precisão</a:t>
                      </a:r>
                      <a:endParaRPr lang="pt-BR" sz="1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8419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5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Biblioteca - Scanner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BD4A0-EA83-48D4-A905-DEB4AEF385FF}"/>
              </a:ext>
            </a:extLst>
          </p:cNvPr>
          <p:cNvSpPr txBox="1"/>
          <p:nvPr/>
        </p:nvSpPr>
        <p:spPr>
          <a:xfrm>
            <a:off x="2452035" y="2014706"/>
            <a:ext cx="76448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java.util.Scanner</a:t>
            </a:r>
            <a:r>
              <a:rPr lang="pt-BR" dirty="0"/>
              <a:t>;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int a = 0;</a:t>
            </a:r>
          </a:p>
          <a:p>
            <a:r>
              <a:rPr lang="en-US" dirty="0"/>
              <a:t>        	Scanner input = new Scanner(System.in);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("Informe dados: ");</a:t>
            </a:r>
          </a:p>
          <a:p>
            <a:r>
              <a:rPr lang="pt-BR" dirty="0"/>
              <a:t>	a = </a:t>
            </a:r>
            <a:r>
              <a:rPr lang="pt-BR" dirty="0" err="1"/>
              <a:t>input.</a:t>
            </a:r>
            <a:r>
              <a:rPr lang="pt-BR" b="1" dirty="0" err="1"/>
              <a:t>nextInt</a:t>
            </a:r>
            <a:r>
              <a:rPr lang="pt-BR" dirty="0"/>
              <a:t>();  //</a:t>
            </a:r>
          </a:p>
          <a:p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(“Informação inserida é ” + a);</a:t>
            </a:r>
          </a:p>
          <a:p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386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Biblioteca - Scanner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85E3644-B3A3-46FB-A075-0DA155BA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74042"/>
              </p:ext>
            </p:extLst>
          </p:nvPr>
        </p:nvGraphicFramePr>
        <p:xfrm>
          <a:off x="3504397" y="2150783"/>
          <a:ext cx="5774356" cy="3114232"/>
        </p:xfrm>
        <a:graphic>
          <a:graphicData uri="http://schemas.openxmlformats.org/drawingml/2006/table">
            <a:tbl>
              <a:tblPr/>
              <a:tblGrid>
                <a:gridCol w="2887178">
                  <a:extLst>
                    <a:ext uri="{9D8B030D-6E8A-4147-A177-3AD203B41FA5}">
                      <a16:colId xmlns:a16="http://schemas.microsoft.com/office/drawing/2014/main" val="873405894"/>
                    </a:ext>
                  </a:extLst>
                </a:gridCol>
                <a:gridCol w="2887178">
                  <a:extLst>
                    <a:ext uri="{9D8B030D-6E8A-4147-A177-3AD203B41FA5}">
                      <a16:colId xmlns:a16="http://schemas.microsoft.com/office/drawing/2014/main" val="348147237"/>
                    </a:ext>
                  </a:extLst>
                </a:gridCol>
              </a:tblGrid>
              <a:tr h="399443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err="1">
                          <a:effectLst/>
                        </a:rPr>
                        <a:t>nextBoolean</a:t>
                      </a:r>
                      <a:r>
                        <a:rPr lang="pt-BR" sz="1600" dirty="0">
                          <a:effectLst/>
                        </a:rPr>
                        <a:t>()</a:t>
                      </a:r>
                    </a:p>
                  </a:txBody>
                  <a:tcPr marL="133050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boolean</a:t>
                      </a:r>
                      <a:endParaRPr lang="en-US" sz="1600" dirty="0">
                        <a:effectLst/>
                      </a:endParaRPr>
                    </a:p>
                  </a:txBody>
                  <a:tcPr marL="66525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82615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err="1">
                          <a:effectLst/>
                        </a:rPr>
                        <a:t>nextByte</a:t>
                      </a:r>
                      <a:r>
                        <a:rPr lang="pt-BR" sz="1600" dirty="0">
                          <a:effectLst/>
                        </a:rPr>
                        <a:t>()</a:t>
                      </a:r>
                    </a:p>
                  </a:txBody>
                  <a:tcPr marL="133050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byte</a:t>
                      </a:r>
                    </a:p>
                  </a:txBody>
                  <a:tcPr marL="66525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31199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err="1">
                          <a:effectLst/>
                        </a:rPr>
                        <a:t>nextDouble</a:t>
                      </a:r>
                      <a:r>
                        <a:rPr lang="pt-BR" sz="1600" dirty="0">
                          <a:effectLst/>
                        </a:rPr>
                        <a:t>()</a:t>
                      </a:r>
                    </a:p>
                  </a:txBody>
                  <a:tcPr marL="133050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double</a:t>
                      </a:r>
                    </a:p>
                  </a:txBody>
                  <a:tcPr marL="66525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25926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</a:rPr>
                        <a:t>nextFloat()</a:t>
                      </a:r>
                    </a:p>
                  </a:txBody>
                  <a:tcPr marL="133050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float</a:t>
                      </a:r>
                    </a:p>
                  </a:txBody>
                  <a:tcPr marL="66525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04696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</a:rPr>
                        <a:t>nextInt()</a:t>
                      </a:r>
                    </a:p>
                  </a:txBody>
                  <a:tcPr marL="133050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int</a:t>
                      </a:r>
                    </a:p>
                  </a:txBody>
                  <a:tcPr marL="66525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56755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</a:rPr>
                        <a:t>nextLine()</a:t>
                      </a:r>
                    </a:p>
                  </a:txBody>
                  <a:tcPr marL="133050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66525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533350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err="1">
                          <a:effectLst/>
                        </a:rPr>
                        <a:t>nextLong</a:t>
                      </a:r>
                      <a:r>
                        <a:rPr lang="pt-BR" sz="1600" dirty="0">
                          <a:effectLst/>
                        </a:rPr>
                        <a:t>()</a:t>
                      </a:r>
                    </a:p>
                  </a:txBody>
                  <a:tcPr marL="133050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</a:txBody>
                  <a:tcPr marL="66525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90974"/>
                  </a:ext>
                </a:extLst>
              </a:tr>
              <a:tr h="387827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err="1">
                          <a:effectLst/>
                        </a:rPr>
                        <a:t>nextShort</a:t>
                      </a:r>
                      <a:r>
                        <a:rPr lang="pt-BR" sz="1600" dirty="0">
                          <a:effectLst/>
                        </a:rPr>
                        <a:t>()</a:t>
                      </a:r>
                    </a:p>
                  </a:txBody>
                  <a:tcPr marL="133050" marR="66525" marT="66525" marB="66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Short</a:t>
                      </a:r>
                    </a:p>
                  </a:txBody>
                  <a:tcPr marL="79830" marR="79830" marT="39915" marB="399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00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2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FA34A-DFB6-4ABF-9300-72CAEDCA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Operadores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C562F-44AC-4A79-A7F1-36094D3BC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Operadores Aritméticos</a:t>
            </a:r>
          </a:p>
          <a:p>
            <a:pPr marR="0" lvl="1" rtl="0"/>
            <a:r>
              <a:rPr lang="pt-BR" altLang="zh-CN" b="0" i="0" u="none" strike="noStrike" baseline="0" dirty="0">
                <a:solidFill>
                  <a:srgbClr val="1F3763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+	</a:t>
            </a:r>
          </a:p>
          <a:p>
            <a:pPr marR="0" lvl="1" rtl="0"/>
            <a:r>
              <a:rPr lang="pt-BR" altLang="zh-CN" b="0" i="0" u="none" strike="noStrike" baseline="0" dirty="0">
                <a:solidFill>
                  <a:srgbClr val="1F3763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-	</a:t>
            </a:r>
          </a:p>
          <a:p>
            <a:pPr marR="0" lvl="1" rtl="0"/>
            <a:r>
              <a:rPr lang="pt-BR" altLang="zh-CN" b="0" i="0" u="none" strike="noStrike" baseline="0" dirty="0">
                <a:solidFill>
                  <a:srgbClr val="1F3763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*</a:t>
            </a:r>
          </a:p>
          <a:p>
            <a:pPr marR="0" lvl="1" rtl="0"/>
            <a:r>
              <a:rPr lang="pt-BR" altLang="zh-CN" b="0" i="0" u="none" strike="noStrike" baseline="0" dirty="0">
                <a:solidFill>
                  <a:srgbClr val="1F3763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/	</a:t>
            </a:r>
          </a:p>
          <a:p>
            <a:pPr marR="0" lvl="1" rtl="0"/>
            <a:r>
              <a:rPr lang="pt-BR" altLang="zh-CN" b="0" i="0" u="none" strike="noStrike" baseline="0" dirty="0">
                <a:solidFill>
                  <a:srgbClr val="1F3763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47D387-0C21-4E54-92B1-0C371D95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07" y="3168014"/>
            <a:ext cx="8593393" cy="26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1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DD919-3571-40C0-8D87-83EC134D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Operadores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8D2A1-8B48-4E78-A199-A4763EE49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Operadores Relacionais</a:t>
            </a:r>
          </a:p>
          <a:p>
            <a:pPr marR="0" lvl="1" rtl="0"/>
            <a:endParaRPr lang="pt-BR" altLang="zh-CN" b="0" i="0" u="none" strike="noStrike" baseline="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9150BA-EF01-4549-8397-62B653A2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42" y="2787014"/>
            <a:ext cx="988671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6D917-33C0-4E91-94AC-421A4882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Operadores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162C7C-72F9-43E3-976A-DF4203810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Operadores Lógicos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||   Ou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^     Ou exclusivo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&amp;&amp; E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!      Não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A12EA2-F0C2-4365-98E3-8A4FA49C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52" y="3827144"/>
            <a:ext cx="2521268" cy="185013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89DBE8E-5905-4619-8613-3E920D65FBDB}"/>
              </a:ext>
            </a:extLst>
          </p:cNvPr>
          <p:cNvSpPr txBox="1"/>
          <p:nvPr/>
        </p:nvSpPr>
        <p:spPr>
          <a:xfrm>
            <a:off x="7125652" y="3503978"/>
            <a:ext cx="229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^     Ou exclusivo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B426E06-15D9-4A95-930E-A77DE567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652" y="1518902"/>
            <a:ext cx="2521268" cy="185013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CF4ADF-3C9F-4132-9EBF-60FAE3178FDE}"/>
              </a:ext>
            </a:extLst>
          </p:cNvPr>
          <p:cNvSpPr txBox="1"/>
          <p:nvPr/>
        </p:nvSpPr>
        <p:spPr>
          <a:xfrm>
            <a:off x="7125652" y="1149570"/>
            <a:ext cx="252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||   Ou</a:t>
            </a:r>
          </a:p>
        </p:txBody>
      </p:sp>
    </p:spTree>
    <p:extLst>
      <p:ext uri="{BB962C8B-B14F-4D97-AF65-F5344CB8AC3E}">
        <p14:creationId xmlns:p14="http://schemas.microsoft.com/office/powerpoint/2010/main" val="394481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6D917-33C0-4E91-94AC-421A4882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Operadores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162C7C-72F9-43E3-976A-DF4203810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Operadores Lógicos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||   Ou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^     Ou exclusivo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&amp;&amp; E</a:t>
            </a:r>
          </a:p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!      Não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5B15FB-0E21-4A53-A72B-430E4717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652" y="1690688"/>
            <a:ext cx="2597468" cy="190605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6A2F3B-921B-4AFA-9C07-4392DDD5903F}"/>
              </a:ext>
            </a:extLst>
          </p:cNvPr>
          <p:cNvSpPr txBox="1"/>
          <p:nvPr/>
        </p:nvSpPr>
        <p:spPr>
          <a:xfrm>
            <a:off x="7506652" y="1388825"/>
            <a:ext cx="246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&amp;&amp; 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5DC68FB-E847-48E4-8088-7616A700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652" y="4564300"/>
            <a:ext cx="1357313" cy="90487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FB695E-512E-4FC5-95B6-C36CDC16D78B}"/>
              </a:ext>
            </a:extLst>
          </p:cNvPr>
          <p:cNvSpPr txBox="1"/>
          <p:nvPr/>
        </p:nvSpPr>
        <p:spPr>
          <a:xfrm>
            <a:off x="7506652" y="4211906"/>
            <a:ext cx="1357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!      Não</a:t>
            </a:r>
          </a:p>
        </p:txBody>
      </p:sp>
    </p:spTree>
    <p:extLst>
      <p:ext uri="{BB962C8B-B14F-4D97-AF65-F5344CB8AC3E}">
        <p14:creationId xmlns:p14="http://schemas.microsoft.com/office/powerpoint/2010/main" val="273820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A6C2-378B-42D0-986F-4763A059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Loop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ADC93D-D80E-4D61-BD32-9CBEDAC7F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For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AAEDC2-13FA-4C50-AB4E-B523DD2B929D}"/>
              </a:ext>
            </a:extLst>
          </p:cNvPr>
          <p:cNvSpPr txBox="1"/>
          <p:nvPr/>
        </p:nvSpPr>
        <p:spPr>
          <a:xfrm>
            <a:off x="838200" y="2394665"/>
            <a:ext cx="525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f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or(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highlight>
                  <a:srgbClr val="FFFF00"/>
                </a:highlight>
                <a:latin typeface="Calibri" panose="020F0502020204030204" pitchFamily="34" charset="0"/>
                <a:ea typeface="等线 Light" panose="02010600030101010101" pitchFamily="2" charset="-122"/>
              </a:rPr>
              <a:t>Inicialização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; </a:t>
            </a:r>
            <a:r>
              <a:rPr lang="pt-BR" altLang="zh-CN" sz="2400" b="0" i="0" u="none" strike="noStrike" baseline="0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等线 Light" panose="02010600030101010101" pitchFamily="2" charset="-122"/>
              </a:rPr>
              <a:t>Condição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; </a:t>
            </a:r>
            <a:r>
              <a:rPr lang="pt-BR" altLang="zh-CN" sz="2400" b="0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libri" panose="020F0502020204030204" pitchFamily="34" charset="0"/>
                <a:ea typeface="等线 Light" panose="02010600030101010101" pitchFamily="2" charset="-122"/>
              </a:rPr>
              <a:t>atualização</a:t>
            </a:r>
            <a:r>
              <a:rPr lang="pt-BR" altLang="zh-CN" sz="2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 </a:t>
            </a:r>
            <a:r>
              <a:rPr lang="pt-BR" altLang="zh-CN" sz="2400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)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{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	Instruções;</a:t>
            </a:r>
          </a:p>
          <a:p>
            <a:pPr marR="0" lvl="0" rtl="0"/>
            <a:r>
              <a:rPr lang="pt-BR" altLang="zh-CN" sz="2400" dirty="0">
                <a:solidFill>
                  <a:srgbClr val="2F5496"/>
                </a:solidFill>
                <a:latin typeface="Calibri" panose="020F0502020204030204" pitchFamily="34" charset="0"/>
                <a:ea typeface="等线 Light" panose="02010600030101010101" pitchFamily="2" charset="-122"/>
              </a:rPr>
              <a:t>}</a:t>
            </a:r>
            <a:endParaRPr lang="pt-BR" altLang="zh-CN" sz="2400" b="0" i="0" u="none" strike="noStrike" baseline="0" dirty="0">
              <a:solidFill>
                <a:srgbClr val="2F5496"/>
              </a:solidFill>
              <a:latin typeface="Calibri" panose="020F0502020204030204" pitchFamily="34" charset="0"/>
              <a:ea typeface="等线 Light" panose="02010600030101010101" pitchFamily="2" charset="-122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4D568DA-4447-4F3D-844D-9D0C1BF3DE5B}"/>
              </a:ext>
            </a:extLst>
          </p:cNvPr>
          <p:cNvCxnSpPr>
            <a:cxnSpLocks/>
            <a:stCxn id="34" idx="2"/>
            <a:endCxn id="10" idx="0"/>
          </p:cNvCxnSpPr>
          <p:nvPr/>
        </p:nvCxnSpPr>
        <p:spPr>
          <a:xfrm flipH="1">
            <a:off x="8372064" y="3149242"/>
            <a:ext cx="9935" cy="51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439D09F-D6F1-47F5-81D8-45F8347B4423}"/>
              </a:ext>
            </a:extLst>
          </p:cNvPr>
          <p:cNvSpPr/>
          <p:nvPr/>
        </p:nvSpPr>
        <p:spPr>
          <a:xfrm>
            <a:off x="7198584" y="5309513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Imprimir “Resposta correta...”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31EDE69-71B1-435F-9034-C3251E675CA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8372064" y="4730669"/>
            <a:ext cx="0" cy="57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>
            <a:extLst>
              <a:ext uri="{FF2B5EF4-FFF2-40B4-BE49-F238E27FC236}">
                <a16:creationId xmlns:a16="http://schemas.microsoft.com/office/drawing/2014/main" id="{942A8DAE-3119-4255-B1F6-95AE658ECCEC}"/>
              </a:ext>
            </a:extLst>
          </p:cNvPr>
          <p:cNvSpPr/>
          <p:nvPr/>
        </p:nvSpPr>
        <p:spPr>
          <a:xfrm>
            <a:off x="6893788" y="3662445"/>
            <a:ext cx="2956551" cy="1068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Atendeu condição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A31F74-1318-4FAA-842C-EF38E3D54489}"/>
              </a:ext>
            </a:extLst>
          </p:cNvPr>
          <p:cNvSpPr txBox="1"/>
          <p:nvPr/>
        </p:nvSpPr>
        <p:spPr>
          <a:xfrm>
            <a:off x="8372063" y="4795882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14397F6B-FA71-4406-97AE-76D9C967220E}"/>
              </a:ext>
            </a:extLst>
          </p:cNvPr>
          <p:cNvCxnSpPr>
            <a:cxnSpLocks/>
            <a:stCxn id="10" idx="3"/>
            <a:endCxn id="23" idx="2"/>
          </p:cNvCxnSpPr>
          <p:nvPr/>
        </p:nvCxnSpPr>
        <p:spPr>
          <a:xfrm flipV="1">
            <a:off x="9850339" y="3030202"/>
            <a:ext cx="1124365" cy="11663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A86D1D-E3FD-400A-A471-A727A763A308}"/>
              </a:ext>
            </a:extLst>
          </p:cNvPr>
          <p:cNvSpPr txBox="1"/>
          <p:nvPr/>
        </p:nvSpPr>
        <p:spPr>
          <a:xfrm>
            <a:off x="11061136" y="3030202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501A8B1-6F5E-4E76-9942-A8D953F3490B}"/>
              </a:ext>
            </a:extLst>
          </p:cNvPr>
          <p:cNvSpPr/>
          <p:nvPr/>
        </p:nvSpPr>
        <p:spPr>
          <a:xfrm>
            <a:off x="10180319" y="1694093"/>
            <a:ext cx="1588769" cy="1336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Atualizando condição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BAAC403E-D3B6-4CF3-ADDF-A4F8DCBD5286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10138619" y="858008"/>
            <a:ext cx="261068" cy="14111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A244B33-6FF5-4801-A33A-FEB362367177}"/>
              </a:ext>
            </a:extLst>
          </p:cNvPr>
          <p:cNvSpPr/>
          <p:nvPr/>
        </p:nvSpPr>
        <p:spPr>
          <a:xfrm>
            <a:off x="7216638" y="1134423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Iniciando Loop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DD3F34C-B688-4FE7-8B2B-4C057989F217}"/>
              </a:ext>
            </a:extLst>
          </p:cNvPr>
          <p:cNvSpPr/>
          <p:nvPr/>
        </p:nvSpPr>
        <p:spPr>
          <a:xfrm>
            <a:off x="7208519" y="2589572"/>
            <a:ext cx="2346960" cy="559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Instruções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EA50DC0-B869-44DA-A977-664E47E91C12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8381999" y="1694093"/>
            <a:ext cx="8119" cy="895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28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D2F006-EDF7-4F6D-A228-B6A135E99F5D}"/>
</file>

<file path=customXml/itemProps2.xml><?xml version="1.0" encoding="utf-8"?>
<ds:datastoreItem xmlns:ds="http://schemas.openxmlformats.org/officeDocument/2006/customXml" ds:itemID="{E88A7D0E-1B06-4A1E-8EE9-1E2FBA08310C}"/>
</file>

<file path=customXml/itemProps3.xml><?xml version="1.0" encoding="utf-8"?>
<ds:datastoreItem xmlns:ds="http://schemas.openxmlformats.org/officeDocument/2006/customXml" ds:itemID="{305631BB-AE7D-497F-AA78-4D582CA3CCA2}"/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401</Words>
  <Application>Microsoft Office PowerPoint</Application>
  <PresentationFormat>Widescreen</PresentationFormat>
  <Paragraphs>150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Times New Roman</vt:lpstr>
      <vt:lpstr>Tema do Office</vt:lpstr>
      <vt:lpstr>Lógica de Programação – Java – Variaveis, Operadores. Loops e Switch</vt:lpstr>
      <vt:lpstr>Variaveis</vt:lpstr>
      <vt:lpstr>Biblioteca - Scanner</vt:lpstr>
      <vt:lpstr>Biblioteca - Scanner</vt:lpstr>
      <vt:lpstr>Operadores em Java</vt:lpstr>
      <vt:lpstr>Operadores em Java</vt:lpstr>
      <vt:lpstr>Operadores em Java</vt:lpstr>
      <vt:lpstr>Operadores em Java</vt:lpstr>
      <vt:lpstr>Loop</vt:lpstr>
      <vt:lpstr>Loop</vt:lpstr>
      <vt:lpstr>Loop</vt:lpstr>
      <vt:lpstr>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50</cp:revision>
  <dcterms:created xsi:type="dcterms:W3CDTF">2021-07-23T17:40:07Z</dcterms:created>
  <dcterms:modified xsi:type="dcterms:W3CDTF">2021-08-09T17:37:05Z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