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352" r:id="rId3"/>
    <p:sldId id="356" r:id="rId4"/>
    <p:sldId id="357" r:id="rId5"/>
    <p:sldId id="358" r:id="rId6"/>
    <p:sldId id="359" r:id="rId7"/>
    <p:sldId id="360" r:id="rId8"/>
    <p:sldId id="3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1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21F7-F307-4085-A4A9-C35902A3E3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44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– Desenvolvimento</a:t>
            </a:r>
            <a:b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</a:br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 colaborativo de software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pt-BR" altLang="zh-CN" dirty="0"/>
              <a:t>Processo de software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838200" y="1947329"/>
            <a:ext cx="106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/>
              <a:t>	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3B304-1F05-42DC-902B-858A47DC8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/>
            <a:r>
              <a:rPr lang="pt-BR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 </a:t>
            </a:r>
            <a:r>
              <a:rPr lang="pt-BR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processo de software </a:t>
            </a:r>
            <a:r>
              <a:rPr lang="pt-BR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impõe um fluxo de colaboração entre pessoas que desempenham papéis na execução das atividades previstas no processo. </a:t>
            </a:r>
            <a:endParaRPr lang="pt-BR" sz="1400" dirty="0">
              <a:effectLst/>
            </a:endParaRPr>
          </a:p>
          <a:p>
            <a:pPr lvl="0"/>
            <a:r>
              <a:rPr lang="pt-BR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 definição de </a:t>
            </a:r>
            <a:r>
              <a:rPr lang="pt-BR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papéis</a:t>
            </a:r>
            <a:r>
              <a:rPr lang="pt-BR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 </a:t>
            </a:r>
            <a:r>
              <a:rPr lang="pt-BR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atividades</a:t>
            </a:r>
            <a:r>
              <a:rPr lang="pt-BR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para guiar o desenvolvimento de software facilita a coordenação das atividades colaborativas, pois possibilita que os atores envolvidos entendam o contexto de desenvolvimento e como suas atividades, e as atividades dos colegas, afetam uns aos outros.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164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Programação em pares</a:t>
            </a:r>
            <a:endParaRPr lang="pt-BR" altLang="zh-CN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838200" y="1947329"/>
            <a:ext cx="106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/>
              <a:t>	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3B304-1F05-42DC-902B-858A47DC8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Programação em pares é uma prática proposta no método ágil conhecido como Extreme </a:t>
            </a:r>
            <a:r>
              <a:rPr lang="pt-BR" dirty="0" err="1"/>
              <a:t>Programming</a:t>
            </a:r>
            <a:r>
              <a:rPr lang="pt-BR" dirty="0"/>
              <a:t>, em que dois programadores atuam juntos em um único computador.</a:t>
            </a:r>
          </a:p>
          <a:p>
            <a:pPr lvl="0"/>
            <a:r>
              <a:rPr lang="pt-BR" dirty="0"/>
              <a:t>Em geral, a dupla é formada por um profissional </a:t>
            </a:r>
            <a:r>
              <a:rPr lang="pt-BR" b="1" dirty="0"/>
              <a:t>iniciante </a:t>
            </a:r>
            <a:r>
              <a:rPr lang="pt-BR" dirty="0"/>
              <a:t>e outro </a:t>
            </a:r>
            <a:r>
              <a:rPr lang="pt-BR" b="1" dirty="0"/>
              <a:t>mais experiente </a:t>
            </a:r>
            <a:r>
              <a:rPr lang="pt-BR" dirty="0"/>
              <a:t>de forma que o iniciante fica à frente codificando enquanto o mais experiente acompanha a codificação e apoia o desenvolvimento das habilidades do colega. </a:t>
            </a:r>
          </a:p>
          <a:p>
            <a:pPr lvl="0"/>
            <a:r>
              <a:rPr lang="pt-BR" dirty="0"/>
              <a:t>O código em desenvolvimento sempre é </a:t>
            </a:r>
            <a:r>
              <a:rPr lang="pt-BR" b="1" dirty="0"/>
              <a:t>revisado em tempo real </a:t>
            </a:r>
            <a:r>
              <a:rPr lang="pt-BR" dirty="0"/>
              <a:t>por duas pessoas, o que </a:t>
            </a:r>
            <a:r>
              <a:rPr lang="pt-BR" b="1" dirty="0"/>
              <a:t>diminui a possibilidade de defeitos </a:t>
            </a:r>
            <a:r>
              <a:rPr lang="pt-BR" dirty="0"/>
              <a:t>e </a:t>
            </a:r>
            <a:r>
              <a:rPr lang="pt-BR" b="1" dirty="0"/>
              <a:t>potencializa a melhora da qualidade</a:t>
            </a:r>
            <a:r>
              <a:rPr lang="pt-BR" dirty="0"/>
              <a:t> do código-fonte gerado, ao mesmo tempo em que promove a </a:t>
            </a:r>
            <a:r>
              <a:rPr lang="pt-BR" b="1" dirty="0"/>
              <a:t>constante evolução </a:t>
            </a:r>
            <a:r>
              <a:rPr lang="pt-BR" dirty="0"/>
              <a:t>da equipe. </a:t>
            </a:r>
          </a:p>
        </p:txBody>
      </p:sp>
    </p:spTree>
    <p:extLst>
      <p:ext uri="{BB962C8B-B14F-4D97-AF65-F5344CB8AC3E}">
        <p14:creationId xmlns:p14="http://schemas.microsoft.com/office/powerpoint/2010/main" val="3628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E36F9-4F4E-4FC3-8ECB-631E9B11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colaborativos tradicionais de desenvolvimento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F9347-F0A9-4CCD-BAB9-4EBB4CAB0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Sistemas de controle de versão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3E14A3-E844-49DE-9384-4C5F9482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64" y="2352357"/>
            <a:ext cx="6303919" cy="34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E36F9-4F4E-4FC3-8ECB-631E9B11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colaborativos tradicionais de desenvolvimento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F9347-F0A9-4CCD-BAB9-4EBB4CAB0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Sistemas de controle de versão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Geram relatórios de mudanças</a:t>
            </a:r>
          </a:p>
          <a:p>
            <a:pPr lvl="1"/>
            <a:r>
              <a:rPr lang="pt-BR" dirty="0"/>
              <a:t>Fornecem informação de percepção</a:t>
            </a:r>
          </a:p>
          <a:p>
            <a:pPr lvl="1"/>
            <a:r>
              <a:rPr lang="pt-BR" dirty="0"/>
              <a:t>Possibilitam a coordenação de dependências entre as atividades</a:t>
            </a:r>
          </a:p>
          <a:p>
            <a:pPr lvl="1"/>
            <a:r>
              <a:rPr lang="pt-BR" dirty="0"/>
              <a:t>Oferecem um espaço para os desenvolvedores compartilharem o produto produzido</a:t>
            </a:r>
          </a:p>
          <a:p>
            <a:pPr lvl="1"/>
            <a:r>
              <a:rPr lang="pt-BR" dirty="0"/>
              <a:t>Atuam como uma memória compartilhada do histórico das atividades do produto em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71385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DCE57-F7A5-4DF1-8AED-63847222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gestão de defeitos (Bugs)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BC59F1-01A5-4874-9F4C-7BCAAEEA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26" y="1634808"/>
            <a:ext cx="9390747" cy="3295968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39255E4-AE31-4837-AE58-1D250530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65039"/>
            <a:ext cx="10515600" cy="141192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IBM </a:t>
            </a:r>
            <a:r>
              <a:rPr lang="pt-BR" dirty="0" err="1"/>
              <a:t>Rational</a:t>
            </a:r>
            <a:r>
              <a:rPr lang="pt-BR" dirty="0"/>
              <a:t> Team </a:t>
            </a:r>
            <a:r>
              <a:rPr lang="pt-BR" dirty="0" err="1"/>
              <a:t>Concert</a:t>
            </a:r>
            <a:endParaRPr lang="pt-BR" dirty="0"/>
          </a:p>
          <a:p>
            <a:r>
              <a:rPr lang="en-US" dirty="0"/>
              <a:t>Microsoft Visual Studio Team Foundation Server</a:t>
            </a:r>
          </a:p>
          <a:p>
            <a:r>
              <a:rPr lang="pt-BR" altLang="zh-CN" dirty="0"/>
              <a:t>GitHub...</a:t>
            </a:r>
          </a:p>
        </p:txBody>
      </p:sp>
    </p:spTree>
    <p:extLst>
      <p:ext uri="{BB962C8B-B14F-4D97-AF65-F5344CB8AC3E}">
        <p14:creationId xmlns:p14="http://schemas.microsoft.com/office/powerpoint/2010/main" val="66813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9737-7F3E-4CBC-A5BD-4F51A37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7720CF-AED4-4D45-A37C-C69B5EE7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00" b="92700" l="3556" r="93667">
                        <a14:foregroundMark x1="20667" y1="37400" x2="22667" y2="80900"/>
                        <a14:foregroundMark x1="22667" y1="80900" x2="37111" y2="85800"/>
                        <a14:foregroundMark x1="37111" y1="85800" x2="47444" y2="85800"/>
                        <a14:foregroundMark x1="57111" y1="21100" x2="69222" y2="18600"/>
                        <a14:foregroundMark x1="69222" y1="18600" x2="81111" y2="19100"/>
                        <a14:foregroundMark x1="81111" y1="19100" x2="87333" y2="30700"/>
                        <a14:foregroundMark x1="87333" y1="30700" x2="93667" y2="88600"/>
                        <a14:foregroundMark x1="12889" y1="20800" x2="20000" y2="91300"/>
                        <a14:foregroundMark x1="10889" y1="28100" x2="13667" y2="90600"/>
                        <a14:foregroundMark x1="9111" y1="29500" x2="9889" y2="92700"/>
                        <a14:foregroundMark x1="4000" y1="13800" x2="10000" y2="58400"/>
                        <a14:foregroundMark x1="10000" y1="58400" x2="5000" y2="46800"/>
                        <a14:foregroundMark x1="5000" y1="46800" x2="3556" y2="13300"/>
                        <a14:foregroundMark x1="64444" y1="9700" x2="90667" y2="8300"/>
                        <a14:foregroundMark x1="57333" y1="4900" x2="49222" y2="12900"/>
                        <a14:foregroundMark x1="49222" y1="6700" x2="51556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0" y="890860"/>
            <a:ext cx="4988560" cy="55428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DFEABA-E02A-47C3-82F7-7CED41E51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6101"/>
            <a:ext cx="5334657" cy="2918700"/>
          </a:xfrm>
          <a:prstGeom prst="rect">
            <a:avLst/>
          </a:prstGeom>
        </p:spPr>
      </p:pic>
      <p:sp>
        <p:nvSpPr>
          <p:cNvPr id="8" name="Espaço Reservado para Texto 5">
            <a:extLst>
              <a:ext uri="{FF2B5EF4-FFF2-40B4-BE49-F238E27FC236}">
                <a16:creationId xmlns:a16="http://schemas.microsoft.com/office/drawing/2014/main" id="{072B68A7-C06F-42F9-93B4-2CCDCB43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1439410">
            <a:off x="6952387" y="2095831"/>
            <a:ext cx="4307840" cy="3496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zh-CN" dirty="0"/>
              <a:t>Criei 2x variaveis </a:t>
            </a:r>
            <a:r>
              <a:rPr lang="pt-BR" altLang="zh-CN" dirty="0" err="1"/>
              <a:t>array</a:t>
            </a:r>
            <a:r>
              <a:rPr lang="pt-BR" altLang="zh-CN" dirty="0"/>
              <a:t>, “conta” tipo </a:t>
            </a:r>
            <a:r>
              <a:rPr lang="pt-BR" altLang="zh-CN" dirty="0" err="1"/>
              <a:t>String</a:t>
            </a:r>
            <a:r>
              <a:rPr lang="pt-BR" altLang="zh-CN" dirty="0"/>
              <a:t> </a:t>
            </a:r>
          </a:p>
          <a:p>
            <a:pPr marL="0" indent="0">
              <a:buNone/>
            </a:pPr>
            <a:r>
              <a:rPr lang="pt-BR" altLang="zh-CN" dirty="0"/>
              <a:t>“acesso” tipo </a:t>
            </a:r>
            <a:r>
              <a:rPr lang="pt-BR" altLang="zh-CN" dirty="0" err="1"/>
              <a:t>int</a:t>
            </a:r>
            <a:r>
              <a:rPr lang="pt-BR" altLang="zh-CN" dirty="0"/>
              <a:t> </a:t>
            </a:r>
            <a:r>
              <a:rPr lang="pt-BR" altLang="zh-CN" dirty="0" err="1"/>
              <a:t>private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Salvado na </a:t>
            </a:r>
            <a:r>
              <a:rPr lang="pt-BR" altLang="zh-CN" dirty="0" err="1"/>
              <a:t>class</a:t>
            </a:r>
            <a:r>
              <a:rPr lang="pt-BR" altLang="zh-CN" dirty="0"/>
              <a:t> “Dados”</a:t>
            </a:r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sz="4400" dirty="0"/>
              <a:t>Não modificar o código!!!</a:t>
            </a:r>
          </a:p>
        </p:txBody>
      </p:sp>
    </p:spTree>
    <p:extLst>
      <p:ext uri="{BB962C8B-B14F-4D97-AF65-F5344CB8AC3E}">
        <p14:creationId xmlns:p14="http://schemas.microsoft.com/office/powerpoint/2010/main" val="268324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9737-7F3E-4CBC-A5BD-4F51A37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7720CF-AED4-4D45-A37C-C69B5EE7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00" b="92700" l="3556" r="93667">
                        <a14:foregroundMark x1="20667" y1="37400" x2="22667" y2="80900"/>
                        <a14:foregroundMark x1="22667" y1="80900" x2="37111" y2="85800"/>
                        <a14:foregroundMark x1="37111" y1="85800" x2="47444" y2="85800"/>
                        <a14:foregroundMark x1="57111" y1="21100" x2="69222" y2="18600"/>
                        <a14:foregroundMark x1="69222" y1="18600" x2="81111" y2="19100"/>
                        <a14:foregroundMark x1="81111" y1="19100" x2="87333" y2="30700"/>
                        <a14:foregroundMark x1="87333" y1="30700" x2="93667" y2="88600"/>
                        <a14:foregroundMark x1="12889" y1="20800" x2="20000" y2="91300"/>
                        <a14:foregroundMark x1="10889" y1="28100" x2="13667" y2="90600"/>
                        <a14:foregroundMark x1="9111" y1="29500" x2="9889" y2="92700"/>
                        <a14:foregroundMark x1="4000" y1="13800" x2="10000" y2="58400"/>
                        <a14:foregroundMark x1="10000" y1="58400" x2="5000" y2="46800"/>
                        <a14:foregroundMark x1="5000" y1="46800" x2="3556" y2="13300"/>
                        <a14:foregroundMark x1="64444" y1="9700" x2="90667" y2="8300"/>
                        <a14:foregroundMark x1="57333" y1="4900" x2="49222" y2="12900"/>
                        <a14:foregroundMark x1="49222" y1="6700" x2="51556" y2="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0" y="890860"/>
            <a:ext cx="4988560" cy="55428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DFEABA-E02A-47C3-82F7-7CED41E51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6101"/>
            <a:ext cx="5334657" cy="2918700"/>
          </a:xfrm>
          <a:prstGeom prst="rect">
            <a:avLst/>
          </a:prstGeom>
        </p:spPr>
      </p:pic>
      <p:sp>
        <p:nvSpPr>
          <p:cNvPr id="8" name="Espaço Reservado para Texto 5">
            <a:extLst>
              <a:ext uri="{FF2B5EF4-FFF2-40B4-BE49-F238E27FC236}">
                <a16:creationId xmlns:a16="http://schemas.microsoft.com/office/drawing/2014/main" id="{072B68A7-C06F-42F9-93B4-2CCDCB43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1439410">
            <a:off x="6952387" y="2095831"/>
            <a:ext cx="4307840" cy="3496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zh-CN" dirty="0"/>
              <a:t>Criei 2x variaveis </a:t>
            </a:r>
            <a:r>
              <a:rPr lang="pt-BR" altLang="zh-CN" b="1" dirty="0" err="1"/>
              <a:t>array</a:t>
            </a:r>
            <a:r>
              <a:rPr lang="pt-BR" altLang="zh-CN" dirty="0"/>
              <a:t>, “</a:t>
            </a:r>
            <a:r>
              <a:rPr lang="pt-BR" altLang="zh-CN" b="1" dirty="0"/>
              <a:t>conta</a:t>
            </a:r>
            <a:r>
              <a:rPr lang="pt-BR" altLang="zh-CN" dirty="0"/>
              <a:t>” tipo </a:t>
            </a:r>
            <a:r>
              <a:rPr lang="pt-BR" altLang="zh-CN" b="1" dirty="0" err="1"/>
              <a:t>String</a:t>
            </a:r>
            <a:r>
              <a:rPr lang="pt-BR" altLang="zh-CN" dirty="0"/>
              <a:t> </a:t>
            </a:r>
          </a:p>
          <a:p>
            <a:pPr marL="0" indent="0">
              <a:buNone/>
            </a:pPr>
            <a:r>
              <a:rPr lang="pt-BR" altLang="zh-CN" dirty="0"/>
              <a:t>“</a:t>
            </a:r>
            <a:r>
              <a:rPr lang="pt-BR" altLang="zh-CN" b="1" dirty="0"/>
              <a:t>acesso</a:t>
            </a:r>
            <a:r>
              <a:rPr lang="pt-BR" altLang="zh-CN" dirty="0"/>
              <a:t>” tipo </a:t>
            </a:r>
            <a:r>
              <a:rPr lang="pt-BR" altLang="zh-CN" b="1" dirty="0" err="1"/>
              <a:t>int</a:t>
            </a:r>
            <a:r>
              <a:rPr lang="pt-BR" altLang="zh-CN" dirty="0"/>
              <a:t> </a:t>
            </a:r>
            <a:r>
              <a:rPr lang="pt-BR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pt-BR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altLang="zh-CN" dirty="0"/>
              <a:t>Salvado na </a:t>
            </a:r>
            <a:r>
              <a:rPr lang="pt-BR" altLang="zh-CN" dirty="0" err="1"/>
              <a:t>class</a:t>
            </a:r>
            <a:r>
              <a:rPr lang="pt-BR" altLang="zh-CN" dirty="0"/>
              <a:t> “Dados”</a:t>
            </a:r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sz="4400" dirty="0"/>
              <a:t>Não modificar o código!!!</a:t>
            </a:r>
          </a:p>
        </p:txBody>
      </p:sp>
    </p:spTree>
    <p:extLst>
      <p:ext uri="{BB962C8B-B14F-4D97-AF65-F5344CB8AC3E}">
        <p14:creationId xmlns:p14="http://schemas.microsoft.com/office/powerpoint/2010/main" val="4046402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085D71-4A21-4F4E-8F16-338BBA434128}"/>
</file>

<file path=customXml/itemProps2.xml><?xml version="1.0" encoding="utf-8"?>
<ds:datastoreItem xmlns:ds="http://schemas.openxmlformats.org/officeDocument/2006/customXml" ds:itemID="{57B5DEF7-B9F2-4A6A-B65B-8E744FD2DA4C}"/>
</file>

<file path=customXml/itemProps3.xml><?xml version="1.0" encoding="utf-8"?>
<ds:datastoreItem xmlns:ds="http://schemas.openxmlformats.org/officeDocument/2006/customXml" ds:itemID="{BC7559DA-17EC-47FC-B2A4-2442796F42E5}"/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360</Words>
  <Application>Microsoft Office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Lógica de Programação – Java – Desenvolvimento  colaborativo de software</vt:lpstr>
      <vt:lpstr>Processo de software </vt:lpstr>
      <vt:lpstr>Programação em pares</vt:lpstr>
      <vt:lpstr>Sistemas colaborativos tradicionais de desenvolvimento</vt:lpstr>
      <vt:lpstr>Sistemas colaborativos tradicionais de desenvolvimento</vt:lpstr>
      <vt:lpstr>Sistemas de gestão de defeitos (Bugs)</vt:lpstr>
      <vt:lpstr>Situação prática</vt:lpstr>
      <vt:lpstr>Situação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60</cp:revision>
  <dcterms:created xsi:type="dcterms:W3CDTF">2021-07-23T17:40:07Z</dcterms:created>
  <dcterms:modified xsi:type="dcterms:W3CDTF">2021-08-17T16:46:20Z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