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1A1D92-9EA7-4224-9EC0-87182711BC72}">
  <a:tblStyle styleId="{681A1D92-9EA7-4224-9EC0-87182711BC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9ce5ad98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9ce5ad98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9d120e77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9d120e77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9d120e77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9d120e77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9d120e77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9d120e77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9d120e77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9d120e77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9d120e77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9d120e77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95150" y="268175"/>
            <a:ext cx="7959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Traccia: Con riferimento al file Malware_U3_W2_L5 presente all’interno della cartella «Esercizio_Pratico_U3_W2_L5 » sul desktop della macchina virtuale dedicata per l’analisi dei malware, rispondere ai seguenti quesiti: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1. Quali librerie vengono importate dal file eseguibile?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2. Quali sono le sezioni di cui si compone il file eseguibile del malware?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Con riferimento alla figura in slide 3, risponde ai seguenti quesiti: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3. Identificare i costrutti noti (creazione dello stack, eventuali cicli, altri costrutti 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4. Ipotizzare il comportamento della funzionalità implementata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5. BONUS fare una tabella con significato delle singole righe di codice assembly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64375" y="122850"/>
            <a:ext cx="4709100" cy="3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1. Quali librerie vengono importate dal file eseguibile?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Il malware importa le librerie KERNEL32.dll e WININET32.dll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it" sz="1000"/>
              <a:t>Kernel32.dll: questa è una delle librerie fondamentali per il funzionamento di un sistema operativo windows, include funzioni per la gestione dei file(create/read/write file), di thread e processi(create thread/process) , della memoria(VirtualAlloc)  o delle librerie dinamiche(loadlibrary, freelibrary). L’utilizzo di questa libreria da parte di un malware gli permette di nascondere le sue azioni in quanto processi e thread creati avranno nomi apparentemente legittimi, rendendo quindi le scansioni e i rilevamenti automatici inefficaci. Tra le funzioni più problematiche del malware in questione troviamo: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it" sz="1000"/>
              <a:t>-WriteFile: utilizzata per scrivere dati su un file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it" sz="1000"/>
              <a:t>-ExitProcess/terminateProcess: entrambe utilizzate per terminare un processo in corso, con la differenza che exit lo termina in modo ordinato mentre Terminate lo fa senza considerazioni sullo stato del processo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it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it" sz="1000"/>
              <a:t>-UnhandledExeptionFilter: questa funzione installa un gestore delle eccezioni non gestite, permettendo al malware di intercettare errori/eccezioni che causerebbero crash e rimanere attivo anche dopo la chiusura di processo un processo principale e può essere utilizzato per mantenere la persistenza nel sistema(backdoor)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0" y="122850"/>
            <a:ext cx="4179476" cy="386142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7375" y="4033925"/>
            <a:ext cx="9096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chemeClr val="dk1"/>
                </a:solidFill>
              </a:rPr>
              <a:t>Wininet32.dll:  questa libreria fornisce le funzioni per la gestione della connessione internet, il malware la utilizza per intercettare e/o inviare richieste http,ftp, gestire i cookie, connettersi a server malevoli o fare download di file. In particolare tra le funzioni troviamo: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</a:rPr>
              <a:t>InternetOpenA: si utilizza per aprire una sessione Wininet(per gestire le operazioni di rete in applicazioni windows) e tramite la richiesta di alcuni parametri restituisce un handle che rappresenta la sessione wininet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chemeClr val="dk1"/>
                </a:solidFill>
              </a:rPr>
              <a:t>InternetOpenUrlA: utilizza l’handle della sessione per aprire url specifici come pagine web o file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0" y="107500"/>
            <a:ext cx="451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it" sz="2000"/>
              <a:t>2. Quali sono le sezioni di cui si compone il file eseguibile del malware?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107500"/>
            <a:ext cx="4392713" cy="40443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4616100" y="825750"/>
            <a:ext cx="4473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Il malware è composto dalle sezioni mostrate in figura, ovvero.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.text: contiene le istruzioni dell’eseguibile che verranno eseguite dalla CPU, rappresenta il codice vero e proprio del programma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.rdata: contiene informazioni sulle librerie e sulle funzioni importate ed esportate dal programma, inoltre può contenere stringhe che riportano Url, messaggi di testo o nomi di file che verranno utilizzati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.data: contiene generalmente le variabili globali del programma, ovvero quelle variabili che non appartengono a funzioni specifiche e devono essere disponibili in qualsiasi parte del programma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5499750" y="99975"/>
            <a:ext cx="359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3. Identificare i costrutti noti (creazione dello stack, eventuali cicli, altri costrutti)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5" y="49175"/>
            <a:ext cx="5394751" cy="25420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546550" y="151275"/>
            <a:ext cx="741900" cy="18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5539900" y="917425"/>
            <a:ext cx="521100" cy="21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5499750" y="838225"/>
            <a:ext cx="59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chemeClr val="dk2"/>
                </a:solidFill>
              </a:rPr>
              <a:t>creazione dello stack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6141475" y="807325"/>
            <a:ext cx="281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</a:rPr>
              <a:t>Viene riservato uno spazio in memoria per l’esecuzione della funzione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546550" y="408925"/>
            <a:ext cx="258600" cy="2109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534400" y="1301125"/>
            <a:ext cx="521100" cy="2439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5499750" y="1238425"/>
            <a:ext cx="281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chemeClr val="dk1"/>
                </a:solidFill>
              </a:rPr>
              <a:t>chiamata alla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chemeClr val="dk1"/>
                </a:solidFill>
              </a:rPr>
              <a:t>funzione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141475" y="1176625"/>
            <a:ext cx="281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</a:rPr>
              <a:t>Si immettono i parametri necessari alla funzione e la si chiama (call)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</a:rPr>
              <a:t>* </a:t>
            </a:r>
            <a:r>
              <a:rPr lang="it" sz="800">
                <a:solidFill>
                  <a:schemeClr val="dk1"/>
                </a:solidFill>
              </a:rPr>
              <a:t>convenzione di chiamata cdecl, la funzione chiamante(situata alla locazione 40102B) pulisce lo stack una volta eseguita la funzione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46550" y="627325"/>
            <a:ext cx="258600" cy="2343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5519838" y="2018163"/>
            <a:ext cx="550200" cy="2340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600">
                <a:solidFill>
                  <a:schemeClr val="dk1"/>
                </a:solidFill>
              </a:rPr>
              <a:t>costrutto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600">
                <a:solidFill>
                  <a:schemeClr val="dk1"/>
                </a:solidFill>
              </a:rPr>
              <a:t> if-style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181575" y="1890150"/>
            <a:ext cx="281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</a:rPr>
              <a:t>Si assegna il valore alla variabile e si effettua una comparazione tra valore e parametro della funzione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2308225" y="1981275"/>
            <a:ext cx="161100" cy="1464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539900" y="2454600"/>
            <a:ext cx="550200" cy="2343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/>
              <a:t>pulizia dello stack</a:t>
            </a:r>
            <a:endParaRPr sz="600"/>
          </a:p>
        </p:txBody>
      </p:sp>
      <p:sp>
        <p:nvSpPr>
          <p:cNvPr id="88" name="Google Shape;88;p16"/>
          <p:cNvSpPr txBox="1"/>
          <p:nvPr/>
        </p:nvSpPr>
        <p:spPr>
          <a:xfrm>
            <a:off x="6181575" y="2357675"/>
            <a:ext cx="281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</a:rPr>
              <a:t>Si sposta il valore di epb su esp e si chiude lo stack con pop epb in quanto la funzione è terminata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234250" y="1128325"/>
            <a:ext cx="239100" cy="1464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118225" y="2734075"/>
            <a:ext cx="570000" cy="2916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/>
              <a:t>chiamata alla subroutine</a:t>
            </a:r>
            <a:endParaRPr sz="600"/>
          </a:p>
        </p:txBody>
      </p:sp>
      <p:sp>
        <p:nvSpPr>
          <p:cNvPr id="91" name="Google Shape;91;p16"/>
          <p:cNvSpPr txBox="1"/>
          <p:nvPr/>
        </p:nvSpPr>
        <p:spPr>
          <a:xfrm>
            <a:off x="771050" y="2621625"/>
            <a:ext cx="281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</a:rPr>
              <a:t>Chiama la subroutine(funzione) all’indirizzo della variabile aSuccessInterne che stampa il messaggio di connessione riuscita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924225" y="1274725"/>
            <a:ext cx="357000" cy="1464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    *</a:t>
            </a:r>
            <a:endParaRPr sz="800"/>
          </a:p>
        </p:txBody>
      </p:sp>
      <p:sp>
        <p:nvSpPr>
          <p:cNvPr id="93" name="Google Shape;93;p16"/>
          <p:cNvSpPr/>
          <p:nvPr/>
        </p:nvSpPr>
        <p:spPr>
          <a:xfrm>
            <a:off x="2947525" y="1483500"/>
            <a:ext cx="131700" cy="879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3774825" y="2958425"/>
            <a:ext cx="570000" cy="2439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/>
              <a:t>operatore logico xor</a:t>
            </a:r>
            <a:endParaRPr sz="600"/>
          </a:p>
        </p:txBody>
      </p:sp>
      <p:sp>
        <p:nvSpPr>
          <p:cNvPr id="95" name="Google Shape;95;p16"/>
          <p:cNvSpPr txBox="1"/>
          <p:nvPr/>
        </p:nvSpPr>
        <p:spPr>
          <a:xfrm>
            <a:off x="4474950" y="2958425"/>
            <a:ext cx="281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</a:rPr>
              <a:t>Inizializza a zero il registro eax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36650" y="3128075"/>
            <a:ext cx="281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253150" y="259575"/>
            <a:ext cx="8520600" cy="45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50"/>
              <a:t>4. Ipotizzare il comportamento della funzionalità implementata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Questo blocco di codice è un programma per verificare la connessione a internet di una macchina. Inizia creando uno stack, in seguito immette i parametri della funzione InternetGetConnectedState e la chiama, memorizzando(per convenzione) il valore restituito dalla funzione nel registro eax e copiando poi questo valore su var_4. Compara poi var_4 con 0  e se i valori sono uguali(ZF=1) salta all’indirizzo 40102B che contiene la chiamata alla funzione per la stampa del messaggio: “error 1.1: no internet”. Se invece i valori sono diversi(ZF=0) pusha l’indirizzo 40117F che contiene la chiamata alla funzione per la stampa del messaggio: “success: internet connection”. Infine rimuove lo stack pointer, imposta eax a 1 solo le connessione è riuscita e salta incondizionatamente all’indirizzo 40103A che contiene le istruzioni di pulizia dello stack e termina la subroutine 401000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InternetGetConnectedState: funzione che recupera lo stato connesso del sistema locale se il valore booleano restituito è true. Parametri: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dwReserved: è riservato e deve essere sempre 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lpdwFlags: parametro che punta a una variabile che può contenere più valori per descrivere lo stato della connessione, ma la funzione restituisce solo true o false per indicare se c’è o meno la connessione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it" sz="1000"/>
              <a:t>                                                               </a:t>
            </a:r>
            <a:endParaRPr sz="1000"/>
          </a:p>
        </p:txBody>
      </p:sp>
      <p:sp>
        <p:nvSpPr>
          <p:cNvPr id="102" name="Google Shape;102;p17"/>
          <p:cNvSpPr txBox="1"/>
          <p:nvPr/>
        </p:nvSpPr>
        <p:spPr>
          <a:xfrm>
            <a:off x="3601425" y="4811775"/>
            <a:ext cx="54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800">
                <a:solidFill>
                  <a:schemeClr val="dk1"/>
                </a:solidFill>
              </a:rPr>
              <a:t>Riferimento funzione: </a:t>
            </a:r>
            <a:r>
              <a:rPr lang="it" sz="800">
                <a:solidFill>
                  <a:schemeClr val="dk1"/>
                </a:solidFill>
              </a:rPr>
              <a:t>https://learn.microsoft.com/it-it/windows/win32/api/wininet/nf-wininet-internetgetconnectedstate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178975"/>
            <a:ext cx="8520600" cy="49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5. BONUS fare una tabella con significato delle singole righe di codice assembly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graphicFrame>
        <p:nvGraphicFramePr>
          <p:cNvPr id="108" name="Google Shape;108;p18"/>
          <p:cNvGraphicFramePr/>
          <p:nvPr/>
        </p:nvGraphicFramePr>
        <p:xfrm>
          <a:off x="229075" y="52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{681A1D92-9EA7-4224-9EC0-87182711BC72}</a:tableStyleId>
              </a:tblPr>
              <a:tblGrid>
                <a:gridCol w="3673850"/>
                <a:gridCol w="3107725"/>
              </a:tblGrid>
              <a:tr h="376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it" sz="1200">
                          <a:solidFill>
                            <a:schemeClr val="dk1"/>
                          </a:solidFill>
                        </a:rPr>
                        <a:t>                             ISTRUZIONE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" sz="800">
                          <a:solidFill>
                            <a:schemeClr val="dk1"/>
                          </a:solidFill>
                        </a:rPr>
                        <a:t>                             </a:t>
                      </a:r>
                      <a:r>
                        <a:rPr b="1" lang="it" sz="1200">
                          <a:solidFill>
                            <a:schemeClr val="dk1"/>
                          </a:solidFill>
                        </a:rPr>
                        <a:t>DESCRIZIONE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 sz="1200">
                          <a:solidFill>
                            <a:schemeClr val="dk1"/>
                          </a:solidFill>
                        </a:rPr>
                        <a:t>Push ebp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800">
                          <a:solidFill>
                            <a:schemeClr val="dk1"/>
                          </a:solidFill>
                        </a:rPr>
                        <a:t>inserisce il valore del registro ebp nello stack</a:t>
                      </a:r>
                      <a:r>
                        <a:rPr lang="it" sz="1200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 sz="1200">
                          <a:solidFill>
                            <a:schemeClr val="dk1"/>
                          </a:solidFill>
                        </a:rPr>
                        <a:t>Mov ebp, esp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800">
                          <a:solidFill>
                            <a:schemeClr val="dk1"/>
                          </a:solidFill>
                        </a:rPr>
                        <a:t>imposta il valore dello stack pointer come uguale al base pointer creando lo stack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 sz="1200">
                          <a:solidFill>
                            <a:schemeClr val="dk1"/>
                          </a:solidFill>
                        </a:rPr>
                        <a:t>push ecx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800">
                          <a:solidFill>
                            <a:schemeClr val="dk1"/>
                          </a:solidFill>
                        </a:rPr>
                        <a:t>inserisce il valore del registro ecx nello stack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 sz="1200">
                          <a:solidFill>
                            <a:schemeClr val="dk1"/>
                          </a:solidFill>
                        </a:rPr>
                        <a:t>push 0 ; dwReserved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800">
                          <a:solidFill>
                            <a:schemeClr val="dk1"/>
                          </a:solidFill>
                        </a:rPr>
                        <a:t>aggiunge il valore 0 allo stack da utilizzare come parametro dwReserved, relativo alla funzione InternetGetConnectedState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 sz="1200">
                          <a:solidFill>
                            <a:schemeClr val="dk1"/>
                          </a:solidFill>
                        </a:rPr>
                        <a:t>push 0 ;   lpdwFlags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800">
                          <a:solidFill>
                            <a:schemeClr val="dk1"/>
                          </a:solidFill>
                        </a:rPr>
                        <a:t>aggiunge il valore 0 allo stack da utilizzare come parametro lpdwFlags, relativo alla funzione InternetGetConnectedState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 sz="1200">
                          <a:solidFill>
                            <a:schemeClr val="dk1"/>
                          </a:solidFill>
                        </a:rPr>
                        <a:t>call ds:InternetGetConnectedState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800">
                          <a:solidFill>
                            <a:schemeClr val="dk1"/>
                          </a:solidFill>
                        </a:rPr>
                        <a:t>chiama la funzione</a:t>
                      </a:r>
                      <a:r>
                        <a:rPr b="1" lang="it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it" sz="800">
                          <a:solidFill>
                            <a:schemeClr val="dk1"/>
                          </a:solidFill>
                        </a:rPr>
                        <a:t>InternetGetConnectedState</a:t>
                      </a:r>
                      <a:r>
                        <a:rPr b="1" lang="it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it" sz="800">
                          <a:solidFill>
                            <a:schemeClr val="dk1"/>
                          </a:solidFill>
                        </a:rPr>
                        <a:t>per controllare lo stato della connessione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 sz="1200">
                          <a:solidFill>
                            <a:schemeClr val="dk1"/>
                          </a:solidFill>
                        </a:rPr>
                        <a:t>mov [ebp+var_4], eax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800">
                          <a:solidFill>
                            <a:schemeClr val="dk1"/>
                          </a:solidFill>
                        </a:rPr>
                        <a:t>sposta il valore di eax sulla variabile</a:t>
                      </a:r>
                      <a:r>
                        <a:rPr b="1" lang="it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it" sz="800">
                          <a:solidFill>
                            <a:schemeClr val="dk1"/>
                          </a:solidFill>
                        </a:rPr>
                        <a:t>var_4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 sz="1200">
                          <a:solidFill>
                            <a:schemeClr val="dk1"/>
                          </a:solidFill>
                        </a:rPr>
                        <a:t>cmp [ebp+var_4],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it" sz="8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it" sz="800">
                          <a:solidFill>
                            <a:schemeClr val="dk1"/>
                          </a:solidFill>
                        </a:rPr>
                        <a:t>ompara il valore di</a:t>
                      </a:r>
                      <a:r>
                        <a:rPr b="1" lang="it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it" sz="800">
                          <a:solidFill>
                            <a:schemeClr val="dk1"/>
                          </a:solidFill>
                        </a:rPr>
                        <a:t>var_4</a:t>
                      </a:r>
                      <a:r>
                        <a:rPr b="1" lang="it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it" sz="800">
                          <a:solidFill>
                            <a:schemeClr val="dk1"/>
                          </a:solidFill>
                        </a:rPr>
                        <a:t>con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 sz="1200">
                          <a:solidFill>
                            <a:schemeClr val="dk1"/>
                          </a:solidFill>
                        </a:rPr>
                        <a:t>jz short loc_40102B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800">
                          <a:solidFill>
                            <a:schemeClr val="dk1"/>
                          </a:solidFill>
                        </a:rPr>
                        <a:t>salto condizionale “jump zero” all’indirizzo 40102B, se zero flag è 1(destinazione=sorgente)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 sz="1200">
                          <a:solidFill>
                            <a:schemeClr val="dk1"/>
                          </a:solidFill>
                        </a:rPr>
                        <a:t>push offset aSuccessInterne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800">
                          <a:solidFill>
                            <a:schemeClr val="dk1"/>
                          </a:solidFill>
                        </a:rPr>
                        <a:t>aggiunge l’indirizzo di aSuccessInterne allo stack</a:t>
                      </a:r>
                      <a:r>
                        <a:rPr lang="it" sz="1200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p19"/>
          <p:cNvGraphicFramePr/>
          <p:nvPr/>
        </p:nvGraphicFramePr>
        <p:xfrm>
          <a:off x="866425" y="10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{681A1D92-9EA7-4224-9EC0-87182711BC72}</a:tableStyleId>
              </a:tblPr>
              <a:tblGrid>
                <a:gridCol w="3619500"/>
                <a:gridCol w="3619500"/>
              </a:tblGrid>
              <a:tr h="388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 sz="1200">
                          <a:solidFill>
                            <a:schemeClr val="dk1"/>
                          </a:solidFill>
                        </a:rPr>
                        <a:t>                             </a:t>
                      </a:r>
                      <a:r>
                        <a:rPr b="1" lang="it" sz="1200">
                          <a:solidFill>
                            <a:schemeClr val="dk1"/>
                          </a:solidFill>
                        </a:rPr>
                        <a:t>ISTRUZIONE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 sz="1200">
                          <a:solidFill>
                            <a:schemeClr val="dk1"/>
                          </a:solidFill>
                        </a:rPr>
                        <a:t>                              </a:t>
                      </a:r>
                      <a:r>
                        <a:rPr b="1" lang="it" sz="1200">
                          <a:solidFill>
                            <a:schemeClr val="dk1"/>
                          </a:solidFill>
                        </a:rPr>
                        <a:t>DESCRIZIONE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 sz="1200">
                          <a:solidFill>
                            <a:schemeClr val="dk1"/>
                          </a:solidFill>
                        </a:rPr>
                        <a:t>call sub_40105F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800">
                          <a:solidFill>
                            <a:schemeClr val="dk1"/>
                          </a:solidFill>
                        </a:rPr>
                        <a:t>chiama la subroutine(funzione) 40105F per la stampa, quando la funzione termina il controllo torna alla funzione precedente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8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 sz="1200">
                          <a:solidFill>
                            <a:schemeClr val="dk1"/>
                          </a:solidFill>
                        </a:rPr>
                        <a:t>add esp,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800">
                          <a:solidFill>
                            <a:schemeClr val="dk1"/>
                          </a:solidFill>
                        </a:rPr>
                        <a:t>pulisce so stack pointer aggiungendo 4 byte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8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 sz="1200">
                          <a:solidFill>
                            <a:schemeClr val="dk1"/>
                          </a:solidFill>
                        </a:rPr>
                        <a:t>mov eax,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800">
                          <a:solidFill>
                            <a:schemeClr val="dk1"/>
                          </a:solidFill>
                        </a:rPr>
                        <a:t>sposta il valore 1 su eax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8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 sz="1200">
                          <a:solidFill>
                            <a:schemeClr val="dk1"/>
                          </a:solidFill>
                        </a:rPr>
                        <a:t>jmp short loc_40103A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800">
                          <a:solidFill>
                            <a:schemeClr val="dk1"/>
                          </a:solidFill>
                        </a:rPr>
                        <a:t>salta direttamente all’indirizzo 40103A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4" name="Google Shape;114;p19"/>
          <p:cNvGraphicFramePr/>
          <p:nvPr/>
        </p:nvGraphicFramePr>
        <p:xfrm>
          <a:off x="691100" y="252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{681A1D92-9EA7-4224-9EC0-87182711BC72}</a:tableStyleId>
              </a:tblPr>
              <a:tblGrid>
                <a:gridCol w="1771200"/>
                <a:gridCol w="1771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loc_40103A: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/>
                        <a:t>indica la locazione del blocco di codice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mov esp,ebp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/>
                        <a:t>sposta il base pointer sullo stesso punto dello stack pointer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pop ebp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/>
                        <a:t>rimuove dallo stack il valore del base pointer, chiudendo lo stack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retn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/>
                        <a:t>istruzione di ritorno alla funzione chiamante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sub_401000 endp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/>
                        <a:t>istruzione di terminazione della subroutine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5" name="Google Shape;115;p19"/>
          <p:cNvGraphicFramePr/>
          <p:nvPr/>
        </p:nvGraphicFramePr>
        <p:xfrm>
          <a:off x="4595400" y="252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{681A1D92-9EA7-4224-9EC0-87182711BC72}</a:tableStyleId>
              </a:tblPr>
              <a:tblGrid>
                <a:gridCol w="1955600"/>
                <a:gridCol w="1955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loc_40102B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/>
                        <a:t>indica la locazione del blocco per la stampa del messaggio: ”Error 1.1: No Internet\n”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push </a:t>
                      </a:r>
                      <a:r>
                        <a:rPr b="1" lang="it"/>
                        <a:t>offset</a:t>
                      </a:r>
                      <a:r>
                        <a:rPr b="1" lang="it"/>
                        <a:t> aError1_1NoInte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/>
                        <a:t>imposta l’indirizzo della funzione aError1_1NoInte nello stack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call sub_40117F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/>
                        <a:t>chiama la subroutine all’indirizzo 40117F(presumibilmente la funzione di stampa del messaggio)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add esp,4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/>
                        <a:t>pulisce lo stack aggiungendo 4 byte allo stack pointer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xor eax,eax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/>
                        <a:t>inizializza il valore di eax a 0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