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7364c22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7364c22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7364c227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7364c227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7364c227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7364c227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7364c227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7364c227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7364c227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7364c227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7364c227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7364c227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7364c227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7364c227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epiicodesecurity.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epicodesecurity.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3875" y="141525"/>
            <a:ext cx="8520600" cy="65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sz="2400"/>
              <a:t>CORSO DI FORMAZIONE DIPENDENTI</a:t>
            </a:r>
            <a:endParaRPr sz="2400"/>
          </a:p>
        </p:txBody>
      </p:sp>
      <p:sp>
        <p:nvSpPr>
          <p:cNvPr id="55" name="Google Shape;55;p13"/>
          <p:cNvSpPr txBox="1"/>
          <p:nvPr>
            <p:ph idx="1" type="subTitle"/>
          </p:nvPr>
        </p:nvSpPr>
        <p:spPr>
          <a:xfrm>
            <a:off x="223875" y="760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2400"/>
              <a:t>Ingegneria sociale</a:t>
            </a:r>
            <a:endParaRPr sz="2400"/>
          </a:p>
        </p:txBody>
      </p:sp>
      <p:sp>
        <p:nvSpPr>
          <p:cNvPr id="56" name="Google Shape;56;p13"/>
          <p:cNvSpPr txBox="1"/>
          <p:nvPr/>
        </p:nvSpPr>
        <p:spPr>
          <a:xfrm>
            <a:off x="-19525" y="1585975"/>
            <a:ext cx="763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2"/>
                </a:solidFill>
              </a:rPr>
              <a:t>In questo corso vedremo cos’è l’ingegneria sociale e come prevenire attacchi informatici in azienda. Il corso è composto da 3 lezioni in cui impareremo cos’è l’ingegneria sociale, come riconoscere un attacco e quali sono i metodi di attacco più diffusi.</a:t>
            </a:r>
            <a:endParaRPr sz="1000">
              <a:solidFill>
                <a:schemeClr val="dk2"/>
              </a:solidFill>
            </a:endParaRPr>
          </a:p>
        </p:txBody>
      </p:sp>
      <p:sp>
        <p:nvSpPr>
          <p:cNvPr id="57" name="Google Shape;57;p13"/>
          <p:cNvSpPr/>
          <p:nvPr/>
        </p:nvSpPr>
        <p:spPr>
          <a:xfrm>
            <a:off x="248850" y="3054875"/>
            <a:ext cx="2464500" cy="134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nvSpPr>
        <p:spPr>
          <a:xfrm>
            <a:off x="888150" y="3030475"/>
            <a:ext cx="28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rPr>
              <a:t>LEZIONE 1</a:t>
            </a:r>
            <a:endParaRPr>
              <a:solidFill>
                <a:schemeClr val="dk2"/>
              </a:solidFill>
            </a:endParaRPr>
          </a:p>
        </p:txBody>
      </p:sp>
      <p:sp>
        <p:nvSpPr>
          <p:cNvPr id="59" name="Google Shape;59;p13"/>
          <p:cNvSpPr txBox="1"/>
          <p:nvPr/>
        </p:nvSpPr>
        <p:spPr>
          <a:xfrm>
            <a:off x="122000" y="3523375"/>
            <a:ext cx="28110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2"/>
              </a:buClr>
              <a:buSzPts val="1000"/>
              <a:buChar char="-"/>
            </a:pPr>
            <a:r>
              <a:rPr lang="it" sz="1000">
                <a:solidFill>
                  <a:schemeClr val="dk2"/>
                </a:solidFill>
              </a:rPr>
              <a:t>Cosa sono gli attacchi informatici</a:t>
            </a:r>
            <a:endParaRPr sz="1000">
              <a:solidFill>
                <a:schemeClr val="dk2"/>
              </a:solidFill>
            </a:endParaRPr>
          </a:p>
          <a:p>
            <a:pPr indent="-292100" lvl="0" marL="457200" rtl="0" algn="l">
              <a:spcBef>
                <a:spcPts val="0"/>
              </a:spcBef>
              <a:spcAft>
                <a:spcPts val="0"/>
              </a:spcAft>
              <a:buClr>
                <a:schemeClr val="dk2"/>
              </a:buClr>
              <a:buSzPts val="1000"/>
              <a:buChar char="-"/>
            </a:pPr>
            <a:r>
              <a:rPr lang="it" sz="1000">
                <a:solidFill>
                  <a:schemeClr val="dk2"/>
                </a:solidFill>
              </a:rPr>
              <a:t>Basi di ingegneria sociale</a:t>
            </a:r>
            <a:endParaRPr sz="1000">
              <a:solidFill>
                <a:schemeClr val="dk2"/>
              </a:solidFill>
            </a:endParaRPr>
          </a:p>
        </p:txBody>
      </p:sp>
      <p:sp>
        <p:nvSpPr>
          <p:cNvPr id="60" name="Google Shape;60;p13"/>
          <p:cNvSpPr/>
          <p:nvPr/>
        </p:nvSpPr>
        <p:spPr>
          <a:xfrm>
            <a:off x="3411150" y="3021775"/>
            <a:ext cx="2464500" cy="134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3"/>
          <p:cNvSpPr txBox="1"/>
          <p:nvPr/>
        </p:nvSpPr>
        <p:spPr>
          <a:xfrm>
            <a:off x="4016175" y="2981650"/>
            <a:ext cx="28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rPr>
              <a:t>LEZIONE 2</a:t>
            </a:r>
            <a:endParaRPr>
              <a:solidFill>
                <a:schemeClr val="dk2"/>
              </a:solidFill>
            </a:endParaRPr>
          </a:p>
        </p:txBody>
      </p:sp>
      <p:sp>
        <p:nvSpPr>
          <p:cNvPr id="62" name="Google Shape;62;p13"/>
          <p:cNvSpPr txBox="1"/>
          <p:nvPr/>
        </p:nvSpPr>
        <p:spPr>
          <a:xfrm>
            <a:off x="3616025" y="3523375"/>
            <a:ext cx="28110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2"/>
              </a:buClr>
              <a:buSzPts val="1000"/>
              <a:buChar char="-"/>
            </a:pPr>
            <a:r>
              <a:rPr lang="it" sz="1000">
                <a:solidFill>
                  <a:schemeClr val="dk2"/>
                </a:solidFill>
              </a:rPr>
              <a:t>Siti clonati</a:t>
            </a:r>
            <a:endParaRPr sz="1000">
              <a:solidFill>
                <a:schemeClr val="dk2"/>
              </a:solidFill>
            </a:endParaRPr>
          </a:p>
        </p:txBody>
      </p:sp>
      <p:sp>
        <p:nvSpPr>
          <p:cNvPr id="63" name="Google Shape;63;p13"/>
          <p:cNvSpPr/>
          <p:nvPr/>
        </p:nvSpPr>
        <p:spPr>
          <a:xfrm>
            <a:off x="6573450" y="3021775"/>
            <a:ext cx="2464500" cy="134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4" name="Google Shape;64;p13"/>
          <p:cNvCxnSpPr/>
          <p:nvPr/>
        </p:nvCxnSpPr>
        <p:spPr>
          <a:xfrm>
            <a:off x="5875650" y="3769675"/>
            <a:ext cx="697800" cy="0"/>
          </a:xfrm>
          <a:prstGeom prst="straightConnector1">
            <a:avLst/>
          </a:prstGeom>
          <a:noFill/>
          <a:ln cap="flat" cmpd="sng" w="9525">
            <a:solidFill>
              <a:schemeClr val="dk2"/>
            </a:solidFill>
            <a:prstDash val="solid"/>
            <a:round/>
            <a:headEnd len="med" w="med" type="none"/>
            <a:tailEnd len="med" w="med" type="triangle"/>
          </a:ln>
        </p:spPr>
      </p:cxnSp>
      <p:cxnSp>
        <p:nvCxnSpPr>
          <p:cNvPr id="65" name="Google Shape;65;p13"/>
          <p:cNvCxnSpPr/>
          <p:nvPr/>
        </p:nvCxnSpPr>
        <p:spPr>
          <a:xfrm>
            <a:off x="2713350" y="3769675"/>
            <a:ext cx="697800" cy="0"/>
          </a:xfrm>
          <a:prstGeom prst="straightConnector1">
            <a:avLst/>
          </a:prstGeom>
          <a:noFill/>
          <a:ln cap="flat" cmpd="sng" w="9525">
            <a:solidFill>
              <a:schemeClr val="dk2"/>
            </a:solidFill>
            <a:prstDash val="solid"/>
            <a:round/>
            <a:headEnd len="med" w="med" type="none"/>
            <a:tailEnd len="med" w="med" type="triangle"/>
          </a:ln>
        </p:spPr>
      </p:cxnSp>
      <p:sp>
        <p:nvSpPr>
          <p:cNvPr id="66" name="Google Shape;66;p13"/>
          <p:cNvSpPr txBox="1"/>
          <p:nvPr/>
        </p:nvSpPr>
        <p:spPr>
          <a:xfrm>
            <a:off x="7202775" y="2981650"/>
            <a:ext cx="24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rPr>
              <a:t>LEZIONE 3</a:t>
            </a:r>
            <a:endParaRPr>
              <a:solidFill>
                <a:schemeClr val="dk2"/>
              </a:solidFill>
            </a:endParaRPr>
          </a:p>
        </p:txBody>
      </p:sp>
      <p:sp>
        <p:nvSpPr>
          <p:cNvPr id="67" name="Google Shape;67;p13"/>
          <p:cNvSpPr txBox="1"/>
          <p:nvPr/>
        </p:nvSpPr>
        <p:spPr>
          <a:xfrm>
            <a:off x="6539400" y="3369475"/>
            <a:ext cx="25326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2"/>
              </a:buClr>
              <a:buSzPts val="1000"/>
              <a:buChar char="-"/>
            </a:pPr>
            <a:r>
              <a:rPr lang="it" sz="1000">
                <a:solidFill>
                  <a:schemeClr val="dk2"/>
                </a:solidFill>
              </a:rPr>
              <a:t>Riconoscere un’email di phishing</a:t>
            </a:r>
            <a:endParaRPr sz="1000">
              <a:solidFill>
                <a:schemeClr val="dk2"/>
              </a:solidFill>
            </a:endParaRPr>
          </a:p>
          <a:p>
            <a:pPr indent="-292100" lvl="0" marL="457200" rtl="0" algn="l">
              <a:spcBef>
                <a:spcPts val="0"/>
              </a:spcBef>
              <a:spcAft>
                <a:spcPts val="0"/>
              </a:spcAft>
              <a:buClr>
                <a:schemeClr val="dk2"/>
              </a:buClr>
              <a:buSzPts val="1000"/>
              <a:buChar char="-"/>
            </a:pPr>
            <a:r>
              <a:rPr lang="it" sz="1000">
                <a:solidFill>
                  <a:schemeClr val="dk2"/>
                </a:solidFill>
              </a:rPr>
              <a:t>Come difendersi</a:t>
            </a:r>
            <a:endParaRPr sz="1000">
              <a:solidFill>
                <a:schemeClr val="dk2"/>
              </a:solidFill>
            </a:endParaRPr>
          </a:p>
          <a:p>
            <a:pPr indent="0" lvl="0" marL="457200" rtl="0" algn="l">
              <a:spcBef>
                <a:spcPts val="0"/>
              </a:spcBef>
              <a:spcAft>
                <a:spcPts val="0"/>
              </a:spcAft>
              <a:buNone/>
            </a:pPr>
            <a:r>
              <a:t/>
            </a:r>
            <a:endParaRPr sz="1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3525" y="103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800"/>
              <a:t>Lezione 1 - attacco informatico  </a:t>
            </a:r>
            <a:endParaRPr sz="1800"/>
          </a:p>
        </p:txBody>
      </p:sp>
      <p:sp>
        <p:nvSpPr>
          <p:cNvPr id="73" name="Google Shape;73;p14"/>
          <p:cNvSpPr txBox="1"/>
          <p:nvPr>
            <p:ph idx="1" type="body"/>
          </p:nvPr>
        </p:nvSpPr>
        <p:spPr>
          <a:xfrm>
            <a:off x="96975" y="518100"/>
            <a:ext cx="8960400" cy="45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200"/>
              <a:t>Con il termine attacco in informatica si intende un’azione mirata all’acquisizione, manomissione o distruzione di dati o applicazioni/programmi in maniera illecita. Può essere effettuato da remoto e generalmente è difficile da identificare. Un attaccante, o black hat hacker, ha a disposizione diversi metodi per attaccare un sistema, quello che vedremo è l’ingegneria sociale.</a:t>
            </a:r>
            <a:endParaRPr sz="1200"/>
          </a:p>
          <a:p>
            <a:pPr indent="0" lvl="0" marL="0" rtl="0" algn="l">
              <a:spcBef>
                <a:spcPts val="1200"/>
              </a:spcBef>
              <a:spcAft>
                <a:spcPts val="0"/>
              </a:spcAft>
              <a:buNone/>
            </a:pPr>
            <a:r>
              <a:rPr lang="it" sz="1200"/>
              <a:t>L’ingegneria sociale è un metodo di attacco che mira all’individuo piuttosto che al programma con l’obiettivo di ottenere dati sensibili e/o privati della persona o dell’azienda tramite l’inganno. Essere consapevoli di come è strutturato un attacco di ingegneria sociale diventa quindi fondamentale per evitare rischi e/o danni alla persona o all’azienda.</a:t>
            </a:r>
            <a:endParaRPr sz="1200"/>
          </a:p>
          <a:p>
            <a:pPr indent="0" lvl="0" marL="0" rtl="0" algn="l">
              <a:spcBef>
                <a:spcPts val="1200"/>
              </a:spcBef>
              <a:spcAft>
                <a:spcPts val="0"/>
              </a:spcAft>
              <a:buNone/>
            </a:pPr>
            <a:r>
              <a:rPr lang="it" sz="1200"/>
              <a:t>Esistono diversi attacchi di ingegneria sociale tra i quali phishing(attacco via email), smishing(attacco via sms), QRshing(attacco via QR code).</a:t>
            </a:r>
            <a:endParaRPr sz="1200"/>
          </a:p>
          <a:p>
            <a:pPr indent="0" lvl="0" marL="0" rtl="0" algn="l">
              <a:spcBef>
                <a:spcPts val="1200"/>
              </a:spcBef>
              <a:spcAft>
                <a:spcPts val="1200"/>
              </a:spcAft>
              <a:buNone/>
            </a:pPr>
            <a:r>
              <a:rPr lang="it" sz="1200"/>
              <a:t>I primi consistono nell’invio alla vittima di email e/o sms contenenti un link malevolo, il terzo viene effettuato tramite codice QR; in questo corso ci concentreremo sul phishing.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121375" y="93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800"/>
              <a:t>Lezione 2 - sito clone </a:t>
            </a:r>
            <a:endParaRPr sz="1800"/>
          </a:p>
        </p:txBody>
      </p:sp>
      <p:sp>
        <p:nvSpPr>
          <p:cNvPr id="79" name="Google Shape;79;p15"/>
          <p:cNvSpPr txBox="1"/>
          <p:nvPr>
            <p:ph idx="1" type="body"/>
          </p:nvPr>
        </p:nvSpPr>
        <p:spPr>
          <a:xfrm>
            <a:off x="121375" y="552250"/>
            <a:ext cx="8916300" cy="451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200"/>
              <a:t>Tramite un’email di phishing un attaccante può mandare link a siti clonati in cui richiede di inserire delle credenziali. Utilizzando dei programmi specifici il black hat è in grado di visualizzare le credenziali, ottenendo quindi l’accesso ai dati personali o aziendali della vittima. Vediamo un esempio:</a:t>
            </a:r>
            <a:endParaRPr sz="1200"/>
          </a:p>
        </p:txBody>
      </p:sp>
      <p:pic>
        <p:nvPicPr>
          <p:cNvPr id="80" name="Google Shape;80;p15"/>
          <p:cNvPicPr preferRelativeResize="0"/>
          <p:nvPr/>
        </p:nvPicPr>
        <p:blipFill>
          <a:blip r:embed="rId3">
            <a:alphaModFix/>
          </a:blip>
          <a:stretch>
            <a:fillRect/>
          </a:stretch>
        </p:blipFill>
        <p:spPr>
          <a:xfrm>
            <a:off x="147850" y="1326925"/>
            <a:ext cx="2754800" cy="3426175"/>
          </a:xfrm>
          <a:prstGeom prst="rect">
            <a:avLst/>
          </a:prstGeom>
          <a:noFill/>
          <a:ln>
            <a:noFill/>
          </a:ln>
        </p:spPr>
      </p:pic>
      <p:pic>
        <p:nvPicPr>
          <p:cNvPr id="81" name="Google Shape;81;p15"/>
          <p:cNvPicPr preferRelativeResize="0"/>
          <p:nvPr/>
        </p:nvPicPr>
        <p:blipFill>
          <a:blip r:embed="rId4">
            <a:alphaModFix/>
          </a:blip>
          <a:stretch>
            <a:fillRect/>
          </a:stretch>
        </p:blipFill>
        <p:spPr>
          <a:xfrm>
            <a:off x="2962150" y="1326925"/>
            <a:ext cx="2459499" cy="3426174"/>
          </a:xfrm>
          <a:prstGeom prst="rect">
            <a:avLst/>
          </a:prstGeom>
          <a:noFill/>
          <a:ln>
            <a:noFill/>
          </a:ln>
        </p:spPr>
      </p:pic>
      <p:sp>
        <p:nvSpPr>
          <p:cNvPr id="82" name="Google Shape;82;p15"/>
          <p:cNvSpPr txBox="1"/>
          <p:nvPr/>
        </p:nvSpPr>
        <p:spPr>
          <a:xfrm>
            <a:off x="5646125" y="1137050"/>
            <a:ext cx="3303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2"/>
                </a:solidFill>
              </a:rPr>
              <a:t>Utilizziamo vulnweb come sito di prova per capire come funziona il meccanismo. Le due pagine apparentemente sono identiche, ma come evidenziato l’url(indirizzo della pagina) è diverso. Questo è il primo indicatore di inaffidabilità di un sito. Un attaccante può inoltre utilizzare un nome di dominio(ovvero il nome del sito) molto simile a quello originale, anche se non sarà mai del tutto identico in quanto il nome di dominio deve essere univoco. Essendo l’indirizzo dell’azienda www.Epicodesecurity.it , un sito clone potrebbe essere per esempio </a:t>
            </a:r>
            <a:r>
              <a:rPr lang="it" sz="1200" u="sng">
                <a:solidFill>
                  <a:schemeClr val="hlink"/>
                </a:solidFill>
                <a:hlinkClick r:id="rId5"/>
              </a:rPr>
              <a:t>www.Epiicodesecurity.it</a:t>
            </a:r>
            <a:r>
              <a:rPr lang="it" sz="1200">
                <a:solidFill>
                  <a:schemeClr val="dk2"/>
                </a:solidFill>
              </a:rPr>
              <a:t>.</a:t>
            </a:r>
            <a:endParaRPr sz="1200">
              <a:solidFill>
                <a:schemeClr val="dk2"/>
              </a:solidFill>
            </a:endParaRPr>
          </a:p>
          <a:p>
            <a:pPr indent="0" lvl="0" marL="0" rtl="0" algn="l">
              <a:spcBef>
                <a:spcPts val="0"/>
              </a:spcBef>
              <a:spcAft>
                <a:spcPts val="0"/>
              </a:spcAft>
              <a:buNone/>
            </a:pPr>
            <a:r>
              <a:rPr lang="it" sz="1200">
                <a:solidFill>
                  <a:schemeClr val="dk2"/>
                </a:solidFill>
              </a:rPr>
              <a:t>Il nome di dominio può essere comprato da chiunque e gli si può dare un nome qualsiasi, a patto che non sia identico ad un altro già esistente, ecco quindi che diventa molto semplice creare un sito clone. </a:t>
            </a:r>
            <a:endParaRPr sz="1200">
              <a:solidFill>
                <a:schemeClr val="dk2"/>
              </a:solidFill>
            </a:endParaRPr>
          </a:p>
        </p:txBody>
      </p:sp>
      <p:sp>
        <p:nvSpPr>
          <p:cNvPr id="83" name="Google Shape;83;p15"/>
          <p:cNvSpPr/>
          <p:nvPr/>
        </p:nvSpPr>
        <p:spPr>
          <a:xfrm>
            <a:off x="3864950" y="1766550"/>
            <a:ext cx="409800" cy="13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p:nvPr/>
        </p:nvSpPr>
        <p:spPr>
          <a:xfrm>
            <a:off x="1172300" y="1766550"/>
            <a:ext cx="852900" cy="13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nvSpPr>
        <p:spPr>
          <a:xfrm>
            <a:off x="4699400" y="152400"/>
            <a:ext cx="2811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2"/>
                </a:solidFill>
              </a:rPr>
              <a:t>Quello sulla destra è uno dei principali programmi utilizzati dai black hat hacker per mettere in atto attacchi di phishing ed è evidenziato come la password e l’username dell’utente vengano registrati nel programma nel momento in cui tentiamo di accedere.</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it" sz="1200">
                <a:solidFill>
                  <a:schemeClr val="dk2"/>
                </a:solidFill>
              </a:rPr>
              <a:t> </a:t>
            </a:r>
            <a:endParaRPr sz="1200">
              <a:solidFill>
                <a:schemeClr val="dk2"/>
              </a:solidFill>
            </a:endParaRPr>
          </a:p>
        </p:txBody>
      </p:sp>
      <p:pic>
        <p:nvPicPr>
          <p:cNvPr id="90" name="Google Shape;90;p16"/>
          <p:cNvPicPr preferRelativeResize="0"/>
          <p:nvPr/>
        </p:nvPicPr>
        <p:blipFill>
          <a:blip r:embed="rId3">
            <a:alphaModFix/>
          </a:blip>
          <a:stretch>
            <a:fillRect/>
          </a:stretch>
        </p:blipFill>
        <p:spPr>
          <a:xfrm>
            <a:off x="152400" y="152400"/>
            <a:ext cx="4576301" cy="4838700"/>
          </a:xfrm>
          <a:prstGeom prst="rect">
            <a:avLst/>
          </a:prstGeom>
          <a:noFill/>
          <a:ln>
            <a:noFill/>
          </a:ln>
        </p:spPr>
      </p:pic>
      <p:sp>
        <p:nvSpPr>
          <p:cNvPr id="91" name="Google Shape;91;p16"/>
          <p:cNvSpPr/>
          <p:nvPr/>
        </p:nvSpPr>
        <p:spPr>
          <a:xfrm>
            <a:off x="2776700" y="4348075"/>
            <a:ext cx="732000" cy="1659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67700" y="839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800"/>
              <a:t>LEZIONE 3 - Email di phishing</a:t>
            </a:r>
            <a:endParaRPr sz="1800"/>
          </a:p>
        </p:txBody>
      </p:sp>
      <p:sp>
        <p:nvSpPr>
          <p:cNvPr id="97" name="Google Shape;97;p17"/>
          <p:cNvSpPr txBox="1"/>
          <p:nvPr/>
        </p:nvSpPr>
        <p:spPr>
          <a:xfrm>
            <a:off x="126875" y="502650"/>
            <a:ext cx="865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2"/>
                </a:solidFill>
              </a:rPr>
              <a:t>Un’email malevola può essere difficile da riconoscere in quanto, come per i siti, il corpo del messaggio è facilmente clonabile. Ci sono però dei parametri che si possono controllare per capire se l’email è legittima. </a:t>
            </a:r>
            <a:endParaRPr sz="1200">
              <a:solidFill>
                <a:schemeClr val="dk2"/>
              </a:solidFill>
            </a:endParaRPr>
          </a:p>
        </p:txBody>
      </p:sp>
      <p:pic>
        <p:nvPicPr>
          <p:cNvPr id="98" name="Google Shape;98;p17"/>
          <p:cNvPicPr preferRelativeResize="0"/>
          <p:nvPr/>
        </p:nvPicPr>
        <p:blipFill>
          <a:blip r:embed="rId3">
            <a:alphaModFix/>
          </a:blip>
          <a:stretch>
            <a:fillRect/>
          </a:stretch>
        </p:blipFill>
        <p:spPr>
          <a:xfrm>
            <a:off x="126875" y="1004200"/>
            <a:ext cx="5524152" cy="2909550"/>
          </a:xfrm>
          <a:prstGeom prst="rect">
            <a:avLst/>
          </a:prstGeom>
          <a:noFill/>
          <a:ln>
            <a:noFill/>
          </a:ln>
        </p:spPr>
      </p:pic>
      <p:sp>
        <p:nvSpPr>
          <p:cNvPr id="99" name="Google Shape;99;p17"/>
          <p:cNvSpPr txBox="1"/>
          <p:nvPr/>
        </p:nvSpPr>
        <p:spPr>
          <a:xfrm>
            <a:off x="5763250" y="1161425"/>
            <a:ext cx="281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2"/>
                </a:solidFill>
              </a:rPr>
              <a:t>Prendiamo come esempio questa email pubblicitaria. Come abbiamo detto il contenuto del messaggio può essere clonato, quindi tramite l’opzione “mostra originale” andiamo a controllare in dettaglio cosa contiene l’email.</a:t>
            </a:r>
            <a:endParaRPr sz="1200">
              <a:solidFill>
                <a:schemeClr val="dk2"/>
              </a:solidFill>
            </a:endParaRPr>
          </a:p>
        </p:txBody>
      </p:sp>
      <p:sp>
        <p:nvSpPr>
          <p:cNvPr id="100" name="Google Shape;100;p17"/>
          <p:cNvSpPr/>
          <p:nvPr/>
        </p:nvSpPr>
        <p:spPr>
          <a:xfrm>
            <a:off x="4899500" y="2059350"/>
            <a:ext cx="346500" cy="5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3">
            <a:alphaModFix/>
          </a:blip>
          <a:stretch>
            <a:fillRect/>
          </a:stretch>
        </p:blipFill>
        <p:spPr>
          <a:xfrm>
            <a:off x="152400" y="152400"/>
            <a:ext cx="6964576" cy="2585275"/>
          </a:xfrm>
          <a:prstGeom prst="rect">
            <a:avLst/>
          </a:prstGeom>
          <a:noFill/>
          <a:ln>
            <a:noFill/>
          </a:ln>
        </p:spPr>
      </p:pic>
      <p:sp>
        <p:nvSpPr>
          <p:cNvPr id="106" name="Google Shape;106;p18"/>
          <p:cNvSpPr txBox="1"/>
          <p:nvPr/>
        </p:nvSpPr>
        <p:spPr>
          <a:xfrm>
            <a:off x="7285825" y="292800"/>
            <a:ext cx="1731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2"/>
                </a:solidFill>
              </a:rPr>
              <a:t>Ciò che ci interessa sono i parametri SPF, DKIM e DMARC. Questi sono sistemi di sicurezza che vanno impostati all’interno del server che riceve l’email.</a:t>
            </a:r>
            <a:endParaRPr sz="1200">
              <a:solidFill>
                <a:schemeClr val="dk2"/>
              </a:solidFill>
            </a:endParaRPr>
          </a:p>
        </p:txBody>
      </p:sp>
      <p:sp>
        <p:nvSpPr>
          <p:cNvPr id="107" name="Google Shape;107;p18"/>
          <p:cNvSpPr txBox="1"/>
          <p:nvPr/>
        </p:nvSpPr>
        <p:spPr>
          <a:xfrm>
            <a:off x="273275" y="2903575"/>
            <a:ext cx="8696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2"/>
                </a:solidFill>
              </a:rPr>
              <a:t>Il sistema SPF nello specifico controlla l’indirizzo ip e il nome di dominio del mittente e attraverso una lista controlla se è legittimo o meno. Le liste sono presenti in dei database di terze parti(ad esempio AbuseIPDB) e i database sono collegati al server che riceve. A seconda delle email in entrata che vogliamo bloccare è possibile impostare un livello(1 è il più sicuro). Se l’email che riceviamo ha una provenienza sicura il parametro SPF darà come risultato, nel caso di gmail, PASS. </a:t>
            </a:r>
            <a:endParaRPr sz="1200">
              <a:solidFill>
                <a:schemeClr val="dk2"/>
              </a:solidFill>
            </a:endParaRPr>
          </a:p>
          <a:p>
            <a:pPr indent="0" lvl="0" marL="0" rtl="0" algn="l">
              <a:spcBef>
                <a:spcPts val="0"/>
              </a:spcBef>
              <a:spcAft>
                <a:spcPts val="0"/>
              </a:spcAft>
              <a:buNone/>
            </a:pPr>
            <a:r>
              <a:rPr lang="it" sz="1200">
                <a:solidFill>
                  <a:schemeClr val="dk2"/>
                </a:solidFill>
              </a:rPr>
              <a:t>Il sistema DKIM è invece una firma digitale che tramite chiavi criptate(password) mette in sicurezza l’email. </a:t>
            </a:r>
            <a:endParaRPr sz="1200">
              <a:solidFill>
                <a:schemeClr val="dk2"/>
              </a:solidFill>
            </a:endParaRPr>
          </a:p>
          <a:p>
            <a:pPr indent="0" lvl="0" marL="0" rtl="0" algn="l">
              <a:spcBef>
                <a:spcPts val="0"/>
              </a:spcBef>
              <a:spcAft>
                <a:spcPts val="0"/>
              </a:spcAft>
              <a:buNone/>
            </a:pPr>
            <a:r>
              <a:rPr lang="it" sz="1200">
                <a:solidFill>
                  <a:schemeClr val="dk2"/>
                </a:solidFill>
              </a:rPr>
              <a:t>La combinazione tra SPF e DKIM garantisce un elevato livello di sicurezza.</a:t>
            </a:r>
            <a:endParaRPr sz="1200">
              <a:solidFill>
                <a:schemeClr val="dk2"/>
              </a:solidFill>
            </a:endParaRPr>
          </a:p>
          <a:p>
            <a:pPr indent="0" lvl="0" marL="0" rtl="0" algn="l">
              <a:spcBef>
                <a:spcPts val="0"/>
              </a:spcBef>
              <a:spcAft>
                <a:spcPts val="0"/>
              </a:spcAft>
              <a:buNone/>
            </a:pPr>
            <a:r>
              <a:rPr lang="it" sz="1200">
                <a:solidFill>
                  <a:schemeClr val="dk2"/>
                </a:solidFill>
              </a:rPr>
              <a:t>Infine il sistema DMARC è subordinato a SPF e DKIM, si può impostare in diversi modi:</a:t>
            </a:r>
            <a:endParaRPr sz="1200">
              <a:solidFill>
                <a:schemeClr val="dk2"/>
              </a:solidFill>
            </a:endParaRPr>
          </a:p>
          <a:p>
            <a:pPr indent="0" lvl="0" marL="0" rtl="0" algn="l">
              <a:spcBef>
                <a:spcPts val="0"/>
              </a:spcBef>
              <a:spcAft>
                <a:spcPts val="0"/>
              </a:spcAft>
              <a:buNone/>
            </a:pPr>
            <a:r>
              <a:rPr lang="it" sz="1200">
                <a:solidFill>
                  <a:schemeClr val="dk2"/>
                </a:solidFill>
              </a:rPr>
              <a:t>SPF e DKIM accettano l’email - l’email passa(consigliato)</a:t>
            </a:r>
            <a:endParaRPr sz="1200">
              <a:solidFill>
                <a:schemeClr val="dk2"/>
              </a:solidFill>
            </a:endParaRPr>
          </a:p>
          <a:p>
            <a:pPr indent="0" lvl="0" marL="0" rtl="0" algn="l">
              <a:spcBef>
                <a:spcPts val="0"/>
              </a:spcBef>
              <a:spcAft>
                <a:spcPts val="0"/>
              </a:spcAft>
              <a:buNone/>
            </a:pPr>
            <a:r>
              <a:rPr lang="it" sz="1200">
                <a:solidFill>
                  <a:schemeClr val="dk2"/>
                </a:solidFill>
              </a:rPr>
              <a:t>SPF accetta l’email ma DKIM no - l’email passa comunque</a:t>
            </a:r>
            <a:endParaRPr sz="1200">
              <a:solidFill>
                <a:schemeClr val="dk2"/>
              </a:solidFill>
            </a:endParaRPr>
          </a:p>
          <a:p>
            <a:pPr indent="0" lvl="0" marL="0" rtl="0" algn="l">
              <a:spcBef>
                <a:spcPts val="0"/>
              </a:spcBef>
              <a:spcAft>
                <a:spcPts val="0"/>
              </a:spcAft>
              <a:buNone/>
            </a:pPr>
            <a:r>
              <a:rPr lang="it" sz="1200">
                <a:solidFill>
                  <a:schemeClr val="dk2"/>
                </a:solidFill>
              </a:rPr>
              <a:t>SPF rigetta l’email ma DKIM la fa passare - l’email passa comunque(sconsigliato)</a:t>
            </a:r>
            <a:endParaRPr sz="1200">
              <a:solidFill>
                <a:schemeClr val="dk2"/>
              </a:solidFill>
            </a:endParaRPr>
          </a:p>
          <a:p>
            <a:pPr indent="0" lvl="0" marL="0" rtl="0" algn="l">
              <a:spcBef>
                <a:spcPts val="0"/>
              </a:spcBef>
              <a:spcAft>
                <a:spcPts val="0"/>
              </a:spcAft>
              <a:buNone/>
            </a:pPr>
            <a:r>
              <a:rPr lang="it" sz="1200">
                <a:solidFill>
                  <a:schemeClr val="dk2"/>
                </a:solidFill>
              </a:rPr>
              <a:t>SPF e DKIM rigettano l’email - l’email non passa(si può impostare ma risulta inutile)</a:t>
            </a:r>
            <a:endParaRPr sz="1200">
              <a:solidFill>
                <a:schemeClr val="dk2"/>
              </a:solidFill>
            </a:endParaRPr>
          </a:p>
        </p:txBody>
      </p:sp>
      <p:cxnSp>
        <p:nvCxnSpPr>
          <p:cNvPr id="108" name="Google Shape;108;p18"/>
          <p:cNvCxnSpPr/>
          <p:nvPr/>
        </p:nvCxnSpPr>
        <p:spPr>
          <a:xfrm>
            <a:off x="1146800" y="1371275"/>
            <a:ext cx="156300" cy="0"/>
          </a:xfrm>
          <a:prstGeom prst="straightConnector1">
            <a:avLst/>
          </a:prstGeom>
          <a:noFill/>
          <a:ln cap="flat" cmpd="sng" w="9525">
            <a:solidFill>
              <a:srgbClr val="FF0000"/>
            </a:solidFill>
            <a:prstDash val="solid"/>
            <a:round/>
            <a:headEnd len="med" w="med" type="none"/>
            <a:tailEnd len="med" w="med" type="none"/>
          </a:ln>
        </p:spPr>
      </p:cxnSp>
      <p:cxnSp>
        <p:nvCxnSpPr>
          <p:cNvPr id="109" name="Google Shape;109;p18"/>
          <p:cNvCxnSpPr/>
          <p:nvPr/>
        </p:nvCxnSpPr>
        <p:spPr>
          <a:xfrm>
            <a:off x="1146800" y="1513925"/>
            <a:ext cx="156300" cy="0"/>
          </a:xfrm>
          <a:prstGeom prst="straightConnector1">
            <a:avLst/>
          </a:prstGeom>
          <a:noFill/>
          <a:ln cap="flat" cmpd="sng" w="9525">
            <a:solidFill>
              <a:srgbClr val="FF0000"/>
            </a:solidFill>
            <a:prstDash val="solid"/>
            <a:round/>
            <a:headEnd len="med" w="med" type="none"/>
            <a:tailEnd len="med" w="med" type="none"/>
          </a:ln>
        </p:spPr>
      </p:cxnSp>
      <p:cxnSp>
        <p:nvCxnSpPr>
          <p:cNvPr id="110" name="Google Shape;110;p18"/>
          <p:cNvCxnSpPr/>
          <p:nvPr/>
        </p:nvCxnSpPr>
        <p:spPr>
          <a:xfrm>
            <a:off x="1168550" y="1676075"/>
            <a:ext cx="246600" cy="27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219600" y="151275"/>
            <a:ext cx="8798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2"/>
                </a:solidFill>
              </a:rPr>
              <a:t>Richiesta di phishing controllato</a:t>
            </a:r>
            <a:endParaRPr sz="1200">
              <a:solidFill>
                <a:schemeClr val="dk2"/>
              </a:solidFill>
            </a:endParaRPr>
          </a:p>
          <a:p>
            <a:pPr indent="0" lvl="0" marL="0" rtl="0" algn="l">
              <a:spcBef>
                <a:spcPts val="0"/>
              </a:spcBef>
              <a:spcAft>
                <a:spcPts val="0"/>
              </a:spcAft>
              <a:buNone/>
            </a:pPr>
            <a:r>
              <a:rPr lang="it" sz="1200">
                <a:solidFill>
                  <a:schemeClr val="dk2"/>
                </a:solidFill>
              </a:rPr>
              <a:t>Il servizio di phishing controllato è possibile e legale, nonostante questo la decisione spetta al direttore in quanto essere vittima di phishing(anche se senza danni alla persona e sotto autorizzazione del direttore) può sfociare in una causa legale, in quanto la persona che lo riceve potrebbe sentirsi offesa e/o ingannata. Secondo la legislazione italiana anche firmando una liberatoria o prestando il consenso la vittima di phishing ha comunque il diritto di sporgere denuncia.</a:t>
            </a:r>
            <a:endParaRPr sz="1200">
              <a:solidFill>
                <a:schemeClr val="dk2"/>
              </a:solidFill>
            </a:endParaRPr>
          </a:p>
          <a:p>
            <a:pPr indent="0" lvl="0" marL="0" rtl="0" algn="l">
              <a:spcBef>
                <a:spcPts val="0"/>
              </a:spcBef>
              <a:spcAft>
                <a:spcPts val="0"/>
              </a:spcAft>
              <a:buNone/>
            </a:pPr>
            <a:r>
              <a:rPr lang="it" sz="1200">
                <a:solidFill>
                  <a:schemeClr val="dk2"/>
                </a:solidFill>
              </a:rPr>
              <a:t>Nel momento in cui si vuole procedere l’ethical hacker manda un’email ai dipendenti dove nel messaggio è presente un link che porta ad un clone del sito </a:t>
            </a:r>
            <a:r>
              <a:rPr lang="it" sz="1200" u="sng">
                <a:solidFill>
                  <a:schemeClr val="hlink"/>
                </a:solidFill>
                <a:hlinkClick r:id="rId3"/>
              </a:rPr>
              <a:t>www.Epicodesecurity.it</a:t>
            </a:r>
            <a:r>
              <a:rPr lang="it" sz="1200">
                <a:solidFill>
                  <a:schemeClr val="dk2"/>
                </a:solidFill>
              </a:rPr>
              <a:t> in cui si richiede per esempio di accedere al profilo per leggere una nuova direttiva inoltrata dalla direzione. Si potrà quindi contare il numero di dipendenti che hanno acceduto al link senza considerare le misure di sicurezza viste nel corso ed eventualmente prendere provvedimenti.</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