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bcbb2856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bcbb28562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cbb2856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cbb2856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cbb28562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cbb28562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cbb28562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cbb28562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38525" y="717350"/>
            <a:ext cx="8520600" cy="35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sz="1400"/>
              <a:t>Traccia:</a:t>
            </a:r>
            <a:endParaRPr sz="1400"/>
          </a:p>
          <a:p>
            <a:pPr indent="0" lvl="0" marL="0" rtl="0" algn="l">
              <a:spcBef>
                <a:spcPts val="0"/>
              </a:spcBef>
              <a:spcAft>
                <a:spcPts val="0"/>
              </a:spcAft>
              <a:buNone/>
            </a:pPr>
            <a:r>
              <a:rPr lang="it" sz="1400"/>
              <a:t>Con riferimento agli estratti di un malware reale presenti nelle prossime slide, rispondere alle seguenti domande:</a:t>
            </a:r>
            <a:endParaRPr sz="1400"/>
          </a:p>
          <a:p>
            <a:pPr indent="0" lvl="0" marL="0" rtl="0" algn="l">
              <a:spcBef>
                <a:spcPts val="0"/>
              </a:spcBef>
              <a:spcAft>
                <a:spcPts val="0"/>
              </a:spcAft>
              <a:buNone/>
            </a:pPr>
            <a:r>
              <a:rPr lang="it" sz="1400"/>
              <a:t> </a:t>
            </a:r>
            <a:endParaRPr sz="1400"/>
          </a:p>
          <a:p>
            <a:pPr indent="0" lvl="0" marL="0" rtl="0" algn="l">
              <a:spcBef>
                <a:spcPts val="0"/>
              </a:spcBef>
              <a:spcAft>
                <a:spcPts val="0"/>
              </a:spcAft>
              <a:buNone/>
            </a:pPr>
            <a:r>
              <a:rPr lang="it" sz="1400"/>
              <a:t>• Descrivere come il malware ottiene la persistenza, evidenziando il codice assembly dove le relative istruzioni e chiamate di funzioni vengono eseguite</a:t>
            </a:r>
            <a:endParaRPr sz="1400"/>
          </a:p>
          <a:p>
            <a:pPr indent="0" lvl="0" marL="0" rtl="0" algn="l">
              <a:spcBef>
                <a:spcPts val="0"/>
              </a:spcBef>
              <a:spcAft>
                <a:spcPts val="0"/>
              </a:spcAft>
              <a:buNone/>
            </a:pPr>
            <a:r>
              <a:rPr lang="it" sz="1400"/>
              <a:t> </a:t>
            </a:r>
            <a:endParaRPr sz="1400"/>
          </a:p>
          <a:p>
            <a:pPr indent="0" lvl="0" marL="0" rtl="0" algn="l">
              <a:spcBef>
                <a:spcPts val="0"/>
              </a:spcBef>
              <a:spcAft>
                <a:spcPts val="0"/>
              </a:spcAft>
              <a:buNone/>
            </a:pPr>
            <a:r>
              <a:rPr lang="it" sz="1400"/>
              <a:t>• Identificare il client software utilizzato dal malware per la connessione ad Internet</a:t>
            </a:r>
            <a:endParaRPr sz="1400"/>
          </a:p>
          <a:p>
            <a:pPr indent="0" lvl="0" marL="0" rtl="0" algn="l">
              <a:spcBef>
                <a:spcPts val="0"/>
              </a:spcBef>
              <a:spcAft>
                <a:spcPts val="0"/>
              </a:spcAft>
              <a:buNone/>
            </a:pPr>
            <a:r>
              <a:rPr lang="it" sz="1400"/>
              <a:t> </a:t>
            </a:r>
            <a:endParaRPr sz="1400"/>
          </a:p>
          <a:p>
            <a:pPr indent="0" lvl="0" marL="0" rtl="0" algn="l">
              <a:spcBef>
                <a:spcPts val="0"/>
              </a:spcBef>
              <a:spcAft>
                <a:spcPts val="0"/>
              </a:spcAft>
              <a:buNone/>
            </a:pPr>
            <a:r>
              <a:rPr lang="it" sz="1400"/>
              <a:t>• Identificare l’URL al quale il malware tenta di connettersi ed evidenziare la chiamata di funzione che permette al malware di connettersi ad un URL</a:t>
            </a:r>
            <a:endParaRPr sz="1400"/>
          </a:p>
          <a:p>
            <a:pPr indent="0" lvl="0" marL="0" rtl="0" algn="l">
              <a:spcBef>
                <a:spcPts val="0"/>
              </a:spcBef>
              <a:spcAft>
                <a:spcPts val="0"/>
              </a:spcAft>
              <a:buNone/>
            </a:pPr>
            <a:r>
              <a:rPr lang="it" sz="1400"/>
              <a:t> </a:t>
            </a:r>
            <a:endParaRPr sz="1400"/>
          </a:p>
          <a:p>
            <a:pPr indent="0" lvl="0" marL="0" rtl="0" algn="l">
              <a:spcBef>
                <a:spcPts val="0"/>
              </a:spcBef>
              <a:spcAft>
                <a:spcPts val="0"/>
              </a:spcAft>
              <a:buNone/>
            </a:pPr>
            <a:r>
              <a:rPr lang="it" sz="1400"/>
              <a:t>• BONUS: qual è il significato e il funzionamento del comando assembly “lea”</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278150" y="287925"/>
            <a:ext cx="831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
                <a:solidFill>
                  <a:schemeClr val="dk1"/>
                </a:solidFill>
              </a:rPr>
              <a:t>• Descrivere come il malware ottiene la persistenza, evidenziando il codice assembly dove le relative istruzioni e chiamate di funzioni vengono eseguite </a:t>
            </a:r>
            <a:endParaRPr>
              <a:solidFill>
                <a:schemeClr val="dk1"/>
              </a:solidFill>
            </a:endParaRPr>
          </a:p>
        </p:txBody>
      </p:sp>
      <p:pic>
        <p:nvPicPr>
          <p:cNvPr id="60" name="Google Shape;60;p14"/>
          <p:cNvPicPr preferRelativeResize="0"/>
          <p:nvPr/>
        </p:nvPicPr>
        <p:blipFill>
          <a:blip r:embed="rId3">
            <a:alphaModFix/>
          </a:blip>
          <a:stretch>
            <a:fillRect/>
          </a:stretch>
        </p:blipFill>
        <p:spPr>
          <a:xfrm>
            <a:off x="278150" y="903525"/>
            <a:ext cx="4229449" cy="2785351"/>
          </a:xfrm>
          <a:prstGeom prst="rect">
            <a:avLst/>
          </a:prstGeom>
          <a:noFill/>
          <a:ln>
            <a:noFill/>
          </a:ln>
        </p:spPr>
      </p:pic>
      <p:pic>
        <p:nvPicPr>
          <p:cNvPr id="61" name="Google Shape;61;p14"/>
          <p:cNvPicPr preferRelativeResize="0"/>
          <p:nvPr/>
        </p:nvPicPr>
        <p:blipFill>
          <a:blip r:embed="rId4">
            <a:alphaModFix/>
          </a:blip>
          <a:stretch>
            <a:fillRect/>
          </a:stretch>
        </p:blipFill>
        <p:spPr>
          <a:xfrm>
            <a:off x="4483225" y="834475"/>
            <a:ext cx="4577550" cy="2806000"/>
          </a:xfrm>
          <a:prstGeom prst="rect">
            <a:avLst/>
          </a:prstGeom>
          <a:noFill/>
          <a:ln>
            <a:noFill/>
          </a:ln>
        </p:spPr>
      </p:pic>
      <p:sp>
        <p:nvSpPr>
          <p:cNvPr id="62" name="Google Shape;62;p14"/>
          <p:cNvSpPr/>
          <p:nvPr/>
        </p:nvSpPr>
        <p:spPr>
          <a:xfrm>
            <a:off x="824725" y="985750"/>
            <a:ext cx="3616200" cy="531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p:nvPr/>
        </p:nvSpPr>
        <p:spPr>
          <a:xfrm>
            <a:off x="386650" y="3688875"/>
            <a:ext cx="735600" cy="424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4"/>
          <p:cNvSpPr txBox="1"/>
          <p:nvPr/>
        </p:nvSpPr>
        <p:spPr>
          <a:xfrm>
            <a:off x="342750" y="3723975"/>
            <a:ext cx="81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600">
                <a:solidFill>
                  <a:schemeClr val="dk1"/>
                </a:solidFill>
              </a:rPr>
              <a:t>funzione</a:t>
            </a:r>
            <a:endParaRPr sz="600">
              <a:solidFill>
                <a:schemeClr val="dk1"/>
              </a:solidFill>
            </a:endParaRPr>
          </a:p>
          <a:p>
            <a:pPr indent="0" lvl="0" marL="0" rtl="0" algn="l">
              <a:spcBef>
                <a:spcPts val="0"/>
              </a:spcBef>
              <a:spcAft>
                <a:spcPts val="0"/>
              </a:spcAft>
              <a:buNone/>
            </a:pPr>
            <a:r>
              <a:rPr lang="it" sz="600">
                <a:solidFill>
                  <a:schemeClr val="dk1"/>
                </a:solidFill>
              </a:rPr>
              <a:t>RegOpenKeyExW</a:t>
            </a:r>
            <a:endParaRPr sz="600">
              <a:solidFill>
                <a:schemeClr val="dk1"/>
              </a:solidFill>
            </a:endParaRPr>
          </a:p>
        </p:txBody>
      </p:sp>
      <p:sp>
        <p:nvSpPr>
          <p:cNvPr id="65" name="Google Shape;65;p14"/>
          <p:cNvSpPr txBox="1"/>
          <p:nvPr/>
        </p:nvSpPr>
        <p:spPr>
          <a:xfrm>
            <a:off x="1156650" y="3677775"/>
            <a:ext cx="4318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Vengono inseriti i valori richiesti dalla funzione tra cui l’indirizzo(offset) della subkey al path Software\\Microsoft\\Windows\\CurrentVersion\\Run</a:t>
            </a:r>
            <a:endParaRPr sz="1000">
              <a:solidFill>
                <a:schemeClr val="dk1"/>
              </a:solidFill>
            </a:endParaRPr>
          </a:p>
        </p:txBody>
      </p:sp>
      <p:sp>
        <p:nvSpPr>
          <p:cNvPr id="66" name="Google Shape;66;p14"/>
          <p:cNvSpPr/>
          <p:nvPr/>
        </p:nvSpPr>
        <p:spPr>
          <a:xfrm>
            <a:off x="824725" y="1537925"/>
            <a:ext cx="400200" cy="248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 name="Google Shape;67;p14"/>
          <p:cNvSpPr/>
          <p:nvPr/>
        </p:nvSpPr>
        <p:spPr>
          <a:xfrm>
            <a:off x="5475450" y="3640475"/>
            <a:ext cx="492900" cy="248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4"/>
          <p:cNvSpPr txBox="1"/>
          <p:nvPr/>
        </p:nvSpPr>
        <p:spPr>
          <a:xfrm>
            <a:off x="5448600" y="3595175"/>
            <a:ext cx="54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600">
                <a:solidFill>
                  <a:schemeClr val="dk1"/>
                </a:solidFill>
              </a:rPr>
              <a:t>operatore</a:t>
            </a:r>
            <a:endParaRPr sz="600">
              <a:solidFill>
                <a:schemeClr val="dk1"/>
              </a:solidFill>
            </a:endParaRPr>
          </a:p>
          <a:p>
            <a:pPr indent="0" lvl="0" marL="0" rtl="0" algn="l">
              <a:spcBef>
                <a:spcPts val="0"/>
              </a:spcBef>
              <a:spcAft>
                <a:spcPts val="0"/>
              </a:spcAft>
              <a:buNone/>
            </a:pPr>
            <a:r>
              <a:rPr lang="it" sz="600">
                <a:solidFill>
                  <a:schemeClr val="dk1"/>
                </a:solidFill>
              </a:rPr>
              <a:t>test</a:t>
            </a:r>
            <a:endParaRPr sz="600">
              <a:solidFill>
                <a:schemeClr val="dk1"/>
              </a:solidFill>
            </a:endParaRPr>
          </a:p>
        </p:txBody>
      </p:sp>
      <p:sp>
        <p:nvSpPr>
          <p:cNvPr id="69" name="Google Shape;69;p14"/>
          <p:cNvSpPr txBox="1"/>
          <p:nvPr/>
        </p:nvSpPr>
        <p:spPr>
          <a:xfrm>
            <a:off x="5968350" y="3595175"/>
            <a:ext cx="2811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Se diverso da 1 salta all’indirizzo specificato</a:t>
            </a:r>
            <a:endParaRPr sz="1000">
              <a:solidFill>
                <a:schemeClr val="dk1"/>
              </a:solidFill>
            </a:endParaRPr>
          </a:p>
        </p:txBody>
      </p:sp>
      <p:sp>
        <p:nvSpPr>
          <p:cNvPr id="70" name="Google Shape;70;p14"/>
          <p:cNvSpPr/>
          <p:nvPr/>
        </p:nvSpPr>
        <p:spPr>
          <a:xfrm>
            <a:off x="824725" y="1969600"/>
            <a:ext cx="400200" cy="4248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4"/>
          <p:cNvSpPr/>
          <p:nvPr/>
        </p:nvSpPr>
        <p:spPr>
          <a:xfrm>
            <a:off x="386650" y="4170375"/>
            <a:ext cx="546600" cy="4248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4"/>
          <p:cNvSpPr txBox="1"/>
          <p:nvPr/>
        </p:nvSpPr>
        <p:spPr>
          <a:xfrm>
            <a:off x="386650" y="4211425"/>
            <a:ext cx="516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600">
                <a:solidFill>
                  <a:schemeClr val="dk1"/>
                </a:solidFill>
              </a:rPr>
              <a:t>funzione lstrlenW</a:t>
            </a:r>
            <a:endParaRPr sz="600">
              <a:solidFill>
                <a:schemeClr val="dk1"/>
              </a:solidFill>
            </a:endParaRPr>
          </a:p>
        </p:txBody>
      </p:sp>
      <p:sp>
        <p:nvSpPr>
          <p:cNvPr id="73" name="Google Shape;73;p14"/>
          <p:cNvSpPr txBox="1"/>
          <p:nvPr/>
        </p:nvSpPr>
        <p:spPr>
          <a:xfrm>
            <a:off x="948600" y="4093275"/>
            <a:ext cx="724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L’istruzione lea carica l’indirizzo fra parentesi quadre nel registro ecx; si inseriscono i parametri necessari alla funzione lstrlenW (restituisce la lunghezza della stringa in caratteri, se lpstring è NULL restituisce 0)</a:t>
            </a:r>
            <a:endParaRPr sz="1000">
              <a:solidFill>
                <a:schemeClr val="dk1"/>
              </a:solidFill>
            </a:endParaRPr>
          </a:p>
        </p:txBody>
      </p:sp>
      <p:sp>
        <p:nvSpPr>
          <p:cNvPr id="74" name="Google Shape;74;p14"/>
          <p:cNvSpPr/>
          <p:nvPr/>
        </p:nvSpPr>
        <p:spPr>
          <a:xfrm>
            <a:off x="824725" y="2416287"/>
            <a:ext cx="400200" cy="1178700"/>
          </a:xfrm>
          <a:prstGeom prst="rect">
            <a:avLst/>
          </a:pr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4"/>
          <p:cNvSpPr/>
          <p:nvPr/>
        </p:nvSpPr>
        <p:spPr>
          <a:xfrm>
            <a:off x="424525" y="4672275"/>
            <a:ext cx="634500" cy="449400"/>
          </a:xfrm>
          <a:prstGeom prst="rect">
            <a:avLst/>
          </a:pr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4"/>
          <p:cNvSpPr txBox="1"/>
          <p:nvPr/>
        </p:nvSpPr>
        <p:spPr>
          <a:xfrm>
            <a:off x="342750" y="4698875"/>
            <a:ext cx="81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600">
                <a:solidFill>
                  <a:schemeClr val="dk1"/>
                </a:solidFill>
              </a:rPr>
              <a:t>funzione </a:t>
            </a:r>
            <a:endParaRPr sz="600">
              <a:solidFill>
                <a:schemeClr val="dk1"/>
              </a:solidFill>
            </a:endParaRPr>
          </a:p>
          <a:p>
            <a:pPr indent="0" lvl="0" marL="0" rtl="0" algn="l">
              <a:spcBef>
                <a:spcPts val="0"/>
              </a:spcBef>
              <a:spcAft>
                <a:spcPts val="0"/>
              </a:spcAft>
              <a:buNone/>
            </a:pPr>
            <a:r>
              <a:rPr lang="it" sz="600">
                <a:solidFill>
                  <a:schemeClr val="dk1"/>
                </a:solidFill>
              </a:rPr>
              <a:t>RegSetValueExW</a:t>
            </a:r>
            <a:endParaRPr sz="600">
              <a:solidFill>
                <a:schemeClr val="dk1"/>
              </a:solidFill>
            </a:endParaRPr>
          </a:p>
        </p:txBody>
      </p:sp>
      <p:sp>
        <p:nvSpPr>
          <p:cNvPr id="77" name="Google Shape;77;p14"/>
          <p:cNvSpPr txBox="1"/>
          <p:nvPr/>
        </p:nvSpPr>
        <p:spPr>
          <a:xfrm>
            <a:off x="1088250" y="4626200"/>
            <a:ext cx="784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Viene caricato l’indirizzo specificato e si inseriscono i parametri per la funzione.</a:t>
            </a:r>
            <a:endParaRPr sz="1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78571"/>
              <a:buFont typeface="Arial"/>
              <a:buNone/>
            </a:pPr>
            <a:r>
              <a:rPr lang="it" sz="1400"/>
              <a:t>• Identificare il client software utilizzato dal malware per la connessione ad Internet</a:t>
            </a:r>
            <a:endParaRPr sz="1400"/>
          </a:p>
          <a:p>
            <a:pPr indent="0" lvl="0" marL="0" rtl="0" algn="l">
              <a:spcBef>
                <a:spcPts val="0"/>
              </a:spcBef>
              <a:spcAft>
                <a:spcPts val="0"/>
              </a:spcAft>
              <a:buClr>
                <a:schemeClr val="dk1"/>
              </a:buClr>
              <a:buSzPct val="78571"/>
              <a:buFont typeface="Arial"/>
              <a:buNone/>
            </a:pPr>
            <a:r>
              <a:rPr lang="it" sz="1400"/>
              <a:t> </a:t>
            </a:r>
            <a:endParaRPr sz="1400"/>
          </a:p>
          <a:p>
            <a:pPr indent="0" lvl="0" marL="0" rtl="0" algn="l">
              <a:spcBef>
                <a:spcPts val="0"/>
              </a:spcBef>
              <a:spcAft>
                <a:spcPts val="0"/>
              </a:spcAft>
              <a:buNone/>
            </a:pPr>
            <a:r>
              <a:t/>
            </a:r>
            <a:endParaRPr sz="1400"/>
          </a:p>
        </p:txBody>
      </p:sp>
      <p:pic>
        <p:nvPicPr>
          <p:cNvPr id="83" name="Google Shape;83;p15"/>
          <p:cNvPicPr preferRelativeResize="0"/>
          <p:nvPr/>
        </p:nvPicPr>
        <p:blipFill>
          <a:blip r:embed="rId3">
            <a:alphaModFix/>
          </a:blip>
          <a:stretch>
            <a:fillRect/>
          </a:stretch>
        </p:blipFill>
        <p:spPr>
          <a:xfrm>
            <a:off x="49375" y="877325"/>
            <a:ext cx="4522626" cy="2772324"/>
          </a:xfrm>
          <a:prstGeom prst="rect">
            <a:avLst/>
          </a:prstGeom>
          <a:noFill/>
          <a:ln>
            <a:noFill/>
          </a:ln>
        </p:spPr>
      </p:pic>
      <p:sp>
        <p:nvSpPr>
          <p:cNvPr id="84" name="Google Shape;84;p15"/>
          <p:cNvSpPr/>
          <p:nvPr/>
        </p:nvSpPr>
        <p:spPr>
          <a:xfrm>
            <a:off x="1644550" y="1420075"/>
            <a:ext cx="361200" cy="961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15"/>
          <p:cNvSpPr/>
          <p:nvPr/>
        </p:nvSpPr>
        <p:spPr>
          <a:xfrm>
            <a:off x="4973825" y="850250"/>
            <a:ext cx="613800" cy="41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5"/>
          <p:cNvSpPr txBox="1"/>
          <p:nvPr/>
        </p:nvSpPr>
        <p:spPr>
          <a:xfrm>
            <a:off x="4914150" y="850250"/>
            <a:ext cx="727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600">
                <a:solidFill>
                  <a:schemeClr val="dk1"/>
                </a:solidFill>
              </a:rPr>
              <a:t>funzione</a:t>
            </a:r>
            <a:endParaRPr sz="600">
              <a:solidFill>
                <a:schemeClr val="dk1"/>
              </a:solidFill>
            </a:endParaRPr>
          </a:p>
          <a:p>
            <a:pPr indent="0" lvl="0" marL="0" rtl="0" algn="l">
              <a:spcBef>
                <a:spcPts val="0"/>
              </a:spcBef>
              <a:spcAft>
                <a:spcPts val="0"/>
              </a:spcAft>
              <a:buNone/>
            </a:pPr>
            <a:r>
              <a:rPr lang="it" sz="600">
                <a:solidFill>
                  <a:schemeClr val="dk1"/>
                </a:solidFill>
              </a:rPr>
              <a:t>InternetOpenA</a:t>
            </a:r>
            <a:endParaRPr sz="600">
              <a:solidFill>
                <a:schemeClr val="dk1"/>
              </a:solidFill>
            </a:endParaRPr>
          </a:p>
        </p:txBody>
      </p:sp>
      <p:sp>
        <p:nvSpPr>
          <p:cNvPr id="87" name="Google Shape;87;p15"/>
          <p:cNvSpPr txBox="1"/>
          <p:nvPr/>
        </p:nvSpPr>
        <p:spPr>
          <a:xfrm>
            <a:off x="5792550" y="850250"/>
            <a:ext cx="2811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Oltre a caricare nello stack i parametri della funzione InternetOpenA, si richiama l’indirizzo del parametro szAgent. Questo è un puntatore a una variabile che indica il nome dell’applicazione che sta richiedendo le funzioni della libreria utilizzata (Wininet.dll), in questo caso internet explorer v8.0.</a:t>
            </a:r>
            <a:endParaRPr sz="1000">
              <a:solidFill>
                <a:schemeClr val="dk1"/>
              </a:solidFill>
            </a:endParaRPr>
          </a:p>
          <a:p>
            <a:pPr indent="0" lvl="0" marL="0" rtl="0" algn="l">
              <a:spcBef>
                <a:spcPts val="0"/>
              </a:spcBef>
              <a:spcAft>
                <a:spcPts val="0"/>
              </a:spcAft>
              <a:buNone/>
            </a:pPr>
            <a:r>
              <a:rPr lang="it" sz="1000">
                <a:solidFill>
                  <a:schemeClr val="dk1"/>
                </a:solidFill>
              </a:rPr>
              <a:t>Subito dopo si chiama la funzione InternetOpenA per inizializzare la connessione</a:t>
            </a:r>
            <a:endParaRPr sz="1000">
              <a:solidFill>
                <a:schemeClr val="dk1"/>
              </a:solidFill>
            </a:endParaRPr>
          </a:p>
          <a:p>
            <a:pPr indent="0" lvl="0" marL="0" rtl="0" algn="l">
              <a:spcBef>
                <a:spcPts val="0"/>
              </a:spcBef>
              <a:spcAft>
                <a:spcPts val="0"/>
              </a:spcAft>
              <a:buNone/>
            </a:pPr>
            <a:r>
              <a:rPr lang="it" sz="1000">
                <a:solidFill>
                  <a:schemeClr val="dk1"/>
                </a:solidFill>
              </a:rPr>
              <a:t>I parametri accettati sono le opzioni(dwflags), i nomi dei server proxy da utilizzare(se ne sono stati configurati), i nomi dei server proxy da non utilizzare(opzionale) e il tipo di accesso richiesto(dwaccesstype)</a:t>
            </a:r>
            <a:endParaRPr sz="1000">
              <a:solidFill>
                <a:schemeClr val="dk1"/>
              </a:solidFill>
            </a:endParaRPr>
          </a:p>
        </p:txBody>
      </p:sp>
      <p:sp>
        <p:nvSpPr>
          <p:cNvPr id="88" name="Google Shape;88;p15"/>
          <p:cNvSpPr txBox="1"/>
          <p:nvPr/>
        </p:nvSpPr>
        <p:spPr>
          <a:xfrm>
            <a:off x="2044700" y="4621350"/>
            <a:ext cx="701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Reference: https://learn.microsoft.com/en-us/windows/win32/api/wininet/nf-wininet-internetopena</a:t>
            </a:r>
            <a:endParaRPr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78571"/>
              <a:buFont typeface="Arial"/>
              <a:buNone/>
            </a:pPr>
            <a:r>
              <a:rPr lang="it" sz="1400"/>
              <a:t>• Identificare l’URL al quale il malware tenta di connettersi ed evidenziare la chiamata di funzione che permette al malware di connettersi ad un URL</a:t>
            </a:r>
            <a:endParaRPr sz="1400"/>
          </a:p>
          <a:p>
            <a:pPr indent="0" lvl="0" marL="0" rtl="0" algn="l">
              <a:spcBef>
                <a:spcPts val="0"/>
              </a:spcBef>
              <a:spcAft>
                <a:spcPts val="0"/>
              </a:spcAft>
              <a:buNone/>
            </a:pPr>
            <a:r>
              <a:t/>
            </a:r>
            <a:endParaRPr sz="1200"/>
          </a:p>
        </p:txBody>
      </p:sp>
      <p:pic>
        <p:nvPicPr>
          <p:cNvPr id="94" name="Google Shape;94;p16"/>
          <p:cNvPicPr preferRelativeResize="0"/>
          <p:nvPr/>
        </p:nvPicPr>
        <p:blipFill>
          <a:blip r:embed="rId3">
            <a:alphaModFix/>
          </a:blip>
          <a:stretch>
            <a:fillRect/>
          </a:stretch>
        </p:blipFill>
        <p:spPr>
          <a:xfrm>
            <a:off x="152400" y="1170125"/>
            <a:ext cx="5407199" cy="3314575"/>
          </a:xfrm>
          <a:prstGeom prst="rect">
            <a:avLst/>
          </a:prstGeom>
          <a:noFill/>
          <a:ln>
            <a:noFill/>
          </a:ln>
        </p:spPr>
      </p:pic>
      <p:sp>
        <p:nvSpPr>
          <p:cNvPr id="95" name="Google Shape;95;p16"/>
          <p:cNvSpPr/>
          <p:nvPr/>
        </p:nvSpPr>
        <p:spPr>
          <a:xfrm>
            <a:off x="2113025" y="3152475"/>
            <a:ext cx="361200" cy="961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6"/>
          <p:cNvSpPr/>
          <p:nvPr/>
        </p:nvSpPr>
        <p:spPr>
          <a:xfrm>
            <a:off x="5642350" y="1114200"/>
            <a:ext cx="799200" cy="46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6"/>
          <p:cNvSpPr txBox="1"/>
          <p:nvPr/>
        </p:nvSpPr>
        <p:spPr>
          <a:xfrm>
            <a:off x="5694950" y="1160850"/>
            <a:ext cx="878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600">
                <a:solidFill>
                  <a:schemeClr val="dk1"/>
                </a:solidFill>
              </a:rPr>
              <a:t>funzione</a:t>
            </a:r>
            <a:endParaRPr sz="600">
              <a:solidFill>
                <a:schemeClr val="dk1"/>
              </a:solidFill>
            </a:endParaRPr>
          </a:p>
          <a:p>
            <a:pPr indent="0" lvl="0" marL="0" rtl="0" algn="l">
              <a:spcBef>
                <a:spcPts val="0"/>
              </a:spcBef>
              <a:spcAft>
                <a:spcPts val="0"/>
              </a:spcAft>
              <a:buNone/>
            </a:pPr>
            <a:r>
              <a:rPr lang="it" sz="600">
                <a:solidFill>
                  <a:schemeClr val="dk1"/>
                </a:solidFill>
              </a:rPr>
              <a:t>InternetOpenUrlA</a:t>
            </a:r>
            <a:endParaRPr sz="600">
              <a:solidFill>
                <a:schemeClr val="dk1"/>
              </a:solidFill>
            </a:endParaRPr>
          </a:p>
        </p:txBody>
      </p:sp>
      <p:sp>
        <p:nvSpPr>
          <p:cNvPr id="98" name="Google Shape;98;p16"/>
          <p:cNvSpPr txBox="1"/>
          <p:nvPr/>
        </p:nvSpPr>
        <p:spPr>
          <a:xfrm>
            <a:off x="6441550" y="1089800"/>
            <a:ext cx="2679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La funzione per connettersi all’url accetta come parametri: l’handle della connessione internet corrente(hinternet) generato dalla chiamata alla funzione InternetOpen, un puntatore a una variabile che definisce l’URL da leggere(szURL: sono permessi solo i protocolli FTP/HTTP/HTTPS), un puntatore a una stringa che definisce gli headers da inviare al server HTTP(lpszHeaders), valore di lunghezza degli header(dwHeadersLenght), dwFlags che può assumere diversi valori.</a:t>
            </a:r>
            <a:endParaRPr sz="1000">
              <a:solidFill>
                <a:schemeClr val="dk1"/>
              </a:solidFill>
            </a:endParaRPr>
          </a:p>
          <a:p>
            <a:pPr indent="0" lvl="0" marL="0" rtl="0" algn="l">
              <a:spcBef>
                <a:spcPts val="0"/>
              </a:spcBef>
              <a:spcAft>
                <a:spcPts val="0"/>
              </a:spcAft>
              <a:buNone/>
            </a:pPr>
            <a:r>
              <a:rPr lang="it" sz="1000">
                <a:solidFill>
                  <a:schemeClr val="dk1"/>
                </a:solidFill>
              </a:rPr>
              <a:t>dwContext: questo parametro punta a una variabile che indica un valore definito dall’applicazione, si utilizza quando si chiamano funzioni che accettano una callback function(una funzione utilizzata come parametro un’altra funzione).  </a:t>
            </a:r>
            <a:endParaRPr sz="1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445025"/>
            <a:ext cx="8520600" cy="359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400"/>
              <a:t>• BONUS: qual è il significato e il funzionamento del comando assembly “lea”</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it" sz="1400"/>
              <a:t>Questa istruzione si utilizza per caricare l’indirizzo della memoria specificata in un registro. Permette di calcolare l’indirizzo quando si utilizzano operatori aritmetici,  in quanto carica solo l’indirizzo sorgente ma non il contenuto. Ad esempio l’istruzione </a:t>
            </a:r>
            <a:r>
              <a:rPr b="1" lang="it" sz="1400"/>
              <a:t>mov eax, offset loc_40123</a:t>
            </a:r>
            <a:r>
              <a:rPr lang="it" sz="1400"/>
              <a:t> carica tutto il contenuto situato all’indirizzo loc_40123, mentre se scriviamo </a:t>
            </a:r>
            <a:r>
              <a:rPr b="1" lang="it" sz="1400"/>
              <a:t>lea eax, loc_40123</a:t>
            </a:r>
            <a:r>
              <a:rPr lang="it" sz="1400"/>
              <a:t> nel registro verrà caricato solo l’indirizzo di memoria senza il contenuto situato in quell’indirizzo</a:t>
            </a:r>
            <a:endParaRPr sz="1400"/>
          </a:p>
          <a:p>
            <a:pPr indent="0" lvl="0" marL="0" rtl="0" algn="l">
              <a:spcBef>
                <a:spcPts val="0"/>
              </a:spcBef>
              <a:spcAft>
                <a:spcPts val="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