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C7DBB-70E5-43ED-B1C8-36D5D5E27EA7}">
  <a:tblStyle styleId="{E25C7DBB-70E5-43ED-B1C8-36D5D5E27E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e01f462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e01f462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e01f462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e01f462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3600" y="385525"/>
            <a:ext cx="843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Traccia: </a:t>
            </a:r>
            <a:endParaRPr>
              <a:solidFill>
                <a:schemeClr val="dk1"/>
              </a:solidFill>
            </a:endParaRPr>
          </a:p>
          <a:p>
            <a:pPr indent="0" lvl="0" marL="0" rtl="0" algn="l">
              <a:spcBef>
                <a:spcPts val="0"/>
              </a:spcBef>
              <a:spcAft>
                <a:spcPts val="0"/>
              </a:spcAft>
              <a:buNone/>
            </a:pPr>
            <a:r>
              <a:rPr lang="it">
                <a:solidFill>
                  <a:schemeClr val="dk1"/>
                </a:solidFill>
              </a:rPr>
              <a:t>La figura nella slide successiva mostra un estratto del codice di un malware. Identificate:</a:t>
            </a:r>
            <a:endParaRPr>
              <a:solidFill>
                <a:schemeClr val="dk1"/>
              </a:solidFill>
            </a:endParaRPr>
          </a:p>
          <a:p>
            <a:pPr indent="0" lvl="0" marL="0" rtl="0" algn="l">
              <a:spcBef>
                <a:spcPts val="0"/>
              </a:spcBef>
              <a:spcAft>
                <a:spcPts val="0"/>
              </a:spcAft>
              <a:buNone/>
            </a:pPr>
            <a:r>
              <a:rPr lang="it">
                <a:solidFill>
                  <a:schemeClr val="dk1"/>
                </a:solidFill>
              </a:rPr>
              <a:t> </a:t>
            </a:r>
            <a:endParaRPr>
              <a:solidFill>
                <a:schemeClr val="dk1"/>
              </a:solidFill>
            </a:endParaRPr>
          </a:p>
          <a:p>
            <a:pPr indent="0" lvl="0" marL="0" rtl="0" algn="l">
              <a:spcBef>
                <a:spcPts val="0"/>
              </a:spcBef>
              <a:spcAft>
                <a:spcPts val="0"/>
              </a:spcAft>
              <a:buNone/>
            </a:pPr>
            <a:r>
              <a:rPr lang="it">
                <a:solidFill>
                  <a:schemeClr val="dk1"/>
                </a:solidFill>
              </a:rPr>
              <a:t>1. Il tipo di Malware in base alle chiamate di funzione utilizzate.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2. Evidenziate le chiamate di funzione principali aggiungendo una descrizione per ognuna di essa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3. Il metodo utilizzato dal Malware per ottenere la persistenza sul sistema operativo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4. BONUS: Effettuare anche un’analisi basso livello delle singole istruzioni</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23850" y="162000"/>
            <a:ext cx="85206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sz="1400"/>
              <a:t>1. Il tipo di Malware in base alle chiamate di funzione utilizzate. </a:t>
            </a:r>
            <a:endParaRPr/>
          </a:p>
        </p:txBody>
      </p:sp>
      <p:pic>
        <p:nvPicPr>
          <p:cNvPr id="60" name="Google Shape;60;p14"/>
          <p:cNvPicPr preferRelativeResize="0"/>
          <p:nvPr/>
        </p:nvPicPr>
        <p:blipFill>
          <a:blip r:embed="rId3">
            <a:alphaModFix/>
          </a:blip>
          <a:stretch>
            <a:fillRect/>
          </a:stretch>
        </p:blipFill>
        <p:spPr>
          <a:xfrm>
            <a:off x="123125" y="902800"/>
            <a:ext cx="5094876" cy="2640075"/>
          </a:xfrm>
          <a:prstGeom prst="rect">
            <a:avLst/>
          </a:prstGeom>
          <a:noFill/>
          <a:ln>
            <a:noFill/>
          </a:ln>
        </p:spPr>
      </p:pic>
      <p:sp>
        <p:nvSpPr>
          <p:cNvPr id="61" name="Google Shape;61;p14"/>
          <p:cNvSpPr/>
          <p:nvPr/>
        </p:nvSpPr>
        <p:spPr>
          <a:xfrm>
            <a:off x="2132550" y="1634800"/>
            <a:ext cx="663600" cy="18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2055575" y="1840875"/>
            <a:ext cx="1057800" cy="185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2055575" y="3179100"/>
            <a:ext cx="618600" cy="185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5422775" y="742875"/>
            <a:ext cx="413700" cy="18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5422775" y="697125"/>
            <a:ext cx="452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hook</a:t>
            </a:r>
            <a:endParaRPr sz="600">
              <a:solidFill>
                <a:schemeClr val="dk1"/>
              </a:solidFill>
            </a:endParaRPr>
          </a:p>
        </p:txBody>
      </p:sp>
      <p:sp>
        <p:nvSpPr>
          <p:cNvPr id="66" name="Google Shape;66;p14"/>
          <p:cNvSpPr/>
          <p:nvPr/>
        </p:nvSpPr>
        <p:spPr>
          <a:xfrm>
            <a:off x="5354525" y="1820200"/>
            <a:ext cx="589200" cy="185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nvSpPr>
        <p:spPr>
          <a:xfrm>
            <a:off x="5933450" y="634400"/>
            <a:ext cx="2811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L’hook è un</a:t>
            </a:r>
            <a:r>
              <a:rPr lang="it" sz="800">
                <a:solidFill>
                  <a:schemeClr val="dk1"/>
                </a:solidFill>
              </a:rPr>
              <a:t> meccanismo</a:t>
            </a:r>
            <a:r>
              <a:rPr lang="it" sz="800">
                <a:solidFill>
                  <a:schemeClr val="dk1"/>
                </a:solidFill>
              </a:rPr>
              <a:t> che permette di registrare le azioni di una determinata periferica, una funzione che intercetta un particolare tipo di evento è detta routine hook.  WH_Mouse è l’hook che consente di monitorare le azioni del mouse ed è un parametro necessario alla chiamata di SetWindowsHook</a:t>
            </a:r>
            <a:endParaRPr sz="800">
              <a:solidFill>
                <a:schemeClr val="dk1"/>
              </a:solidFill>
            </a:endParaRPr>
          </a:p>
        </p:txBody>
      </p:sp>
      <p:sp>
        <p:nvSpPr>
          <p:cNvPr id="68" name="Google Shape;68;p14"/>
          <p:cNvSpPr txBox="1"/>
          <p:nvPr/>
        </p:nvSpPr>
        <p:spPr>
          <a:xfrm>
            <a:off x="5335025" y="1728250"/>
            <a:ext cx="58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chiamata funzione</a:t>
            </a:r>
            <a:endParaRPr sz="600">
              <a:solidFill>
                <a:schemeClr val="dk1"/>
              </a:solidFill>
            </a:endParaRPr>
          </a:p>
        </p:txBody>
      </p:sp>
      <p:sp>
        <p:nvSpPr>
          <p:cNvPr id="69" name="Google Shape;69;p14"/>
          <p:cNvSpPr txBox="1"/>
          <p:nvPr/>
        </p:nvSpPr>
        <p:spPr>
          <a:xfrm>
            <a:off x="5982850" y="1728250"/>
            <a:ext cx="281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Funzione che installa la routine hook definita. Se ha esito positivo restituisce il valore dell’handle della routine hook</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70" name="Google Shape;70;p14"/>
          <p:cNvSpPr/>
          <p:nvPr/>
        </p:nvSpPr>
        <p:spPr>
          <a:xfrm>
            <a:off x="5354525" y="2702000"/>
            <a:ext cx="663600" cy="185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txBox="1"/>
          <p:nvPr/>
        </p:nvSpPr>
        <p:spPr>
          <a:xfrm>
            <a:off x="5299650" y="2656250"/>
            <a:ext cx="663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persistenza</a:t>
            </a:r>
            <a:endParaRPr sz="600">
              <a:solidFill>
                <a:schemeClr val="dk1"/>
              </a:solidFill>
            </a:endParaRPr>
          </a:p>
        </p:txBody>
      </p:sp>
      <p:sp>
        <p:nvSpPr>
          <p:cNvPr id="72" name="Google Shape;72;p14"/>
          <p:cNvSpPr txBox="1"/>
          <p:nvPr/>
        </p:nvSpPr>
        <p:spPr>
          <a:xfrm>
            <a:off x="6018125" y="2625350"/>
            <a:ext cx="281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La funzione copy_file copia il file specificato nel registro ESI nella cartella specificata in EDI, usando come parametri i valori contenuti nei registri edx, ecx. La cartella è una startup folder che all’avvio del sistema operativo esegue i programmi che contiene(hook del mouse). </a:t>
            </a:r>
            <a:endParaRPr sz="800">
              <a:solidFill>
                <a:schemeClr val="dk1"/>
              </a:solidFill>
            </a:endParaRPr>
          </a:p>
        </p:txBody>
      </p:sp>
      <p:sp>
        <p:nvSpPr>
          <p:cNvPr id="73" name="Google Shape;73;p14"/>
          <p:cNvSpPr txBox="1"/>
          <p:nvPr/>
        </p:nvSpPr>
        <p:spPr>
          <a:xfrm>
            <a:off x="258625" y="3845425"/>
            <a:ext cx="809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Il malware è un keylogger, in questo blocco di codice implementa funzionalità di hook per intercettare le azioni del mouse. Inoltre contiene una funzionalità di backdoor in quanto agisce su una delle startup folder del sistema operativo ottenendo così la persistenza.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5"/>
          <p:cNvGraphicFramePr/>
          <p:nvPr/>
        </p:nvGraphicFramePr>
        <p:xfrm>
          <a:off x="103400" y="115125"/>
          <a:ext cx="3000000" cy="3000000"/>
        </p:xfrm>
        <a:graphic>
          <a:graphicData uri="http://schemas.openxmlformats.org/drawingml/2006/table">
            <a:tbl>
              <a:tblPr>
                <a:noFill/>
                <a:tableStyleId>{E25C7DBB-70E5-43ED-B1C8-36D5D5E27EA7}</a:tableStyleId>
              </a:tblPr>
              <a:tblGrid>
                <a:gridCol w="4439325"/>
                <a:gridCol w="4414925"/>
              </a:tblGrid>
              <a:tr h="364825">
                <a:tc>
                  <a:txBody>
                    <a:bodyPr/>
                    <a:lstStyle/>
                    <a:p>
                      <a:pPr indent="0" lvl="0" marL="0" rtl="0" algn="l">
                        <a:spcBef>
                          <a:spcPts val="0"/>
                        </a:spcBef>
                        <a:spcAft>
                          <a:spcPts val="0"/>
                        </a:spcAft>
                        <a:buNone/>
                      </a:pPr>
                      <a:r>
                        <a:rPr lang="it" sz="900"/>
                        <a:t>push eax </a:t>
                      </a:r>
                      <a:endParaRPr sz="900"/>
                    </a:p>
                  </a:txBody>
                  <a:tcPr marT="91425" marB="91425" marR="91425" marL="91425"/>
                </a:tc>
                <a:tc>
                  <a:txBody>
                    <a:bodyPr/>
                    <a:lstStyle/>
                    <a:p>
                      <a:pPr indent="0" lvl="0" marL="0" rtl="0" algn="l">
                        <a:spcBef>
                          <a:spcPts val="0"/>
                        </a:spcBef>
                        <a:spcAft>
                          <a:spcPts val="0"/>
                        </a:spcAft>
                        <a:buNone/>
                      </a:pPr>
                      <a:r>
                        <a:rPr lang="it" sz="900"/>
                        <a:t>Spinge il valore di eax sullo stack, parametro di setwindowshook</a:t>
                      </a:r>
                      <a:endParaRPr sz="900"/>
                    </a:p>
                  </a:txBody>
                  <a:tcPr marT="91425" marB="91425" marR="91425" marL="91425"/>
                </a:tc>
              </a:tr>
              <a:tr h="49447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push ebx</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900">
                          <a:solidFill>
                            <a:schemeClr val="dk1"/>
                          </a:solidFill>
                        </a:rPr>
                        <a:t>Spinge il valore di ebx sullo stack, parametro di setwindowshook</a:t>
                      </a:r>
                      <a:endParaRPr sz="900">
                        <a:solidFill>
                          <a:schemeClr val="dk1"/>
                        </a:solidFill>
                      </a:endParaRPr>
                    </a:p>
                    <a:p>
                      <a:pPr indent="0" lvl="0" marL="0" rtl="0" algn="l">
                        <a:spcBef>
                          <a:spcPts val="0"/>
                        </a:spcBef>
                        <a:spcAft>
                          <a:spcPts val="0"/>
                        </a:spcAft>
                        <a:buNone/>
                      </a:pPr>
                      <a:r>
                        <a:t/>
                      </a:r>
                      <a:endParaRPr sz="900"/>
                    </a:p>
                  </a:txBody>
                  <a:tcPr marT="91425" marB="91425" marR="91425" marL="91425"/>
                </a:tc>
              </a:tr>
              <a:tr h="49447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push ecx</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900">
                          <a:solidFill>
                            <a:schemeClr val="dk1"/>
                          </a:solidFill>
                        </a:rPr>
                        <a:t>Spinge il valore di ecx sullo stack, parametro di setwindowshook</a:t>
                      </a:r>
                      <a:endParaRPr sz="900">
                        <a:solidFill>
                          <a:schemeClr val="dk1"/>
                        </a:solidFill>
                      </a:endParaRPr>
                    </a:p>
                    <a:p>
                      <a:pPr indent="0" lvl="0" marL="0" rtl="0" algn="l">
                        <a:spcBef>
                          <a:spcPts val="0"/>
                        </a:spcBef>
                        <a:spcAft>
                          <a:spcPts val="0"/>
                        </a:spcAft>
                        <a:buNone/>
                      </a:pPr>
                      <a:r>
                        <a:t/>
                      </a:r>
                      <a:endParaRPr b="1" sz="900"/>
                    </a:p>
                  </a:txBody>
                  <a:tcPr marT="91425" marB="91425" marR="91425" marL="91425"/>
                </a:tc>
              </a:tr>
              <a:tr h="5317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push WH_mouse(routine hook)</a:t>
                      </a:r>
                      <a:endParaRPr sz="900"/>
                    </a:p>
                  </a:txBody>
                  <a:tcPr marT="91425" marB="91425" marR="91425" marL="91425"/>
                </a:tc>
                <a:tc>
                  <a:txBody>
                    <a:bodyPr/>
                    <a:lstStyle/>
                    <a:p>
                      <a:pPr indent="0" lvl="0" marL="0" rtl="0" algn="l">
                        <a:spcBef>
                          <a:spcPts val="0"/>
                        </a:spcBef>
                        <a:spcAft>
                          <a:spcPts val="0"/>
                        </a:spcAft>
                        <a:buNone/>
                      </a:pPr>
                      <a:r>
                        <a:rPr lang="it" sz="900"/>
                        <a:t>Spinge nello stack la funzione per il monitoraggio del mouse, parametro di setwindowshook</a:t>
                      </a:r>
                      <a:endParaRPr sz="900"/>
                    </a:p>
                  </a:txBody>
                  <a:tcPr marT="91425" marB="91425" marR="91425" marL="91425"/>
                </a:tc>
              </a:tr>
              <a:tr h="3807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call setwindowsHook()</a:t>
                      </a:r>
                      <a:endParaRPr sz="900"/>
                    </a:p>
                  </a:txBody>
                  <a:tcPr marT="91425" marB="91425" marR="91425" marL="91425"/>
                </a:tc>
                <a:tc>
                  <a:txBody>
                    <a:bodyPr/>
                    <a:lstStyle/>
                    <a:p>
                      <a:pPr indent="0" lvl="0" marL="0" rtl="0" algn="l">
                        <a:spcBef>
                          <a:spcPts val="0"/>
                        </a:spcBef>
                        <a:spcAft>
                          <a:spcPts val="0"/>
                        </a:spcAft>
                        <a:buNone/>
                      </a:pPr>
                      <a:r>
                        <a:rPr lang="it" sz="900"/>
                        <a:t>Chiama la funzione </a:t>
                      </a:r>
                      <a:r>
                        <a:rPr lang="it" sz="900">
                          <a:solidFill>
                            <a:schemeClr val="dk1"/>
                          </a:solidFill>
                        </a:rPr>
                        <a:t>setwindowshook per installare la routine hook</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XOR ECX, ECX</a:t>
                      </a:r>
                      <a:endParaRPr sz="900"/>
                    </a:p>
                  </a:txBody>
                  <a:tcPr marT="91425" marB="91425" marR="91425" marL="91425"/>
                </a:tc>
                <a:tc>
                  <a:txBody>
                    <a:bodyPr/>
                    <a:lstStyle/>
                    <a:p>
                      <a:pPr indent="0" lvl="0" marL="0" rtl="0" algn="l">
                        <a:spcBef>
                          <a:spcPts val="0"/>
                        </a:spcBef>
                        <a:spcAft>
                          <a:spcPts val="0"/>
                        </a:spcAft>
                        <a:buNone/>
                      </a:pPr>
                      <a:r>
                        <a:rPr lang="it" sz="900"/>
                        <a:t>Inizializza a 0 il registro ECX</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mov ecx, [EDI] (percorso startup_folder_system)</a:t>
                      </a:r>
                      <a:endParaRPr sz="900"/>
                    </a:p>
                  </a:txBody>
                  <a:tcPr marT="91425" marB="91425" marR="91425" marL="91425"/>
                </a:tc>
                <a:tc>
                  <a:txBody>
                    <a:bodyPr/>
                    <a:lstStyle/>
                    <a:p>
                      <a:pPr indent="0" lvl="0" marL="0" rtl="0" algn="l">
                        <a:spcBef>
                          <a:spcPts val="0"/>
                        </a:spcBef>
                        <a:spcAft>
                          <a:spcPts val="0"/>
                        </a:spcAft>
                        <a:buNone/>
                      </a:pPr>
                      <a:r>
                        <a:rPr lang="it" sz="900"/>
                        <a:t>Sposta EDI su ecx </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mov edx, [ESI] (percorso del malware)</a:t>
                      </a:r>
                      <a:endParaRPr sz="900"/>
                    </a:p>
                  </a:txBody>
                  <a:tcPr marT="91425" marB="91425" marR="91425" marL="91425"/>
                </a:tc>
                <a:tc>
                  <a:txBody>
                    <a:bodyPr/>
                    <a:lstStyle/>
                    <a:p>
                      <a:pPr indent="0" lvl="0" marL="0" rtl="0" algn="l">
                        <a:spcBef>
                          <a:spcPts val="0"/>
                        </a:spcBef>
                        <a:spcAft>
                          <a:spcPts val="0"/>
                        </a:spcAft>
                        <a:buNone/>
                      </a:pPr>
                      <a:r>
                        <a:rPr lang="it" sz="900"/>
                        <a:t>sposta ESI su ecx</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push ecx</a:t>
                      </a:r>
                      <a:endParaRPr sz="900"/>
                    </a:p>
                  </a:txBody>
                  <a:tcPr marT="91425" marB="91425" marR="91425" marL="91425"/>
                </a:tc>
                <a:tc>
                  <a:txBody>
                    <a:bodyPr/>
                    <a:lstStyle/>
                    <a:p>
                      <a:pPr indent="0" lvl="0" marL="0" rtl="0" algn="l">
                        <a:spcBef>
                          <a:spcPts val="0"/>
                        </a:spcBef>
                        <a:spcAft>
                          <a:spcPts val="0"/>
                        </a:spcAft>
                        <a:buNone/>
                      </a:pPr>
                      <a:r>
                        <a:rPr lang="it" sz="900"/>
                        <a:t>Spinge il valore di ecx sullo stack (parametro che indica la cartella di destinazione)</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push edx</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900">
                          <a:solidFill>
                            <a:schemeClr val="dk1"/>
                          </a:solidFill>
                        </a:rPr>
                        <a:t>Spinge il valore di edx sullo stack (parametro che indica il file da copiare)</a:t>
                      </a:r>
                      <a:endParaRPr sz="900"/>
                    </a:p>
                  </a:txBody>
                  <a:tcPr marT="91425" marB="91425" marR="91425" marL="91425"/>
                </a:tc>
              </a:tr>
              <a:tr h="364825">
                <a:tc>
                  <a:txBody>
                    <a:bodyPr/>
                    <a:lstStyle/>
                    <a:p>
                      <a:pPr indent="0" lvl="0" marL="0" rtl="0" algn="l">
                        <a:spcBef>
                          <a:spcPts val="0"/>
                        </a:spcBef>
                        <a:spcAft>
                          <a:spcPts val="0"/>
                        </a:spcAft>
                        <a:buClr>
                          <a:schemeClr val="dk1"/>
                        </a:buClr>
                        <a:buSzPts val="1100"/>
                        <a:buFont typeface="Arial"/>
                        <a:buNone/>
                      </a:pPr>
                      <a:r>
                        <a:rPr lang="it" sz="900">
                          <a:solidFill>
                            <a:schemeClr val="dk1"/>
                          </a:solidFill>
                        </a:rPr>
                        <a:t>call copy_file();</a:t>
                      </a:r>
                      <a:endParaRPr sz="900"/>
                    </a:p>
                  </a:txBody>
                  <a:tcPr marT="91425" marB="91425" marR="91425" marL="91425"/>
                </a:tc>
                <a:tc>
                  <a:txBody>
                    <a:bodyPr/>
                    <a:lstStyle/>
                    <a:p>
                      <a:pPr indent="0" lvl="0" marL="0" rtl="0" algn="l">
                        <a:spcBef>
                          <a:spcPts val="0"/>
                        </a:spcBef>
                        <a:spcAft>
                          <a:spcPts val="0"/>
                        </a:spcAft>
                        <a:buNone/>
                      </a:pPr>
                      <a:r>
                        <a:rPr lang="it" sz="900"/>
                        <a:t>chiama la funzione copy_file </a:t>
                      </a:r>
                      <a:endParaRPr sz="9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