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c42449b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c42449b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c42449b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c42449b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ac78f9f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ac78f9f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it.wikipedia.org/wiki/Browser" TargetMode="External"/><Relationship Id="rId6" Type="http://schemas.openxmlformats.org/officeDocument/2006/relationships/hyperlink" Target="https://it.wikipedia.org/wiki/Internet_service_provider" TargetMode="External"/><Relationship Id="rId7" Type="http://schemas.openxmlformats.org/officeDocument/2006/relationships/hyperlink" Target="https://it.wikipedia.org/wiki/HTML" TargetMode="External"/><Relationship Id="rId8" Type="http://schemas.openxmlformats.org/officeDocument/2006/relationships/hyperlink" Target="https://it.wikipedia.org/wiki/Uniform_Resource_Loc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0075" y="248875"/>
            <a:ext cx="8700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rPr>
              <a:t>Cisco Introduzione alla cybersecurity – 6 ore</a:t>
            </a:r>
            <a:endParaRPr sz="1800">
              <a:solidFill>
                <a:schemeClr val="dk1"/>
              </a:solidFill>
            </a:endParaRPr>
          </a:p>
          <a:p>
            <a:pPr indent="0" lvl="0" marL="0" rtl="0" algn="l">
              <a:spcBef>
                <a:spcPts val="0"/>
              </a:spcBef>
              <a:spcAft>
                <a:spcPts val="0"/>
              </a:spcAft>
              <a:buNone/>
            </a:pPr>
            <a:r>
              <a:rPr lang="it">
                <a:solidFill>
                  <a:schemeClr val="dk1"/>
                </a:solidFill>
              </a:rPr>
              <a:t>https://skillsforall.com/course/introduction-to-cybersecurity?courseLang=it-IT&amp;userlogin=0</a:t>
            </a:r>
            <a:endParaRPr>
              <a:solidFill>
                <a:schemeClr val="dk1"/>
              </a:solidFill>
            </a:endParaRPr>
          </a:p>
        </p:txBody>
      </p:sp>
      <p:pic>
        <p:nvPicPr>
          <p:cNvPr id="55" name="Google Shape;55;p13"/>
          <p:cNvPicPr preferRelativeResize="0"/>
          <p:nvPr/>
        </p:nvPicPr>
        <p:blipFill>
          <a:blip r:embed="rId3">
            <a:alphaModFix/>
          </a:blip>
          <a:stretch>
            <a:fillRect/>
          </a:stretch>
        </p:blipFill>
        <p:spPr>
          <a:xfrm>
            <a:off x="289050" y="985725"/>
            <a:ext cx="1044350" cy="1044350"/>
          </a:xfrm>
          <a:prstGeom prst="rect">
            <a:avLst/>
          </a:prstGeom>
          <a:noFill/>
          <a:ln>
            <a:noFill/>
          </a:ln>
        </p:spPr>
      </p:pic>
      <p:sp>
        <p:nvSpPr>
          <p:cNvPr id="56" name="Google Shape;56;p13"/>
          <p:cNvSpPr txBox="1"/>
          <p:nvPr/>
        </p:nvSpPr>
        <p:spPr>
          <a:xfrm>
            <a:off x="1488400" y="1122400"/>
            <a:ext cx="663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Corso abbastanza semplice, gli argomenti sono spiegati in maniera semplice e generale non ho avuto particolare difficoltà.</a:t>
            </a:r>
            <a:endParaRPr sz="1000">
              <a:solidFill>
                <a:schemeClr val="dk1"/>
              </a:solidFill>
            </a:endParaRPr>
          </a:p>
        </p:txBody>
      </p:sp>
      <p:pic>
        <p:nvPicPr>
          <p:cNvPr id="57" name="Google Shape;57;p13"/>
          <p:cNvPicPr preferRelativeResize="0"/>
          <p:nvPr/>
        </p:nvPicPr>
        <p:blipFill>
          <a:blip r:embed="rId4">
            <a:alphaModFix/>
          </a:blip>
          <a:stretch>
            <a:fillRect/>
          </a:stretch>
        </p:blipFill>
        <p:spPr>
          <a:xfrm>
            <a:off x="226750" y="2366800"/>
            <a:ext cx="2130225" cy="2590151"/>
          </a:xfrm>
          <a:prstGeom prst="rect">
            <a:avLst/>
          </a:prstGeom>
          <a:noFill/>
          <a:ln>
            <a:noFill/>
          </a:ln>
        </p:spPr>
      </p:pic>
      <p:sp>
        <p:nvSpPr>
          <p:cNvPr id="58" name="Google Shape;58;p13"/>
          <p:cNvSpPr txBox="1"/>
          <p:nvPr/>
        </p:nvSpPr>
        <p:spPr>
          <a:xfrm>
            <a:off x="2527825" y="2557100"/>
            <a:ext cx="529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Qui si scende più nel dettaglio su vari argomenti come la business recovery e le network. Apparte pochi concetti ero comunque informato su tutto, la difficoltà è stata fare tutto in inglese</a:t>
            </a:r>
            <a:endParaRPr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136025" y="19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1200"/>
              <a:t>Le macchine che ho fatto: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https://tryhackme.com/module/linux-fundamentals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https://tryhackme.com/module/introduction-to-offensive-pentesting</a:t>
            </a:r>
            <a:endParaRPr sz="1200"/>
          </a:p>
          <a:p>
            <a:pPr indent="0" lvl="0" marL="0" rtl="0" algn="l">
              <a:spcBef>
                <a:spcPts val="0"/>
              </a:spcBef>
              <a:spcAft>
                <a:spcPts val="0"/>
              </a:spcAft>
              <a:buNone/>
            </a:pPr>
            <a:r>
              <a:rPr lang="it" sz="1200"/>
              <a:t> </a:t>
            </a:r>
            <a:endParaRPr sz="1200"/>
          </a:p>
          <a:p>
            <a:pPr indent="0" lvl="0" marL="0" rtl="0" algn="l">
              <a:spcBef>
                <a:spcPts val="0"/>
              </a:spcBef>
              <a:spcAft>
                <a:spcPts val="0"/>
              </a:spcAft>
              <a:buNone/>
            </a:pPr>
            <a:r>
              <a:rPr lang="it" sz="1200"/>
              <a:t>https://tryhackme.com/module/windows-fundamentals</a:t>
            </a:r>
            <a:endParaRPr sz="1200"/>
          </a:p>
          <a:p>
            <a:pPr indent="0" lvl="0" marL="0" rtl="0" algn="l">
              <a:spcBef>
                <a:spcPts val="0"/>
              </a:spcBef>
              <a:spcAft>
                <a:spcPts val="0"/>
              </a:spcAft>
              <a:buNone/>
            </a:pPr>
            <a:r>
              <a:rPr lang="it" sz="1200"/>
              <a:t> </a:t>
            </a:r>
            <a:endParaRPr sz="1200"/>
          </a:p>
          <a:p>
            <a:pPr indent="0" lvl="0" marL="0" rtl="0" algn="l">
              <a:spcBef>
                <a:spcPts val="0"/>
              </a:spcBef>
              <a:spcAft>
                <a:spcPts val="0"/>
              </a:spcAft>
              <a:buNone/>
            </a:pPr>
            <a:r>
              <a:rPr lang="it" sz="1200"/>
              <a:t>https://tryhackme.com/room/furthernmap</a:t>
            </a:r>
            <a:endParaRPr sz="1200"/>
          </a:p>
          <a:p>
            <a:pPr indent="0" lvl="0" marL="0" rtl="0" algn="l">
              <a:spcBef>
                <a:spcPts val="0"/>
              </a:spcBef>
              <a:spcAft>
                <a:spcPts val="0"/>
              </a:spcAft>
              <a:buNone/>
            </a:pPr>
            <a:r>
              <a:rPr lang="it" sz="1200"/>
              <a:t> </a:t>
            </a:r>
            <a:endParaRPr sz="1200"/>
          </a:p>
          <a:p>
            <a:pPr indent="0" lvl="0" marL="0" rtl="0" algn="l">
              <a:spcBef>
                <a:spcPts val="0"/>
              </a:spcBef>
              <a:spcAft>
                <a:spcPts val="0"/>
              </a:spcAft>
              <a:buNone/>
            </a:pPr>
            <a:r>
              <a:rPr lang="it" sz="1200"/>
              <a:t>https://tryhackme.com/room/nmap01</a:t>
            </a:r>
            <a:endParaRPr sz="1200"/>
          </a:p>
          <a:p>
            <a:pPr indent="0" lvl="0" marL="0" rtl="0" algn="l">
              <a:spcBef>
                <a:spcPts val="0"/>
              </a:spcBef>
              <a:spcAft>
                <a:spcPts val="0"/>
              </a:spcAft>
              <a:buNone/>
            </a:pPr>
            <a:r>
              <a:rPr lang="it" sz="1200"/>
              <a:t> </a:t>
            </a:r>
            <a:endParaRPr sz="1200"/>
          </a:p>
          <a:p>
            <a:pPr indent="0" lvl="0" marL="0" rtl="0" algn="l">
              <a:spcBef>
                <a:spcPts val="0"/>
              </a:spcBef>
              <a:spcAft>
                <a:spcPts val="0"/>
              </a:spcAft>
              <a:buNone/>
            </a:pPr>
            <a:r>
              <a:rPr lang="it" sz="1200"/>
              <a:t>https://tryhackme.com/room/hydra</a:t>
            </a:r>
            <a:endParaRPr sz="1200"/>
          </a:p>
          <a:p>
            <a:pPr indent="0" lvl="0" marL="0" rtl="0" algn="l">
              <a:spcBef>
                <a:spcPts val="0"/>
              </a:spcBef>
              <a:spcAft>
                <a:spcPts val="0"/>
              </a:spcAft>
              <a:buNone/>
            </a:pPr>
            <a:r>
              <a:rPr lang="it" sz="1200"/>
              <a:t> </a:t>
            </a:r>
            <a:endParaRPr sz="1200"/>
          </a:p>
          <a:p>
            <a:pPr indent="0" lvl="0" marL="0" rtl="0" algn="l">
              <a:spcBef>
                <a:spcPts val="0"/>
              </a:spcBef>
              <a:spcAft>
                <a:spcPts val="0"/>
              </a:spcAft>
              <a:buNone/>
            </a:pPr>
            <a:r>
              <a:rPr lang="it" sz="1200"/>
              <a:t>https://tryhackme.com/room/crackthehash</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165300" y="175700"/>
            <a:ext cx="8520600" cy="111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1400"/>
              <a:t>Un giovane dipendente neo assunto segnala al reparto tecnico la presenza di un programma sospetto.</a:t>
            </a:r>
            <a:endParaRPr sz="1400"/>
          </a:p>
          <a:p>
            <a:pPr indent="0" lvl="0" marL="0" rtl="0" algn="l">
              <a:spcBef>
                <a:spcPts val="0"/>
              </a:spcBef>
              <a:spcAft>
                <a:spcPts val="0"/>
              </a:spcAft>
              <a:buNone/>
            </a:pPr>
            <a:r>
              <a:rPr lang="it" sz="1400"/>
              <a:t>Il suo superiore gli dice di stare tranquillo ma lui non è soddisfatto e chiede supporto al SOC. Il file "sospetto" è iexplore.exe contenuto nella cartella C:\Programmi\Internet Explorer. </a:t>
            </a:r>
            <a:endParaRPr sz="1400"/>
          </a:p>
          <a:p>
            <a:pPr indent="0" lvl="0" marL="0" rtl="0" algn="l">
              <a:spcBef>
                <a:spcPts val="0"/>
              </a:spcBef>
              <a:spcAft>
                <a:spcPts val="0"/>
              </a:spcAft>
              <a:buNone/>
            </a:pPr>
            <a:r>
              <a:rPr lang="it" sz="1400"/>
              <a:t>Come membro senior del SOC ti è richiesto di convincere il dipendente che il file non è maligno.</a:t>
            </a:r>
            <a:endParaRPr sz="1400"/>
          </a:p>
        </p:txBody>
      </p:sp>
      <p:sp>
        <p:nvSpPr>
          <p:cNvPr id="69" name="Google Shape;69;p15"/>
          <p:cNvSpPr txBox="1"/>
          <p:nvPr/>
        </p:nvSpPr>
        <p:spPr>
          <a:xfrm>
            <a:off x="190325" y="1415200"/>
            <a:ext cx="3484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Per prima cosa ho analizzato le librerie dell’eseguibile, sono presenti diverse librerie fondamentali di windows come kernel32.dll (contiene funzioni per la gestione della memoria, dei processi, dei file), user32.dll (per la gestione dell’interfaccia utente), advapi32.dll (fornisce funzioni per la gestione dei servizi, della crittografia, delle credenziali, servizi di sicurezza) e in particolare urlmon.dll e iertutil.dll che sono librerie specifiche per il funzionamento di internet explorer, questo è un fattore da tenere in considerazione per poter verificare che il file sospetto sia in realtà legittimo.</a:t>
            </a:r>
            <a:endParaRPr sz="1000">
              <a:solidFill>
                <a:schemeClr val="dk1"/>
              </a:solidFill>
            </a:endParaRPr>
          </a:p>
        </p:txBody>
      </p:sp>
      <p:pic>
        <p:nvPicPr>
          <p:cNvPr id="70" name="Google Shape;70;p15"/>
          <p:cNvPicPr preferRelativeResize="0"/>
          <p:nvPr/>
        </p:nvPicPr>
        <p:blipFill>
          <a:blip r:embed="rId3">
            <a:alphaModFix/>
          </a:blip>
          <a:stretch>
            <a:fillRect/>
          </a:stretch>
        </p:blipFill>
        <p:spPr>
          <a:xfrm>
            <a:off x="3826925" y="1441700"/>
            <a:ext cx="4644840" cy="3549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045500" y="137750"/>
            <a:ext cx="5005323" cy="2391674"/>
          </a:xfrm>
          <a:prstGeom prst="rect">
            <a:avLst/>
          </a:prstGeom>
          <a:noFill/>
          <a:ln>
            <a:noFill/>
          </a:ln>
        </p:spPr>
      </p:pic>
      <p:sp>
        <p:nvSpPr>
          <p:cNvPr id="76" name="Google Shape;76;p16"/>
          <p:cNvSpPr txBox="1"/>
          <p:nvPr/>
        </p:nvSpPr>
        <p:spPr>
          <a:xfrm>
            <a:off x="82950" y="170800"/>
            <a:ext cx="3938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2"/>
                </a:solidFill>
              </a:rPr>
              <a:t>In seguito ho fatto uno sniffing della rete con wireshark per verificare se il file mi metteva in collegamento con server sospetti. </a:t>
            </a:r>
            <a:endParaRPr sz="1000">
              <a:solidFill>
                <a:schemeClr val="dk2"/>
              </a:solidFill>
            </a:endParaRPr>
          </a:p>
          <a:p>
            <a:pPr indent="0" lvl="0" marL="0" rtl="0" algn="l">
              <a:spcBef>
                <a:spcPts val="0"/>
              </a:spcBef>
              <a:spcAft>
                <a:spcPts val="0"/>
              </a:spcAft>
              <a:buNone/>
            </a:pPr>
            <a:r>
              <a:rPr lang="it" sz="1000">
                <a:solidFill>
                  <a:schemeClr val="dk2"/>
                </a:solidFill>
              </a:rPr>
              <a:t>Il primo server con cui comunico è quello all’indirizzo </a:t>
            </a:r>
            <a:r>
              <a:rPr b="1" lang="it" sz="1000">
                <a:solidFill>
                  <a:schemeClr val="dk1"/>
                </a:solidFill>
              </a:rPr>
              <a:t>131.253.33.203 </a:t>
            </a:r>
            <a:r>
              <a:rPr lang="it" sz="1000">
                <a:solidFill>
                  <a:schemeClr val="dk1"/>
                </a:solidFill>
              </a:rPr>
              <a:t>che, cercandolo su whois, è di proprietà di microsoft.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77" name="Google Shape;77;p16"/>
          <p:cNvPicPr preferRelativeResize="0"/>
          <p:nvPr/>
        </p:nvPicPr>
        <p:blipFill>
          <a:blip r:embed="rId4">
            <a:alphaModFix/>
          </a:blip>
          <a:stretch>
            <a:fillRect/>
          </a:stretch>
        </p:blipFill>
        <p:spPr>
          <a:xfrm>
            <a:off x="82950" y="2618374"/>
            <a:ext cx="4266683" cy="2309275"/>
          </a:xfrm>
          <a:prstGeom prst="rect">
            <a:avLst/>
          </a:prstGeom>
          <a:noFill/>
          <a:ln>
            <a:noFill/>
          </a:ln>
        </p:spPr>
      </p:pic>
      <p:sp>
        <p:nvSpPr>
          <p:cNvPr id="78" name="Google Shape;78;p16"/>
          <p:cNvSpPr txBox="1"/>
          <p:nvPr/>
        </p:nvSpPr>
        <p:spPr>
          <a:xfrm>
            <a:off x="4455425" y="2703500"/>
            <a:ext cx="45531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Le richieste successive passano nuovamente da un ip di microsoft(20.31.251.109) per poi comunicare con un servizio di cloud di Akamai Technologies, una delle principali aziende che fornisce una piattaforma di distribuzione di contenuti via internet(CDN). Quando ci si connette ad un sito web normalmente il</a:t>
            </a:r>
            <a:r>
              <a:rPr lang="it" sz="1000">
                <a:solidFill>
                  <a:schemeClr val="dk1"/>
                </a:solidFill>
                <a:uFill>
                  <a:noFill/>
                </a:uFill>
                <a:hlinkClick r:id="rId5">
                  <a:extLst>
                    <a:ext uri="{A12FA001-AC4F-418D-AE19-62706E023703}">
                      <ahyp:hlinkClr val="tx"/>
                    </a:ext>
                  </a:extLst>
                </a:hlinkClick>
              </a:rPr>
              <a:t> </a:t>
            </a:r>
            <a:r>
              <a:rPr lang="it" sz="1000">
                <a:solidFill>
                  <a:schemeClr val="dk1"/>
                </a:solidFill>
              </a:rPr>
              <a:t>browser contatta prima il</a:t>
            </a:r>
            <a:r>
              <a:rPr lang="it" sz="1000">
                <a:solidFill>
                  <a:schemeClr val="dk1"/>
                </a:solidFill>
                <a:uFill>
                  <a:noFill/>
                </a:uFill>
                <a:hlinkClick r:id="rId6">
                  <a:extLst>
                    <a:ext uri="{A12FA001-AC4F-418D-AE19-62706E023703}">
                      <ahyp:hlinkClr val="tx"/>
                    </a:ext>
                  </a:extLst>
                </a:hlinkClick>
              </a:rPr>
              <a:t> </a:t>
            </a:r>
            <a:r>
              <a:rPr lang="it" sz="1000">
                <a:solidFill>
                  <a:schemeClr val="dk1"/>
                </a:solidFill>
              </a:rPr>
              <a:t>provider per scaricare un file</a:t>
            </a:r>
            <a:r>
              <a:rPr lang="it" sz="1000">
                <a:solidFill>
                  <a:schemeClr val="dk1"/>
                </a:solidFill>
                <a:uFill>
                  <a:noFill/>
                </a:uFill>
                <a:hlinkClick r:id="rId7">
                  <a:extLst>
                    <a:ext uri="{A12FA001-AC4F-418D-AE19-62706E023703}">
                      <ahyp:hlinkClr val="tx"/>
                    </a:ext>
                  </a:extLst>
                </a:hlinkClick>
              </a:rPr>
              <a:t> </a:t>
            </a:r>
            <a:r>
              <a:rPr lang="it" sz="1000">
                <a:solidFill>
                  <a:schemeClr val="dk1"/>
                </a:solidFill>
              </a:rPr>
              <a:t>HTML contenente degli</a:t>
            </a:r>
            <a:r>
              <a:rPr lang="it" sz="1000">
                <a:solidFill>
                  <a:schemeClr val="dk1"/>
                </a:solidFill>
                <a:uFill>
                  <a:noFill/>
                </a:uFill>
                <a:hlinkClick r:id="rId8">
                  <a:extLst>
                    <a:ext uri="{A12FA001-AC4F-418D-AE19-62706E023703}">
                      <ahyp:hlinkClr val="tx"/>
                    </a:ext>
                  </a:extLst>
                </a:hlinkClick>
              </a:rPr>
              <a:t> </a:t>
            </a:r>
            <a:r>
              <a:rPr lang="it" sz="1000">
                <a:solidFill>
                  <a:schemeClr val="dk1"/>
                </a:solidFill>
              </a:rPr>
              <a:t>URL che servono ad istruire il browser su dove sia possibile trovare tutti gli oggetti necessari per completare la visualizzazione della pagina. Essendo Akamai un’azienda che ha come clienti sia aziende private leader mondiali come Facebook, Amazon e Microsoft, ma anche istituzioni governative come U.S Air Force, Nasa e la Casa Bianca possiamo confermare che il file iexplore.exe è un browser sicuro da utilizzare</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