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6dc7a44e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6dc7a44e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a6dc7a44e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a6dc7a44e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6700" y="0"/>
            <a:ext cx="4567924" cy="4838701"/>
          </a:xfrm>
          <a:prstGeom prst="rect">
            <a:avLst/>
          </a:prstGeom>
          <a:noFill/>
          <a:ln>
            <a:noFill/>
          </a:ln>
        </p:spPr>
      </p:pic>
      <p:sp>
        <p:nvSpPr>
          <p:cNvPr id="55" name="Google Shape;55;p13"/>
          <p:cNvSpPr/>
          <p:nvPr/>
        </p:nvSpPr>
        <p:spPr>
          <a:xfrm>
            <a:off x="4806050" y="85700"/>
            <a:ext cx="4311600" cy="4779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nvSpPr>
        <p:spPr>
          <a:xfrm>
            <a:off x="4970850" y="243925"/>
            <a:ext cx="3797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sz="1000">
                <a:solidFill>
                  <a:schemeClr val="dk2"/>
                </a:solidFill>
              </a:rPr>
              <a:t>Il codice fa riferimento ad una backdoor, ovvero una porta di accesso al programma secondaria che permette al programmatore di poter entrare in maniera legittima senza passare dalle normali procedure di sicurezza( ad esempio il login con username e password).</a:t>
            </a:r>
            <a:endParaRPr sz="1000">
              <a:solidFill>
                <a:schemeClr val="dk2"/>
              </a:solidFill>
            </a:endParaRPr>
          </a:p>
        </p:txBody>
      </p:sp>
      <p:cxnSp>
        <p:nvCxnSpPr>
          <p:cNvPr id="57" name="Google Shape;57;p13"/>
          <p:cNvCxnSpPr/>
          <p:nvPr/>
        </p:nvCxnSpPr>
        <p:spPr>
          <a:xfrm>
            <a:off x="243925" y="2037125"/>
            <a:ext cx="4258800" cy="0"/>
          </a:xfrm>
          <a:prstGeom prst="straightConnector1">
            <a:avLst/>
          </a:prstGeom>
          <a:noFill/>
          <a:ln cap="flat" cmpd="sng" w="9525">
            <a:solidFill>
              <a:schemeClr val="dk2"/>
            </a:solidFill>
            <a:prstDash val="solid"/>
            <a:round/>
            <a:headEnd len="med" w="med" type="none"/>
            <a:tailEnd len="med" w="med" type="none"/>
          </a:ln>
        </p:spPr>
      </p:cxnSp>
      <p:cxnSp>
        <p:nvCxnSpPr>
          <p:cNvPr id="58" name="Google Shape;58;p13"/>
          <p:cNvCxnSpPr/>
          <p:nvPr/>
        </p:nvCxnSpPr>
        <p:spPr>
          <a:xfrm>
            <a:off x="4515975" y="2043725"/>
            <a:ext cx="421800" cy="26400"/>
          </a:xfrm>
          <a:prstGeom prst="straightConnector1">
            <a:avLst/>
          </a:prstGeom>
          <a:noFill/>
          <a:ln cap="flat" cmpd="sng" w="9525">
            <a:solidFill>
              <a:schemeClr val="dk2"/>
            </a:solidFill>
            <a:prstDash val="solid"/>
            <a:round/>
            <a:headEnd len="med" w="med" type="none"/>
            <a:tailEnd len="med" w="med" type="triangle"/>
          </a:ln>
        </p:spPr>
      </p:cxnSp>
      <p:sp>
        <p:nvSpPr>
          <p:cNvPr id="59" name="Google Shape;59;p13"/>
          <p:cNvSpPr txBox="1"/>
          <p:nvPr/>
        </p:nvSpPr>
        <p:spPr>
          <a:xfrm>
            <a:off x="4911650" y="1956075"/>
            <a:ext cx="41004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2"/>
                </a:solidFill>
              </a:rPr>
              <a:t>Queste prime 8 righe indicano in ordine:</a:t>
            </a:r>
            <a:endParaRPr sz="1000">
              <a:solidFill>
                <a:schemeClr val="dk2"/>
              </a:solidFill>
            </a:endParaRPr>
          </a:p>
          <a:p>
            <a:pPr indent="0" lvl="0" marL="0" rtl="0" algn="l">
              <a:spcBef>
                <a:spcPts val="0"/>
              </a:spcBef>
              <a:spcAft>
                <a:spcPts val="0"/>
              </a:spcAft>
              <a:buNone/>
            </a:pPr>
            <a:r>
              <a:rPr lang="it" sz="1000">
                <a:solidFill>
                  <a:schemeClr val="dk2"/>
                </a:solidFill>
              </a:rPr>
              <a:t>IMPORT: i moduli(o librerie) che sono stati importati per eseguire il programma</a:t>
            </a:r>
            <a:endParaRPr sz="1000">
              <a:solidFill>
                <a:schemeClr val="dk2"/>
              </a:solidFill>
            </a:endParaRPr>
          </a:p>
          <a:p>
            <a:pPr indent="0" lvl="0" marL="0" rtl="0" algn="l">
              <a:spcBef>
                <a:spcPts val="0"/>
              </a:spcBef>
              <a:spcAft>
                <a:spcPts val="0"/>
              </a:spcAft>
              <a:buNone/>
            </a:pPr>
            <a:r>
              <a:rPr lang="it" sz="1000">
                <a:solidFill>
                  <a:schemeClr val="dk2"/>
                </a:solidFill>
              </a:rPr>
              <a:t>SRV_ADDR: l’indirizzo del server in cui verrà eseguito il programma</a:t>
            </a:r>
            <a:endParaRPr sz="1000">
              <a:solidFill>
                <a:schemeClr val="dk2"/>
              </a:solidFill>
            </a:endParaRPr>
          </a:p>
          <a:p>
            <a:pPr indent="0" lvl="0" marL="0" rtl="0" algn="l">
              <a:spcBef>
                <a:spcPts val="0"/>
              </a:spcBef>
              <a:spcAft>
                <a:spcPts val="0"/>
              </a:spcAft>
              <a:buNone/>
            </a:pPr>
            <a:r>
              <a:rPr lang="it" sz="1000">
                <a:solidFill>
                  <a:schemeClr val="dk2"/>
                </a:solidFill>
              </a:rPr>
              <a:t>SRV_PORT: la porta del server dove verrà eseguito il programma</a:t>
            </a:r>
            <a:endParaRPr sz="1000">
              <a:solidFill>
                <a:schemeClr val="dk2"/>
              </a:solidFill>
            </a:endParaRPr>
          </a:p>
          <a:p>
            <a:pPr indent="0" lvl="0" marL="0" rtl="0" algn="l">
              <a:spcBef>
                <a:spcPts val="0"/>
              </a:spcBef>
              <a:spcAft>
                <a:spcPts val="0"/>
              </a:spcAft>
              <a:buNone/>
            </a:pPr>
            <a:r>
              <a:rPr lang="it" sz="1000">
                <a:solidFill>
                  <a:schemeClr val="dk2"/>
                </a:solidFill>
              </a:rPr>
              <a:t>Questi due parametri insieme prendono il nome di socket</a:t>
            </a:r>
            <a:endParaRPr sz="1000">
              <a:solidFill>
                <a:schemeClr val="dk2"/>
              </a:solidFill>
            </a:endParaRPr>
          </a:p>
          <a:p>
            <a:pPr indent="0" lvl="0" marL="0" rtl="0" algn="l">
              <a:spcBef>
                <a:spcPts val="0"/>
              </a:spcBef>
              <a:spcAft>
                <a:spcPts val="0"/>
              </a:spcAft>
              <a:buNone/>
            </a:pPr>
            <a:r>
              <a:rPr lang="it" sz="1000">
                <a:solidFill>
                  <a:schemeClr val="dk2"/>
                </a:solidFill>
              </a:rPr>
              <a:t>La sesta riga serve per creare il socket, specificando il tipo, in questo caso IPV4(socket.AF_INET) e che si tratta di un socket TCP(socket.SOCK_STREAM).</a:t>
            </a:r>
            <a:endParaRPr sz="1000">
              <a:solidFill>
                <a:schemeClr val="dk2"/>
              </a:solidFill>
            </a:endParaRPr>
          </a:p>
          <a:p>
            <a:pPr indent="0" lvl="0" marL="0" rtl="0" algn="l">
              <a:spcBef>
                <a:spcPts val="0"/>
              </a:spcBef>
              <a:spcAft>
                <a:spcPts val="0"/>
              </a:spcAft>
              <a:buNone/>
            </a:pPr>
            <a:r>
              <a:rPr lang="it" sz="1000">
                <a:solidFill>
                  <a:schemeClr val="dk2"/>
                </a:solidFill>
              </a:rPr>
              <a:t>Il comando s.bind associa il socket ad indirizzo ip e porta specificati( SRV_ADDR, SRV_PORT)</a:t>
            </a:r>
            <a:endParaRPr sz="1000">
              <a:solidFill>
                <a:schemeClr val="dk2"/>
              </a:solidFill>
            </a:endParaRPr>
          </a:p>
          <a:p>
            <a:pPr indent="0" lvl="0" marL="0" rtl="0" algn="l">
              <a:spcBef>
                <a:spcPts val="0"/>
              </a:spcBef>
              <a:spcAft>
                <a:spcPts val="0"/>
              </a:spcAft>
              <a:buNone/>
            </a:pPr>
            <a:r>
              <a:rPr lang="it" sz="1000">
                <a:solidFill>
                  <a:schemeClr val="dk2"/>
                </a:solidFill>
              </a:rPr>
              <a:t>s.listen(1) permette la comunicazione del server, in questo caso, di una sola connessione alla volta</a:t>
            </a:r>
            <a:endParaRPr sz="1000">
              <a:solidFill>
                <a:schemeClr val="dk2"/>
              </a:solidFill>
            </a:endParaRPr>
          </a:p>
          <a:p>
            <a:pPr indent="0" lvl="0" marL="0" rtl="0" algn="l">
              <a:spcBef>
                <a:spcPts val="0"/>
              </a:spcBef>
              <a:spcAft>
                <a:spcPts val="0"/>
              </a:spcAft>
              <a:buNone/>
            </a:pPr>
            <a:r>
              <a:rPr lang="it" sz="1000">
                <a:solidFill>
                  <a:schemeClr val="dk2"/>
                </a:solidFill>
              </a:rPr>
              <a:t>s.accept() accetta la connessione nel momento in cui parte la richiesta da un client</a:t>
            </a:r>
            <a:endParaRPr sz="1000">
              <a:solidFill>
                <a:schemeClr val="dk2"/>
              </a:solidFill>
            </a:endParaRPr>
          </a:p>
          <a:p>
            <a:pPr indent="0" lvl="0" marL="0" rtl="0" algn="l">
              <a:spcBef>
                <a:spcPts val="0"/>
              </a:spcBef>
              <a:spcAft>
                <a:spcPts val="0"/>
              </a:spcAft>
              <a:buNone/>
            </a:pPr>
            <a:r>
              <a:rPr lang="it" sz="1000">
                <a:solidFill>
                  <a:schemeClr val="dk2"/>
                </a:solidFill>
              </a:rPr>
              <a:t>print è il comando che stamperà nell’interfaccia l’avvenuta connessione del client</a:t>
            </a:r>
            <a:endParaRPr sz="1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159000" y="152400"/>
            <a:ext cx="4653650" cy="4838701"/>
          </a:xfrm>
          <a:prstGeom prst="rect">
            <a:avLst/>
          </a:prstGeom>
          <a:noFill/>
          <a:ln>
            <a:noFill/>
          </a:ln>
        </p:spPr>
      </p:pic>
      <p:sp>
        <p:nvSpPr>
          <p:cNvPr id="65" name="Google Shape;65;p14"/>
          <p:cNvSpPr/>
          <p:nvPr/>
        </p:nvSpPr>
        <p:spPr>
          <a:xfrm>
            <a:off x="4931300" y="250525"/>
            <a:ext cx="4094100" cy="4581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4"/>
          <p:cNvSpPr txBox="1"/>
          <p:nvPr/>
        </p:nvSpPr>
        <p:spPr>
          <a:xfrm>
            <a:off x="4964250" y="316425"/>
            <a:ext cx="37974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000">
                <a:solidFill>
                  <a:schemeClr val="dk2"/>
                </a:solidFill>
              </a:rPr>
              <a:t>A questo punto entra in gioco il ciclo while, il cuore del programma, che crea un loop infinito.</a:t>
            </a:r>
            <a:endParaRPr sz="1000">
              <a:solidFill>
                <a:schemeClr val="dk2"/>
              </a:solidFill>
            </a:endParaRPr>
          </a:p>
          <a:p>
            <a:pPr indent="0" lvl="0" marL="0" rtl="0" algn="l">
              <a:spcBef>
                <a:spcPts val="0"/>
              </a:spcBef>
              <a:spcAft>
                <a:spcPts val="0"/>
              </a:spcAft>
              <a:buNone/>
            </a:pPr>
            <a:r>
              <a:rPr lang="it" sz="1000">
                <a:solidFill>
                  <a:schemeClr val="dk2"/>
                </a:solidFill>
              </a:rPr>
              <a:t>Tramite un ciclo try-except, permette lo scambio di “data”fintanto che la quantità di byte è di massimo 1024. Se dovesse essere maggiore di 1024 o pari a 0 la connessione viene interrotta.</a:t>
            </a:r>
            <a:endParaRPr sz="1000">
              <a:solidFill>
                <a:schemeClr val="dk2"/>
              </a:solidFill>
            </a:endParaRPr>
          </a:p>
          <a:p>
            <a:pPr indent="0" lvl="0" marL="0" rtl="0" algn="l">
              <a:spcBef>
                <a:spcPts val="0"/>
              </a:spcBef>
              <a:spcAft>
                <a:spcPts val="0"/>
              </a:spcAft>
              <a:buNone/>
            </a:pPr>
            <a:r>
              <a:rPr lang="it" sz="1000">
                <a:solidFill>
                  <a:schemeClr val="dk2"/>
                </a:solidFill>
              </a:rPr>
              <a:t>Il primo blocco della condizione if-elif-else decodifica la variabile “data” in entrata, se è uguale a 1 ci fornisce dettagli sul sistema operativo e l’architettura del server. Successivamente invia i dati della variabile “tosend” tramite lo standard utf-8.</a:t>
            </a:r>
            <a:endParaRPr sz="1000">
              <a:solidFill>
                <a:schemeClr val="dk2"/>
              </a:solidFill>
            </a:endParaRPr>
          </a:p>
          <a:p>
            <a:pPr indent="0" lvl="0" marL="0" rtl="0" algn="l">
              <a:spcBef>
                <a:spcPts val="0"/>
              </a:spcBef>
              <a:spcAft>
                <a:spcPts val="0"/>
              </a:spcAft>
              <a:buNone/>
            </a:pPr>
            <a:r>
              <a:rPr lang="it" sz="1000">
                <a:solidFill>
                  <a:schemeClr val="dk2"/>
                </a:solidFill>
              </a:rPr>
              <a:t>Il blocco elif decodifica “data” a sua volta, se è uguale a 2 utilizzerà un ciclo try-except per individuare una lista di file nella macchina altrimenti darà come risultato “wrong path”.</a:t>
            </a:r>
            <a:endParaRPr sz="1000">
              <a:solidFill>
                <a:schemeClr val="dk2"/>
              </a:solidFill>
            </a:endParaRPr>
          </a:p>
          <a:p>
            <a:pPr indent="0" lvl="0" marL="0" rtl="0" algn="l">
              <a:spcBef>
                <a:spcPts val="0"/>
              </a:spcBef>
              <a:spcAft>
                <a:spcPts val="0"/>
              </a:spcAft>
              <a:buNone/>
            </a:pPr>
            <a:r>
              <a:rPr lang="it" sz="1000">
                <a:solidFill>
                  <a:schemeClr val="dk2"/>
                </a:solidFill>
              </a:rPr>
              <a:t>Nell’ultimo blocco elif se la decodifica dei dati è uguale a 0 la connessione viene terminata.</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