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be6c70803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be6c70803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be6c70803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be6c70803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be6c70803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be6c70803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be6c708035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be6c70803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317200" y="336725"/>
            <a:ext cx="8452200" cy="44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solidFill>
                  <a:schemeClr val="dk1"/>
                </a:solidFill>
              </a:rPr>
              <a:t>Traccia: </a:t>
            </a:r>
            <a:endParaRPr>
              <a:solidFill>
                <a:schemeClr val="dk1"/>
              </a:solidFill>
            </a:endParaRPr>
          </a:p>
          <a:p>
            <a:pPr indent="0" lvl="0" marL="0" rtl="0" algn="l">
              <a:spcBef>
                <a:spcPts val="0"/>
              </a:spcBef>
              <a:spcAft>
                <a:spcPts val="0"/>
              </a:spcAft>
              <a:buNone/>
            </a:pPr>
            <a:r>
              <a:rPr lang="it">
                <a:solidFill>
                  <a:schemeClr val="dk1"/>
                </a:solidFill>
              </a:rPr>
              <a:t>Con riferimento al codice presente nelle slide successive, rispondere ai seguenti quesiti: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it">
                <a:solidFill>
                  <a:schemeClr val="dk1"/>
                </a:solidFill>
              </a:rPr>
              <a:t>1. Spiegate, motivando, quale salto condizionale effettua il Malware.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it">
                <a:solidFill>
                  <a:schemeClr val="dk1"/>
                </a:solidFill>
              </a:rPr>
              <a:t>2. Disegnare un diagramma di flusso (prendete come esempio la visualizzazione grafica di IDA) identificando i salti condizionali (sia quelli effettuati che quelli non effettuati). Indicate con una linea verde i salti effettuati, mentre con una linea rossa i salti non effettuati.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it">
                <a:solidFill>
                  <a:schemeClr val="dk1"/>
                </a:solidFill>
              </a:rPr>
              <a:t>3. Quali sono le diverse funzionalità implementate all’interno del Malware?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it">
                <a:solidFill>
                  <a:schemeClr val="dk1"/>
                </a:solidFill>
              </a:rPr>
              <a:t>4. Con riferimento alle istruzioni «call» presenti in tabella 2 e 3, dettagliare come sono passati gli argomenti alle successive chiamate di funzione . Aggiungere eventuali dettagli tecnici/teorici.</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229350" y="1294850"/>
            <a:ext cx="4986551" cy="926075"/>
          </a:xfrm>
          <a:prstGeom prst="rect">
            <a:avLst/>
          </a:prstGeom>
          <a:noFill/>
          <a:ln>
            <a:noFill/>
          </a:ln>
        </p:spPr>
      </p:pic>
      <p:pic>
        <p:nvPicPr>
          <p:cNvPr id="60" name="Google Shape;60;p14"/>
          <p:cNvPicPr preferRelativeResize="0"/>
          <p:nvPr/>
        </p:nvPicPr>
        <p:blipFill>
          <a:blip r:embed="rId4">
            <a:alphaModFix/>
          </a:blip>
          <a:stretch>
            <a:fillRect/>
          </a:stretch>
        </p:blipFill>
        <p:spPr>
          <a:xfrm>
            <a:off x="229350" y="2220925"/>
            <a:ext cx="4693425" cy="701650"/>
          </a:xfrm>
          <a:prstGeom prst="rect">
            <a:avLst/>
          </a:prstGeom>
          <a:noFill/>
          <a:ln>
            <a:noFill/>
          </a:ln>
        </p:spPr>
      </p:pic>
      <p:sp>
        <p:nvSpPr>
          <p:cNvPr id="61" name="Google Shape;61;p14"/>
          <p:cNvSpPr txBox="1"/>
          <p:nvPr/>
        </p:nvSpPr>
        <p:spPr>
          <a:xfrm>
            <a:off x="229350" y="2630300"/>
            <a:ext cx="8481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chemeClr val="dk1"/>
              </a:solidFill>
            </a:endParaRPr>
          </a:p>
        </p:txBody>
      </p:sp>
      <p:sp>
        <p:nvSpPr>
          <p:cNvPr id="62" name="Google Shape;62;p14"/>
          <p:cNvSpPr txBox="1"/>
          <p:nvPr/>
        </p:nvSpPr>
        <p:spPr>
          <a:xfrm>
            <a:off x="741750" y="331850"/>
            <a:ext cx="736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it">
                <a:solidFill>
                  <a:schemeClr val="dk1"/>
                </a:solidFill>
              </a:rPr>
              <a:t>1. Spiegate, motivando, quale salto condizionale effettua il Malware. </a:t>
            </a:r>
            <a:endParaRPr sz="1800">
              <a:solidFill>
                <a:schemeClr val="dk2"/>
              </a:solidFill>
            </a:endParaRPr>
          </a:p>
        </p:txBody>
      </p:sp>
      <p:sp>
        <p:nvSpPr>
          <p:cNvPr id="63" name="Google Shape;63;p14"/>
          <p:cNvSpPr txBox="1"/>
          <p:nvPr/>
        </p:nvSpPr>
        <p:spPr>
          <a:xfrm>
            <a:off x="5280150" y="1010150"/>
            <a:ext cx="37674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200">
                <a:solidFill>
                  <a:schemeClr val="dk1"/>
                </a:solidFill>
              </a:rPr>
              <a:t>JNZ: il salto condizionale jump not zero viene eseguito quando la zero flag è diversa da 1, in seguito alla comparazione tra destinazione e sorgente. In questo caso è 1 visto che il registro EAX ha valore 5 e viene comparato con 5, di conseguenza il salto non verrà effettuato.</a:t>
            </a:r>
            <a:endParaRPr sz="1200">
              <a:solidFill>
                <a:schemeClr val="dk1"/>
              </a:solidFill>
            </a:endParaRPr>
          </a:p>
        </p:txBody>
      </p:sp>
      <p:sp>
        <p:nvSpPr>
          <p:cNvPr id="64" name="Google Shape;64;p14"/>
          <p:cNvSpPr txBox="1"/>
          <p:nvPr/>
        </p:nvSpPr>
        <p:spPr>
          <a:xfrm>
            <a:off x="317200" y="3430625"/>
            <a:ext cx="6675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200">
                <a:solidFill>
                  <a:schemeClr val="dk1"/>
                </a:solidFill>
              </a:rPr>
              <a:t>JZ: il salto condizionale jump zero viene eseguito quando la zero flag è uguale a 1 in seguito alla comparazione. INC aumenta di 1 il valore di EBX (10), si compara con 11 e il salto viene eseguito alla locazione specificata</a:t>
            </a:r>
            <a:endParaRPr sz="12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pic>
        <p:nvPicPr>
          <p:cNvPr id="69" name="Google Shape;69;p15"/>
          <p:cNvPicPr preferRelativeResize="0"/>
          <p:nvPr/>
        </p:nvPicPr>
        <p:blipFill>
          <a:blip r:embed="rId3">
            <a:alphaModFix/>
          </a:blip>
          <a:stretch>
            <a:fillRect/>
          </a:stretch>
        </p:blipFill>
        <p:spPr>
          <a:xfrm>
            <a:off x="4744475" y="1591413"/>
            <a:ext cx="4042753" cy="428325"/>
          </a:xfrm>
          <a:prstGeom prst="rect">
            <a:avLst/>
          </a:prstGeom>
          <a:noFill/>
          <a:ln>
            <a:noFill/>
          </a:ln>
        </p:spPr>
      </p:pic>
      <p:pic>
        <p:nvPicPr>
          <p:cNvPr id="70" name="Google Shape;70;p15"/>
          <p:cNvPicPr preferRelativeResize="0"/>
          <p:nvPr/>
        </p:nvPicPr>
        <p:blipFill>
          <a:blip r:embed="rId4">
            <a:alphaModFix/>
          </a:blip>
          <a:stretch>
            <a:fillRect/>
          </a:stretch>
        </p:blipFill>
        <p:spPr>
          <a:xfrm>
            <a:off x="4822575" y="3778872"/>
            <a:ext cx="4042749" cy="540287"/>
          </a:xfrm>
          <a:prstGeom prst="rect">
            <a:avLst/>
          </a:prstGeom>
          <a:noFill/>
          <a:ln>
            <a:noFill/>
          </a:ln>
        </p:spPr>
      </p:pic>
      <p:cxnSp>
        <p:nvCxnSpPr>
          <p:cNvPr id="71" name="Google Shape;71;p15"/>
          <p:cNvCxnSpPr>
            <a:stCxn id="72" idx="3"/>
          </p:cNvCxnSpPr>
          <p:nvPr/>
        </p:nvCxnSpPr>
        <p:spPr>
          <a:xfrm>
            <a:off x="4572001" y="1316484"/>
            <a:ext cx="1893900" cy="206100"/>
          </a:xfrm>
          <a:prstGeom prst="straightConnector1">
            <a:avLst/>
          </a:prstGeom>
          <a:noFill/>
          <a:ln cap="flat" cmpd="sng" w="9525">
            <a:solidFill>
              <a:srgbClr val="FF0000"/>
            </a:solidFill>
            <a:prstDash val="solid"/>
            <a:round/>
            <a:headEnd len="med" w="med" type="none"/>
            <a:tailEnd len="med" w="med" type="triangle"/>
          </a:ln>
        </p:spPr>
      </p:cxnSp>
      <p:pic>
        <p:nvPicPr>
          <p:cNvPr id="73" name="Google Shape;73;p15"/>
          <p:cNvPicPr preferRelativeResize="0"/>
          <p:nvPr/>
        </p:nvPicPr>
        <p:blipFill>
          <a:blip r:embed="rId5">
            <a:alphaModFix/>
          </a:blip>
          <a:stretch>
            <a:fillRect/>
          </a:stretch>
        </p:blipFill>
        <p:spPr>
          <a:xfrm>
            <a:off x="185450" y="2908475"/>
            <a:ext cx="4694525" cy="743975"/>
          </a:xfrm>
          <a:prstGeom prst="rect">
            <a:avLst/>
          </a:prstGeom>
          <a:noFill/>
          <a:ln>
            <a:noFill/>
          </a:ln>
        </p:spPr>
      </p:pic>
      <p:pic>
        <p:nvPicPr>
          <p:cNvPr id="72" name="Google Shape;72;p15"/>
          <p:cNvPicPr preferRelativeResize="0"/>
          <p:nvPr/>
        </p:nvPicPr>
        <p:blipFill>
          <a:blip r:embed="rId6">
            <a:alphaModFix/>
          </a:blip>
          <a:stretch>
            <a:fillRect/>
          </a:stretch>
        </p:blipFill>
        <p:spPr>
          <a:xfrm>
            <a:off x="327525" y="922356"/>
            <a:ext cx="4244476" cy="788257"/>
          </a:xfrm>
          <a:prstGeom prst="rect">
            <a:avLst/>
          </a:prstGeom>
          <a:noFill/>
          <a:ln>
            <a:noFill/>
          </a:ln>
        </p:spPr>
      </p:pic>
      <p:cxnSp>
        <p:nvCxnSpPr>
          <p:cNvPr id="74" name="Google Shape;74;p15"/>
          <p:cNvCxnSpPr/>
          <p:nvPr/>
        </p:nvCxnSpPr>
        <p:spPr>
          <a:xfrm>
            <a:off x="4822575" y="3250450"/>
            <a:ext cx="1926600" cy="443700"/>
          </a:xfrm>
          <a:prstGeom prst="straightConnector1">
            <a:avLst/>
          </a:prstGeom>
          <a:noFill/>
          <a:ln cap="flat" cmpd="sng" w="9525">
            <a:solidFill>
              <a:srgbClr val="00FF00"/>
            </a:solidFill>
            <a:prstDash val="solid"/>
            <a:round/>
            <a:headEnd len="med" w="med" type="none"/>
            <a:tailEnd len="med" w="med" type="triangle"/>
          </a:ln>
        </p:spPr>
      </p:cxnSp>
      <p:cxnSp>
        <p:nvCxnSpPr>
          <p:cNvPr id="75" name="Google Shape;75;p15"/>
          <p:cNvCxnSpPr/>
          <p:nvPr/>
        </p:nvCxnSpPr>
        <p:spPr>
          <a:xfrm>
            <a:off x="1688475" y="1727525"/>
            <a:ext cx="300" cy="761400"/>
          </a:xfrm>
          <a:prstGeom prst="straightConnector1">
            <a:avLst/>
          </a:prstGeom>
          <a:noFill/>
          <a:ln cap="flat" cmpd="sng" w="9525">
            <a:solidFill>
              <a:srgbClr val="00FF00"/>
            </a:solidFill>
            <a:prstDash val="solid"/>
            <a:round/>
            <a:headEnd len="med" w="med" type="none"/>
            <a:tailEnd len="med" w="med" type="triangle"/>
          </a:ln>
        </p:spPr>
      </p:cxnSp>
      <p:cxnSp>
        <p:nvCxnSpPr>
          <p:cNvPr id="76" name="Google Shape;76;p15"/>
          <p:cNvCxnSpPr/>
          <p:nvPr/>
        </p:nvCxnSpPr>
        <p:spPr>
          <a:xfrm flipH="1">
            <a:off x="1659250" y="3682875"/>
            <a:ext cx="3300" cy="1192200"/>
          </a:xfrm>
          <a:prstGeom prst="straightConnector1">
            <a:avLst/>
          </a:prstGeom>
          <a:noFill/>
          <a:ln cap="flat" cmpd="sng" w="9525">
            <a:solidFill>
              <a:srgbClr val="FF0000"/>
            </a:solidFill>
            <a:prstDash val="solid"/>
            <a:round/>
            <a:headEnd len="med" w="med" type="none"/>
            <a:tailEnd len="med" w="med" type="triangle"/>
          </a:ln>
        </p:spPr>
      </p:cxnSp>
      <p:sp>
        <p:nvSpPr>
          <p:cNvPr id="77" name="Google Shape;77;p15"/>
          <p:cNvSpPr txBox="1"/>
          <p:nvPr/>
        </p:nvSpPr>
        <p:spPr>
          <a:xfrm>
            <a:off x="4772625" y="165925"/>
            <a:ext cx="2811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78" name="Google Shape;78;p15"/>
          <p:cNvSpPr txBox="1"/>
          <p:nvPr/>
        </p:nvSpPr>
        <p:spPr>
          <a:xfrm>
            <a:off x="424800" y="283025"/>
            <a:ext cx="8294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it" sz="1000">
                <a:solidFill>
                  <a:schemeClr val="dk1"/>
                </a:solidFill>
              </a:rPr>
              <a:t>2. Disegnare un diagramma di flusso (prendete come esempio la visualizzazione grafica di IDA) identificando i salti condizionali (sia quelli effettuati che quelli non effettuati). Indicate con una linea verde i salti effettuati, mentre con una linea rossa i salti non effettuati. </a:t>
            </a:r>
            <a:endParaRPr sz="10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445025"/>
            <a:ext cx="8520600" cy="83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1400"/>
              <a:t>3. Quali sono le diverse funzionalità implementate all’interno del Malware?</a:t>
            </a:r>
            <a:endParaRPr sz="1400"/>
          </a:p>
          <a:p>
            <a:pPr indent="0" lvl="0" marL="0" rtl="0" algn="l">
              <a:spcBef>
                <a:spcPts val="0"/>
              </a:spcBef>
              <a:spcAft>
                <a:spcPts val="0"/>
              </a:spcAft>
              <a:buNone/>
            </a:pPr>
            <a:r>
              <a:t/>
            </a:r>
            <a:endParaRPr sz="1400"/>
          </a:p>
          <a:p>
            <a:pPr indent="0" lvl="0" marL="0" rtl="0" algn="l">
              <a:spcBef>
                <a:spcPts val="0"/>
              </a:spcBef>
              <a:spcAft>
                <a:spcPts val="0"/>
              </a:spcAft>
              <a:buClr>
                <a:schemeClr val="dk1"/>
              </a:buClr>
              <a:buSzPts val="1100"/>
              <a:buFont typeface="Arial"/>
              <a:buNone/>
            </a:pPr>
            <a:r>
              <a:t/>
            </a:r>
            <a:endParaRPr sz="1400"/>
          </a:p>
        </p:txBody>
      </p:sp>
      <p:sp>
        <p:nvSpPr>
          <p:cNvPr id="84" name="Google Shape;84;p16"/>
          <p:cNvSpPr txBox="1"/>
          <p:nvPr/>
        </p:nvSpPr>
        <p:spPr>
          <a:xfrm>
            <a:off x="380650" y="1444475"/>
            <a:ext cx="8471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85" name="Google Shape;85;p16"/>
          <p:cNvSpPr txBox="1"/>
          <p:nvPr/>
        </p:nvSpPr>
        <p:spPr>
          <a:xfrm>
            <a:off x="311700" y="1405425"/>
            <a:ext cx="82131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200">
                <a:solidFill>
                  <a:schemeClr val="dk1"/>
                </a:solidFill>
              </a:rPr>
              <a:t>Questo malware rientra nella categoria dei downloader, nella tabella 2 viene chiamata la funzione(urldownloadtofile) per il download del file, in questo caso un malware, indicando come parametro l’url sorgente da cui scaricare. Nella funzione saranno richiesti come parametri un puntatore al path della cartella di destinazione, un pointer per ricevere lo stato del download, un parametro riservato fisso a 0, un pointer alla stringa dell’Url. In base ai parametri inseriti nella tabella(mov eax,5 ; cmp eax,5) le condizioni per il salto non si verificano, indicando che il file è già stato scaricato. Successivamente viene chiamata la funzione winexec per l’esecuzione del file indicato dal path(Ransomware.exe). In base ai parametri inseriti(inc ebx ; cmp ebx,11) lo zero flag sarà 1 e il salto sarà eseguito, il programma continuerà dalla funzione di avvio dell’applicazione.  </a:t>
            </a:r>
            <a:endParaRPr sz="12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233600" y="220550"/>
            <a:ext cx="8520600" cy="120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it" sz="1400"/>
              <a:t>4. Con riferimento alle istruzioni «call» presenti in tabella 2 e 3, dettagliare come sono passati gli argomenti alle successive chiamate di funzione . Aggiungere eventuali dettagli tecnici/teorici.</a:t>
            </a:r>
            <a:endParaRPr sz="1400"/>
          </a:p>
          <a:p>
            <a:pPr indent="0" lvl="0" marL="0" rtl="0" algn="l">
              <a:spcBef>
                <a:spcPts val="0"/>
              </a:spcBef>
              <a:spcAft>
                <a:spcPts val="0"/>
              </a:spcAft>
              <a:buNone/>
            </a:pPr>
            <a:r>
              <a:t/>
            </a:r>
            <a:endParaRPr/>
          </a:p>
        </p:txBody>
      </p:sp>
      <p:sp>
        <p:nvSpPr>
          <p:cNvPr id="91" name="Google Shape;91;p17"/>
          <p:cNvSpPr txBox="1"/>
          <p:nvPr/>
        </p:nvSpPr>
        <p:spPr>
          <a:xfrm>
            <a:off x="361125" y="1093125"/>
            <a:ext cx="8588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solidFill>
                <a:schemeClr val="dk1"/>
              </a:solidFill>
            </a:endParaRPr>
          </a:p>
        </p:txBody>
      </p:sp>
      <p:sp>
        <p:nvSpPr>
          <p:cNvPr id="92" name="Google Shape;92;p17"/>
          <p:cNvSpPr txBox="1"/>
          <p:nvPr/>
        </p:nvSpPr>
        <p:spPr>
          <a:xfrm>
            <a:off x="233600" y="1273700"/>
            <a:ext cx="84960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dk1"/>
                </a:solidFill>
              </a:rPr>
              <a:t>La funzione downloadtofile fa parte della libreria wininet.dll mentre la funzione winexec fa parte dell’API win32. Entrambe utilizzano la convenzione di chiamata stdcall che prevede che i parametri siano passati alla funzione sullo stack e sarà poi la funzione chiamata ad eliminare il suo stack una volta che sarà stata eseguita. Il registro EDI(extended destination index) è un registro general purpose utilizzato generalmente per puntare dati in memoria durante un’operazione di copia o spostamento, infatti nelle funzioni indica l’url da scaricare(downloadtofile) e il path del file da avviare(winexec), successivamente il compilatore assegnerà un registro appropriato per questi valori e partirà la chiamata alle funzioni. </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