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dd083aac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dd083aac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add083aac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add083aac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add083aac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add083aac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add083aac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add083aac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3982550" y="1001850"/>
            <a:ext cx="38031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800">
                <a:solidFill>
                  <a:schemeClr val="dk2"/>
                </a:solidFill>
              </a:rPr>
              <a:t>Con il comando di scan -O cerco il sistema operativo dell’host eliminando il servizio di ping.</a:t>
            </a:r>
            <a:endParaRPr sz="1800">
              <a:solidFill>
                <a:schemeClr val="dk2"/>
              </a:solidFill>
            </a:endParaRPr>
          </a:p>
          <a:p>
            <a:pPr indent="0" lvl="0" marL="0" rtl="0" algn="l">
              <a:spcBef>
                <a:spcPts val="0"/>
              </a:spcBef>
              <a:spcAft>
                <a:spcPts val="0"/>
              </a:spcAft>
              <a:buNone/>
            </a:pPr>
            <a:r>
              <a:rPr lang="it" sz="1800">
                <a:solidFill>
                  <a:schemeClr val="dk2"/>
                </a:solidFill>
              </a:rPr>
              <a:t>In questo caso l’OS è linux 2.6.X</a:t>
            </a:r>
            <a:endParaRPr sz="1800">
              <a:solidFill>
                <a:schemeClr val="dk2"/>
              </a:solidFill>
            </a:endParaRPr>
          </a:p>
        </p:txBody>
      </p:sp>
      <p:pic>
        <p:nvPicPr>
          <p:cNvPr id="55" name="Google Shape;55;p13"/>
          <p:cNvPicPr preferRelativeResize="0"/>
          <p:nvPr/>
        </p:nvPicPr>
        <p:blipFill>
          <a:blip r:embed="rId3">
            <a:alphaModFix/>
          </a:blip>
          <a:stretch>
            <a:fillRect/>
          </a:stretch>
        </p:blipFill>
        <p:spPr>
          <a:xfrm>
            <a:off x="152400" y="41975"/>
            <a:ext cx="3699025" cy="5101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4065400" y="552175"/>
            <a:ext cx="38502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800">
                <a:solidFill>
                  <a:schemeClr val="dk2"/>
                </a:solidFill>
              </a:rPr>
              <a:t>Uso il comando -sS per scansionare senza completare la threeway handshake (uso solo la prima stretta di mano SYN). Le porte chiuse sono indicate tali in quanto le risposte ai pacchetti SYN inviati sono pacchetti RESET; le porte aperte sono indicate tali in quanto le risposte ai pacchetti SYN sono pacchetti SYN/ACK.</a:t>
            </a:r>
            <a:endParaRPr sz="1800">
              <a:solidFill>
                <a:schemeClr val="dk2"/>
              </a:solidFill>
            </a:endParaRPr>
          </a:p>
        </p:txBody>
      </p:sp>
      <p:pic>
        <p:nvPicPr>
          <p:cNvPr id="61" name="Google Shape;61;p14"/>
          <p:cNvPicPr preferRelativeResize="0"/>
          <p:nvPr/>
        </p:nvPicPr>
        <p:blipFill>
          <a:blip r:embed="rId3">
            <a:alphaModFix/>
          </a:blip>
          <a:stretch>
            <a:fillRect/>
          </a:stretch>
        </p:blipFill>
        <p:spPr>
          <a:xfrm>
            <a:off x="152400" y="152400"/>
            <a:ext cx="3249636" cy="483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nvSpPr>
        <p:spPr>
          <a:xfrm>
            <a:off x="5411300" y="1007725"/>
            <a:ext cx="3747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pic>
        <p:nvPicPr>
          <p:cNvPr id="67" name="Google Shape;67;p15"/>
          <p:cNvPicPr preferRelativeResize="0"/>
          <p:nvPr/>
        </p:nvPicPr>
        <p:blipFill>
          <a:blip r:embed="rId3">
            <a:alphaModFix/>
          </a:blip>
          <a:stretch>
            <a:fillRect/>
          </a:stretch>
        </p:blipFill>
        <p:spPr>
          <a:xfrm>
            <a:off x="152400" y="152400"/>
            <a:ext cx="3253539" cy="4838698"/>
          </a:xfrm>
          <a:prstGeom prst="rect">
            <a:avLst/>
          </a:prstGeom>
          <a:noFill/>
          <a:ln>
            <a:noFill/>
          </a:ln>
        </p:spPr>
      </p:pic>
      <p:sp>
        <p:nvSpPr>
          <p:cNvPr id="68" name="Google Shape;68;p15"/>
          <p:cNvSpPr txBox="1"/>
          <p:nvPr/>
        </p:nvSpPr>
        <p:spPr>
          <a:xfrm>
            <a:off x="4168925" y="655700"/>
            <a:ext cx="38502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800">
                <a:solidFill>
                  <a:schemeClr val="dk2"/>
                </a:solidFill>
              </a:rPr>
              <a:t>Il comando -sT effettua la scansione completando il 3 way handshake(TCP connect), risulta quindi un metodo di scansione più aggressivo. A differenza del SYN scan le porte vengono indicate come chiuse o aperte a seconda del tentativo di connessione. Quando avviene sono aperte, quando non avviene sono chiuse.</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6"/>
          <p:cNvPicPr preferRelativeResize="0"/>
          <p:nvPr/>
        </p:nvPicPr>
        <p:blipFill>
          <a:blip r:embed="rId3">
            <a:alphaModFix/>
          </a:blip>
          <a:stretch>
            <a:fillRect/>
          </a:stretch>
        </p:blipFill>
        <p:spPr>
          <a:xfrm>
            <a:off x="152400" y="152400"/>
            <a:ext cx="3050728" cy="4838700"/>
          </a:xfrm>
          <a:prstGeom prst="rect">
            <a:avLst/>
          </a:prstGeom>
          <a:noFill/>
          <a:ln>
            <a:noFill/>
          </a:ln>
        </p:spPr>
      </p:pic>
      <p:sp>
        <p:nvSpPr>
          <p:cNvPr id="74" name="Google Shape;74;p16"/>
          <p:cNvSpPr txBox="1"/>
          <p:nvPr/>
        </p:nvSpPr>
        <p:spPr>
          <a:xfrm>
            <a:off x="3644350" y="641900"/>
            <a:ext cx="38502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800">
                <a:solidFill>
                  <a:schemeClr val="dk2"/>
                </a:solidFill>
              </a:rPr>
              <a:t>La scansione con comando -sV è simile alla TCP connect ma ci da dei dettagli sui servizi in ascolto nelle porte e la versione relativa ad ognuno. E’ uno strumento “rumoroso” ma che offre informazioni importanti. </a:t>
            </a: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3065100" y="69575"/>
            <a:ext cx="2887219" cy="4838701"/>
          </a:xfrm>
          <a:prstGeom prst="rect">
            <a:avLst/>
          </a:prstGeom>
          <a:noFill/>
          <a:ln>
            <a:noFill/>
          </a:ln>
        </p:spPr>
      </p:pic>
      <p:pic>
        <p:nvPicPr>
          <p:cNvPr id="80" name="Google Shape;80;p17"/>
          <p:cNvPicPr preferRelativeResize="0"/>
          <p:nvPr/>
        </p:nvPicPr>
        <p:blipFill>
          <a:blip r:embed="rId4">
            <a:alphaModFix/>
          </a:blip>
          <a:stretch>
            <a:fillRect/>
          </a:stretch>
        </p:blipFill>
        <p:spPr>
          <a:xfrm>
            <a:off x="86044" y="69575"/>
            <a:ext cx="2872433" cy="4838702"/>
          </a:xfrm>
          <a:prstGeom prst="rect">
            <a:avLst/>
          </a:prstGeom>
          <a:noFill/>
          <a:ln>
            <a:noFill/>
          </a:ln>
        </p:spPr>
      </p:pic>
      <p:sp>
        <p:nvSpPr>
          <p:cNvPr id="81" name="Google Shape;81;p17"/>
          <p:cNvSpPr txBox="1"/>
          <p:nvPr/>
        </p:nvSpPr>
        <p:spPr>
          <a:xfrm>
            <a:off x="2436475" y="1276900"/>
            <a:ext cx="331200" cy="4617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800">
                <a:solidFill>
                  <a:schemeClr val="dk2"/>
                </a:solidFill>
              </a:rPr>
              <a:t>1</a:t>
            </a:r>
            <a:endParaRPr sz="1800">
              <a:solidFill>
                <a:schemeClr val="dk2"/>
              </a:solidFill>
            </a:endParaRPr>
          </a:p>
        </p:txBody>
      </p:sp>
      <p:sp>
        <p:nvSpPr>
          <p:cNvPr id="82" name="Google Shape;82;p17"/>
          <p:cNvSpPr txBox="1"/>
          <p:nvPr/>
        </p:nvSpPr>
        <p:spPr>
          <a:xfrm>
            <a:off x="5128325" y="1283800"/>
            <a:ext cx="427800" cy="4617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800">
                <a:solidFill>
                  <a:schemeClr val="dk2"/>
                </a:solidFill>
              </a:rPr>
              <a:t>2</a:t>
            </a:r>
            <a:endParaRPr sz="1800">
              <a:solidFill>
                <a:schemeClr val="dk2"/>
              </a:solidFill>
            </a:endParaRPr>
          </a:p>
        </p:txBody>
      </p:sp>
      <p:sp>
        <p:nvSpPr>
          <p:cNvPr id="83" name="Google Shape;83;p17"/>
          <p:cNvSpPr txBox="1"/>
          <p:nvPr/>
        </p:nvSpPr>
        <p:spPr>
          <a:xfrm>
            <a:off x="6094625" y="289900"/>
            <a:ext cx="30645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dk2"/>
                </a:solidFill>
              </a:rPr>
              <a:t>Nel primo screenshot provo a pingare ed effettuare varie scansioni alla macchina virrutale di windows 7(198.168.50.102)</a:t>
            </a:r>
            <a:endParaRPr sz="1200">
              <a:solidFill>
                <a:schemeClr val="dk2"/>
              </a:solidFill>
            </a:endParaRPr>
          </a:p>
          <a:p>
            <a:pPr indent="0" lvl="0" marL="0" rtl="0" algn="l">
              <a:spcBef>
                <a:spcPts val="0"/>
              </a:spcBef>
              <a:spcAft>
                <a:spcPts val="0"/>
              </a:spcAft>
              <a:buNone/>
            </a:pPr>
            <a:r>
              <a:rPr lang="it" sz="1200">
                <a:solidFill>
                  <a:schemeClr val="dk2"/>
                </a:solidFill>
              </a:rPr>
              <a:t>Non ottengo nessun risultato in quanto le macchine non pingano.</a:t>
            </a:r>
            <a:endParaRPr sz="1200">
              <a:solidFill>
                <a:schemeClr val="dk2"/>
              </a:solidFill>
            </a:endParaRPr>
          </a:p>
          <a:p>
            <a:pPr indent="0" lvl="0" marL="0" rtl="0" algn="l">
              <a:spcBef>
                <a:spcPts val="0"/>
              </a:spcBef>
              <a:spcAft>
                <a:spcPts val="0"/>
              </a:spcAft>
              <a:buNone/>
            </a:pPr>
            <a:r>
              <a:t/>
            </a:r>
            <a:endParaRPr sz="1200">
              <a:solidFill>
                <a:schemeClr val="dk2"/>
              </a:solidFill>
            </a:endParaRPr>
          </a:p>
          <a:p>
            <a:pPr indent="0" lvl="0" marL="0" rtl="0" algn="l">
              <a:spcBef>
                <a:spcPts val="0"/>
              </a:spcBef>
              <a:spcAft>
                <a:spcPts val="0"/>
              </a:spcAft>
              <a:buNone/>
            </a:pPr>
            <a:r>
              <a:rPr lang="it" sz="1200">
                <a:solidFill>
                  <a:schemeClr val="dk2"/>
                </a:solidFill>
              </a:rPr>
              <a:t>Nel secondo screenshot ho disattivato il firewall di windows 7, riuscendo quindi a pingare la macchina e scansionare le porte e ottenedere informazioni sul sistema operativo. Da notare che un firewall professionale non permetterebbe comunque le richieste di ping</a:t>
            </a:r>
            <a:endParaRPr sz="12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