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13"/>
  </p:notesMasterIdLst>
  <p:handoutMasterIdLst>
    <p:handoutMasterId r:id="rId114"/>
  </p:handoutMasterIdLst>
  <p:sldIdLst>
    <p:sldId id="270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256" r:id="rId19"/>
    <p:sldId id="283" r:id="rId20"/>
    <p:sldId id="361" r:id="rId21"/>
    <p:sldId id="362" r:id="rId22"/>
    <p:sldId id="271" r:id="rId23"/>
    <p:sldId id="272" r:id="rId24"/>
    <p:sldId id="273" r:id="rId25"/>
    <p:sldId id="275" r:id="rId26"/>
    <p:sldId id="363" r:id="rId27"/>
    <p:sldId id="274" r:id="rId28"/>
    <p:sldId id="276" r:id="rId29"/>
    <p:sldId id="277" r:id="rId30"/>
    <p:sldId id="364" r:id="rId31"/>
    <p:sldId id="278" r:id="rId32"/>
    <p:sldId id="366" r:id="rId33"/>
    <p:sldId id="365" r:id="rId34"/>
    <p:sldId id="321" r:id="rId35"/>
    <p:sldId id="279" r:id="rId36"/>
    <p:sldId id="286" r:id="rId37"/>
    <p:sldId id="367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68" r:id="rId48"/>
    <p:sldId id="287" r:id="rId49"/>
    <p:sldId id="389" r:id="rId50"/>
    <p:sldId id="390" r:id="rId51"/>
    <p:sldId id="280" r:id="rId52"/>
    <p:sldId id="285" r:id="rId53"/>
    <p:sldId id="391" r:id="rId54"/>
    <p:sldId id="374" r:id="rId55"/>
    <p:sldId id="288" r:id="rId56"/>
    <p:sldId id="392" r:id="rId57"/>
    <p:sldId id="369" r:id="rId58"/>
    <p:sldId id="322" r:id="rId59"/>
    <p:sldId id="371" r:id="rId60"/>
    <p:sldId id="323" r:id="rId61"/>
    <p:sldId id="324" r:id="rId62"/>
    <p:sldId id="370" r:id="rId63"/>
    <p:sldId id="325" r:id="rId64"/>
    <p:sldId id="326" r:id="rId65"/>
    <p:sldId id="298" r:id="rId66"/>
    <p:sldId id="296" r:id="rId67"/>
    <p:sldId id="294" r:id="rId68"/>
    <p:sldId id="297" r:id="rId69"/>
    <p:sldId id="372" r:id="rId70"/>
    <p:sldId id="284" r:id="rId71"/>
    <p:sldId id="373" r:id="rId72"/>
    <p:sldId id="295" r:id="rId73"/>
    <p:sldId id="293" r:id="rId74"/>
    <p:sldId id="292" r:id="rId75"/>
    <p:sldId id="375" r:id="rId76"/>
    <p:sldId id="305" r:id="rId77"/>
    <p:sldId id="302" r:id="rId78"/>
    <p:sldId id="303" r:id="rId79"/>
    <p:sldId id="304" r:id="rId80"/>
    <p:sldId id="377" r:id="rId81"/>
    <p:sldId id="310" r:id="rId82"/>
    <p:sldId id="306" r:id="rId83"/>
    <p:sldId id="308" r:id="rId84"/>
    <p:sldId id="309" r:id="rId85"/>
    <p:sldId id="307" r:id="rId86"/>
    <p:sldId id="311" r:id="rId87"/>
    <p:sldId id="312" r:id="rId88"/>
    <p:sldId id="313" r:id="rId89"/>
    <p:sldId id="314" r:id="rId90"/>
    <p:sldId id="315" r:id="rId91"/>
    <p:sldId id="316" r:id="rId92"/>
    <p:sldId id="317" r:id="rId93"/>
    <p:sldId id="318" r:id="rId94"/>
    <p:sldId id="319" r:id="rId95"/>
    <p:sldId id="328" r:id="rId96"/>
    <p:sldId id="329" r:id="rId97"/>
    <p:sldId id="330" r:id="rId98"/>
    <p:sldId id="331" r:id="rId99"/>
    <p:sldId id="333" r:id="rId100"/>
    <p:sldId id="335" r:id="rId101"/>
    <p:sldId id="338" r:id="rId102"/>
    <p:sldId id="379" r:id="rId103"/>
    <p:sldId id="337" r:id="rId104"/>
    <p:sldId id="334" r:id="rId105"/>
    <p:sldId id="332" r:id="rId106"/>
    <p:sldId id="378" r:id="rId107"/>
    <p:sldId id="339" r:id="rId108"/>
    <p:sldId id="340" r:id="rId109"/>
    <p:sldId id="341" r:id="rId110"/>
    <p:sldId id="343" r:id="rId111"/>
    <p:sldId id="342" r:id="rId11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1" autoAdjust="0"/>
    <p:restoredTop sz="94660"/>
  </p:normalViewPr>
  <p:slideViewPr>
    <p:cSldViewPr>
      <p:cViewPr varScale="1">
        <p:scale>
          <a:sx n="70" d="100"/>
          <a:sy n="70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5925" cy="51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8" rIns="96177" bIns="4808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376" y="1"/>
            <a:ext cx="3075925" cy="51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8" rIns="96177" bIns="4808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304"/>
            <a:ext cx="3075925" cy="51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8" rIns="96177" bIns="4808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376" y="9723304"/>
            <a:ext cx="3075925" cy="51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8" rIns="96177" bIns="4808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725D28C-4DF3-4502-AF5C-76FFA9EB4D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22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14" cy="48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8" rIns="96177" bIns="4808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6665" y="0"/>
            <a:ext cx="3079214" cy="48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8" rIns="96177" bIns="4808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608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728663"/>
            <a:ext cx="5183188" cy="3887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451" y="4859964"/>
            <a:ext cx="5210978" cy="461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8" rIns="96177" bIns="4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2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929"/>
            <a:ext cx="3079214" cy="48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8" rIns="96177" bIns="4808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6665" y="9719929"/>
            <a:ext cx="3079214" cy="48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77" tIns="48088" rIns="96177" bIns="4808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FA18DAC-D4C6-4841-834D-1A48C17E0C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45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1435" indent="-300552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2207" indent="-240441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83090" indent="-240441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63973" indent="-240441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44856" indent="-24044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25739" indent="-24044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06622" indent="-24044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87505" indent="-24044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E0ABA4-4A70-4D9F-A88B-109EF334A718}" type="slidenum">
              <a:rPr lang="pt-BR" sz="1300" smtClean="0"/>
              <a:pPr eaLnBrk="1" hangingPunct="1"/>
              <a:t>19</a:t>
            </a:fld>
            <a:endParaRPr lang="pt-BR" sz="130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9197" tIns="49600" rIns="99197" bIns="49600" anchor="ctr"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tângulo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Elipse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22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  <p:sp>
        <p:nvSpPr>
          <p:cNvPr id="24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366D6-5322-462A-8DD0-9A9CB7A924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2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A7228-C57C-4D70-894B-532E1E3C0C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1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80423-7A59-483C-878E-F3C5E378F8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7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7158" y="320040"/>
            <a:ext cx="8043890" cy="608630"/>
          </a:xfrm>
        </p:spPr>
        <p:txBody>
          <a:bodyPr>
            <a:noAutofit/>
          </a:bodyPr>
          <a:lstStyle>
            <a:lvl1pPr>
              <a:defRPr sz="3200" u="none">
                <a:solidFill>
                  <a:schemeClr val="bg2">
                    <a:lumMod val="25000"/>
                  </a:schemeClr>
                </a:solidFill>
              </a:defRPr>
            </a:lvl1pPr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124744"/>
            <a:ext cx="8319298" cy="5400600"/>
          </a:xfrm>
        </p:spPr>
        <p:txBody>
          <a:bodyPr/>
          <a:lstStyle>
            <a:lvl1pPr>
              <a:defRPr u="none">
                <a:latin typeface="Arial" pitchFamily="34" charset="0"/>
                <a:cs typeface="Arial" pitchFamily="34" charset="0"/>
              </a:defRPr>
            </a:lvl1pPr>
            <a:lvl2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6563" y="6557963"/>
            <a:ext cx="2001837" cy="227012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A6304056-1ED2-4799-8581-EACC473D54EA}" type="datetimeFigureOut">
              <a:rPr lang="pt-BR"/>
              <a:pPr>
                <a:defRPr/>
              </a:pPr>
              <a:t>29/07/2020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7963"/>
            <a:ext cx="3657600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1575" y="6556375"/>
            <a:ext cx="588963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EFF069BB-C735-48F4-90ED-A09ACA77DC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27B79E3-B6C0-4B68-B5AD-55D6F82402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3341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Elipse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Elipse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Elipse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  <p:sp>
        <p:nvSpPr>
          <p:cNvPr id="2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A85F-94A7-4304-B3AD-E317D9483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282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8DA2E-8F73-4397-911F-C82C9C4828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6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F3503-9440-4F46-9397-F5666EDB67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86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55E5CAC-D799-44B8-B8B1-12A937DD6C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863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5E247-A0E5-43E7-94E5-70D8A080C8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5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ector reto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Conector reto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8F3AD3D-60C2-40F6-9C69-C7D8DED216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53947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onector reto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Conector reto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442E3AC-59DF-46F9-A13D-4847DD2556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5884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28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21</a:t>
            </a: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4D4AFD5-DEA6-47F3-A934-98B8C7E216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63" r:id="rId4"/>
    <p:sldLayoutId id="2147484064" r:id="rId5"/>
    <p:sldLayoutId id="2147484071" r:id="rId6"/>
    <p:sldLayoutId id="2147484065" r:id="rId7"/>
    <p:sldLayoutId id="2147484072" r:id="rId8"/>
    <p:sldLayoutId id="2147484073" r:id="rId9"/>
    <p:sldLayoutId id="2147484066" r:id="rId10"/>
    <p:sldLayoutId id="2147484067" r:id="rId11"/>
    <p:sldLayoutId id="214748407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980101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D3AAAA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CB6B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e.usp.br/~glauber/html/acentos.htm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CorHtml.ht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pontador.s3.amazonaws.com/img_CRHX2Q8B_F.jpg" TargetMode="External"/><Relationship Id="rId2" Type="http://schemas.openxmlformats.org/officeDocument/2006/relationships/hyperlink" Target="view-source:file:///C:/Users/Celio/AppData/Local/Temp/Rar$EX07.134/imagens/fema.jpg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ubmarinecablemap.com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hyperlink" Target="http://www.coffeecup.com/html-edi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t2.com/nvu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mailto:camolesi@femanet.com.br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worldstats.com/stat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s.statcounter.com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513" y="908050"/>
            <a:ext cx="6172200" cy="18065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5400" i="1" dirty="0" smtClean="0"/>
              <a:t>HTML</a:t>
            </a:r>
            <a:r>
              <a:rPr lang="pt-BR" sz="3200" i="1" dirty="0" smtClean="0"/>
              <a:t/>
            </a:r>
            <a:br>
              <a:rPr lang="pt-BR" sz="3200" i="1" dirty="0" smtClean="0"/>
            </a:br>
            <a:endParaRPr lang="pt-BR" dirty="0"/>
          </a:p>
        </p:txBody>
      </p:sp>
      <p:sp>
        <p:nvSpPr>
          <p:cNvPr id="9219" name="Subtítulo 2"/>
          <p:cNvSpPr>
            <a:spLocks noGrp="1"/>
          </p:cNvSpPr>
          <p:nvPr>
            <p:ph type="subTitle" idx="1"/>
          </p:nvPr>
        </p:nvSpPr>
        <p:spPr>
          <a:xfrm>
            <a:off x="2286000" y="4437063"/>
            <a:ext cx="6534150" cy="1938337"/>
          </a:xfrm>
        </p:spPr>
        <p:txBody>
          <a:bodyPr/>
          <a:lstStyle/>
          <a:p>
            <a:pPr eaLnBrk="1" hangingPunct="1"/>
            <a:r>
              <a:rPr lang="pt-BR" dirty="0" smtClean="0"/>
              <a:t>Professora Responsável</a:t>
            </a:r>
          </a:p>
          <a:p>
            <a:pPr eaLnBrk="1" hangingPunct="1"/>
            <a:r>
              <a:rPr lang="pt-BR" dirty="0" smtClean="0"/>
              <a:t>	Esp. </a:t>
            </a:r>
            <a:r>
              <a:rPr lang="pt-BR" dirty="0" err="1" smtClean="0"/>
              <a:t>Diomara</a:t>
            </a:r>
            <a:r>
              <a:rPr lang="pt-BR" dirty="0" smtClean="0"/>
              <a:t> Martins </a:t>
            </a:r>
            <a:r>
              <a:rPr lang="pt-BR" dirty="0" err="1" smtClean="0"/>
              <a:t>Reigato</a:t>
            </a:r>
            <a:r>
              <a:rPr lang="pt-BR" dirty="0" smtClean="0"/>
              <a:t> Barros</a:t>
            </a:r>
          </a:p>
          <a:p>
            <a:pPr eaLnBrk="1" hangingPunct="1"/>
            <a:r>
              <a:rPr lang="pt-BR" dirty="0" smtClean="0"/>
              <a:t>	diomara@femanet.com.br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  <a:cs typeface="Times New Roman" pitchFamily="18" charset="0"/>
              </a:rPr>
              <a:t>Aplicações </a:t>
            </a:r>
            <a:r>
              <a:rPr lang="en-GB" altLang="pt-BR" i="1" smtClean="0">
                <a:solidFill>
                  <a:srgbClr val="003399"/>
                </a:solidFill>
                <a:latin typeface="Verdana" pitchFamily="34" charset="0"/>
                <a:cs typeface="Times New Roman" pitchFamily="18" charset="0"/>
              </a:rPr>
              <a:t>básicas</a:t>
            </a:r>
            <a:r>
              <a:rPr lang="en-GB" altLang="pt-BR" smtClean="0">
                <a:solidFill>
                  <a:srgbClr val="003399"/>
                </a:solidFill>
                <a:latin typeface="Verdana" pitchFamily="34" charset="0"/>
                <a:cs typeface="Times New Roman" pitchFamily="18" charset="0"/>
              </a:rPr>
              <a:t> na Internet</a:t>
            </a: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885950"/>
            <a:ext cx="87630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608013" indent="-608013" eaLnBrk="1" hangingPunct="1">
              <a:lnSpc>
                <a:spcPct val="93000"/>
              </a:lnSpc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mtClean="0">
                <a:cs typeface="Times New Roman" pitchFamily="18" charset="0"/>
              </a:rPr>
              <a:t>Copiar arquivos</a:t>
            </a:r>
          </a:p>
          <a:p>
            <a:pPr marL="608013" indent="-608013" eaLnBrk="1" hangingPunct="1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mtClean="0">
                <a:cs typeface="Times New Roman" pitchFamily="18" charset="0"/>
              </a:rPr>
              <a:t>Enviar e receber mensagens eletrônicas</a:t>
            </a:r>
          </a:p>
          <a:p>
            <a:pPr marL="608013" indent="-608013" eaLnBrk="1" hangingPunct="1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mtClean="0">
                <a:cs typeface="Times New Roman" pitchFamily="18" charset="0"/>
              </a:rPr>
              <a:t>Compartilhar informações</a:t>
            </a:r>
          </a:p>
          <a:p>
            <a:pPr marL="608013" indent="-608013" eaLnBrk="1" hangingPunct="1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mtClean="0">
                <a:cs typeface="Times New Roman" pitchFamily="18" charset="0"/>
              </a:rPr>
              <a:t>Pesquisar por documentos e informações em geral.</a:t>
            </a:r>
          </a:p>
          <a:p>
            <a:pPr marL="608013" indent="-608013" eaLnBrk="1" hangingPunct="1"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altLang="pt-BR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82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Chaves booleanas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38163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2000"/>
              <a:t>Há dois tipos: checkboxes e radio buttons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2000"/>
              <a:t>Checkboxes permitem mais de uma seleção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pt-BR" sz="200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pt-BR" sz="200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pt-BR" sz="200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2000"/>
              <a:t>O código acima enviará nomes repetidos contendo valores diferentes na requisição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2000"/>
              <a:t>Radio Buttons, se tiverem o mesmo nome, formam um grupo. No grupo, apenas uma seleção é aceita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7416800" cy="7620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97425"/>
            <a:ext cx="7467600" cy="1770063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5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Menus de seleção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1800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400"/>
              <a:t>Geram requisições similares a checkboxes e radio buttons</a:t>
            </a:r>
          </a:p>
          <a:p>
            <a:pPr>
              <a:lnSpc>
                <a:spcPct val="80000"/>
              </a:lnSpc>
            </a:pPr>
            <a:r>
              <a:rPr lang="pt-BR" sz="2400"/>
              <a:t>Consistem de um par de elementos</a:t>
            </a:r>
          </a:p>
          <a:p>
            <a:pPr lvl="1">
              <a:lnSpc>
                <a:spcPct val="80000"/>
              </a:lnSpc>
            </a:pPr>
            <a:r>
              <a:rPr lang="pt-BR" sz="2000" b="1">
                <a:solidFill>
                  <a:schemeClr val="accent2"/>
                </a:solidFill>
              </a:rPr>
              <a:t>&lt;SELECT&gt;</a:t>
            </a:r>
            <a:r>
              <a:rPr lang="pt-BR" sz="2000"/>
              <a:t> define o nome da coleção</a:t>
            </a:r>
          </a:p>
          <a:p>
            <a:pPr lvl="1">
              <a:lnSpc>
                <a:spcPct val="80000"/>
              </a:lnSpc>
            </a:pPr>
            <a:r>
              <a:rPr lang="pt-BR" sz="2000" b="1">
                <a:solidFill>
                  <a:schemeClr val="accent2"/>
                </a:solidFill>
              </a:rPr>
              <a:t>&lt;OPTION&gt;</a:t>
            </a:r>
            <a:r>
              <a:rPr lang="pt-BR" sz="2000"/>
              <a:t> define o valor que será enviado</a:t>
            </a:r>
          </a:p>
        </p:txBody>
      </p:sp>
    </p:spTree>
    <p:extLst>
      <p:ext uri="{BB962C8B-B14F-4D97-AF65-F5344CB8AC3E}">
        <p14:creationId xmlns:p14="http://schemas.microsoft.com/office/powerpoint/2010/main" val="8794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Menus de seleção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5" y="1268760"/>
            <a:ext cx="8228633" cy="5671356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Área para entrada de texto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/>
              <a:t>Possibilitam a entrada de texto de múltiplas linhas</a:t>
            </a:r>
          </a:p>
          <a:p>
            <a:r>
              <a:rPr lang="pt-BR" sz="2400"/>
              <a:t>Elemento: </a:t>
            </a:r>
            <a:r>
              <a:rPr lang="pt-BR" sz="2400">
                <a:solidFill>
                  <a:schemeClr val="accent2"/>
                </a:solidFill>
              </a:rPr>
              <a:t>&lt;TEXTAREA&gt;</a:t>
            </a:r>
          </a:p>
          <a:p>
            <a:endParaRPr lang="pt-BR" sz="240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029575" cy="2466975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0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Campos ocultos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BR" sz="2800"/>
              <a:t>Campos ocultos consistem de um par nome/valor embutido no código HTML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BR" sz="2800"/>
              <a:t>São úteis para que o autor da página possa enviar informações ao servidor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pt-BR" sz="2400"/>
              <a:t>Informações sobre configuração da aplicação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pt-BR" sz="2400"/>
              <a:t>Comandos, para selecionar comportamentos diferentes da aplicação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pt-BR" sz="2400"/>
              <a:t>Parâmetros especiais para controle da aplicação, sessão ou dados que pertencem ao contexto da aplicação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BR" sz="2800"/>
              <a:t>Sintaxe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pt-BR" sz="1800" b="1">
                <a:solidFill>
                  <a:schemeClr val="accent2"/>
                </a:solidFill>
              </a:rPr>
              <a:t>		&lt;INPUT TYPE="hidden"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pt-BR" sz="1800" b="1">
                <a:solidFill>
                  <a:schemeClr val="accent2"/>
                </a:solidFill>
              </a:rPr>
              <a:t>			NAME="nome" VALUE="valor"&gt;</a:t>
            </a:r>
            <a:endParaRPr lang="pt-BR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Disparo de eventos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pt-BR" sz="2000"/>
              <a:t>Os elementos &lt;INPUT&gt; com atributo TYPE </a:t>
            </a:r>
            <a:r>
              <a:rPr lang="pt-BR" sz="2000" b="1">
                <a:solidFill>
                  <a:schemeClr val="accent2"/>
                </a:solidFill>
              </a:rPr>
              <a:t>Submit</a:t>
            </a:r>
            <a:r>
              <a:rPr lang="pt-BR" sz="2000"/>
              <a:t>, </a:t>
            </a:r>
            <a:r>
              <a:rPr lang="pt-BR" sz="2000" b="1">
                <a:solidFill>
                  <a:schemeClr val="accent2"/>
                </a:solidFill>
              </a:rPr>
              <a:t>Reset</a:t>
            </a:r>
            <a:r>
              <a:rPr lang="pt-BR" sz="2000"/>
              <a:t> e </a:t>
            </a:r>
            <a:r>
              <a:rPr lang="pt-BR" sz="2000" b="1">
                <a:solidFill>
                  <a:schemeClr val="accent2"/>
                </a:solidFill>
              </a:rPr>
              <a:t>Button</a:t>
            </a:r>
            <a:r>
              <a:rPr lang="pt-BR" sz="2000"/>
              <a:t> servem para disparar eventos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pt-BR" sz="1800"/>
              <a:t>Envio do formulário (Submit)</a:t>
            </a:r>
          </a:p>
          <a:p>
            <a:pPr lvl="1">
              <a:lnSpc>
                <a:spcPct val="80000"/>
              </a:lnSpc>
            </a:pPr>
            <a:r>
              <a:rPr lang="pt-BR" sz="1800"/>
              <a:t>Reinicialização do</a:t>
            </a:r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800"/>
              <a:t>	formulário (Reset)</a:t>
            </a:r>
          </a:p>
          <a:p>
            <a:pPr lvl="1">
              <a:lnSpc>
                <a:spcPct val="80000"/>
              </a:lnSpc>
            </a:pPr>
            <a:r>
              <a:rPr lang="pt-BR" sz="1800"/>
              <a:t>Evento programado por</a:t>
            </a:r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800"/>
              <a:t>	JavaScript (Button)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2000"/>
              <a:t>O value do botão define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pt-BR" sz="2000"/>
              <a:t>	o texto que mostrará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2000"/>
              <a:t>Apenas se o botão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pt-BR" sz="2000"/>
              <a:t>	contiver um atributo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pt-BR" sz="2000"/>
              <a:t>	</a:t>
            </a:r>
            <a:r>
              <a:rPr lang="pt-BR" sz="2000" b="1">
                <a:solidFill>
                  <a:schemeClr val="accent2"/>
                </a:solidFill>
              </a:rPr>
              <a:t>name</a:t>
            </a:r>
            <a:r>
              <a:rPr lang="pt-BR" sz="2000"/>
              <a:t>, o conteúdo de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pt-BR" sz="2000"/>
              <a:t>	</a:t>
            </a:r>
            <a:r>
              <a:rPr lang="pt-BR" sz="2000" b="1">
                <a:solidFill>
                  <a:schemeClr val="accent2"/>
                </a:solidFill>
              </a:rPr>
              <a:t>value</a:t>
            </a:r>
            <a:r>
              <a:rPr lang="pt-BR" sz="2000"/>
              <a:t> será enviado ao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pt-BR" sz="2000"/>
              <a:t>	servidor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565400"/>
            <a:ext cx="4392612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8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Form</a:t>
            </a:r>
            <a:r>
              <a:rPr lang="pt-BR" dirty="0" smtClean="0"/>
              <a:t> contato.html</a:t>
            </a:r>
          </a:p>
          <a:p>
            <a:r>
              <a:rPr lang="pt-BR" dirty="0" err="1" smtClean="0"/>
              <a:t>Formulario</a:t>
            </a:r>
            <a:r>
              <a:rPr lang="pt-BR" dirty="0" smtClean="0"/>
              <a:t> completo.html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7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Desenvolva 3 páginas: </a:t>
            </a:r>
          </a:p>
          <a:p>
            <a:pPr lvl="1"/>
            <a:r>
              <a:rPr lang="pt-BR" dirty="0" smtClean="0"/>
              <a:t>Home.html</a:t>
            </a:r>
          </a:p>
          <a:p>
            <a:pPr lvl="1"/>
            <a:r>
              <a:rPr lang="pt-BR" dirty="0" smtClean="0"/>
              <a:t>Dados.html</a:t>
            </a:r>
          </a:p>
          <a:p>
            <a:pPr lvl="1"/>
            <a:r>
              <a:rPr lang="pt-BR" dirty="0" smtClean="0"/>
              <a:t>Form.html</a:t>
            </a:r>
          </a:p>
          <a:p>
            <a:endParaRPr lang="pt-BR" dirty="0"/>
          </a:p>
          <a:p>
            <a:r>
              <a:rPr lang="pt-BR" dirty="0" smtClean="0"/>
              <a:t>Descritas a seguir</a:t>
            </a:r>
          </a:p>
        </p:txBody>
      </p:sp>
    </p:spTree>
    <p:extLst>
      <p:ext uri="{BB962C8B-B14F-4D97-AF65-F5344CB8AC3E}">
        <p14:creationId xmlns:p14="http://schemas.microsoft.com/office/powerpoint/2010/main" val="28237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Dados.html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Título formatado com &lt;h1&gt; </a:t>
            </a:r>
          </a:p>
          <a:p>
            <a:pPr lvl="1"/>
            <a:r>
              <a:rPr lang="pt-BR" dirty="0" smtClean="0"/>
              <a:t>3 parágrafos escolhidos a seu critério, com formato a sua escolha</a:t>
            </a:r>
          </a:p>
          <a:p>
            <a:pPr lvl="1"/>
            <a:r>
              <a:rPr lang="pt-BR" dirty="0" smtClean="0"/>
              <a:t>Uma tabela contendo 5 linhas e 4 colunas: cada linha deve conter os dados de uma pessoa: RG, Nome, Idade, Peso</a:t>
            </a:r>
          </a:p>
          <a:p>
            <a:pPr lvl="1"/>
            <a:r>
              <a:rPr lang="pt-BR" dirty="0" smtClean="0"/>
              <a:t>Links e ancoras para partes da página e página home</a:t>
            </a:r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4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1800" dirty="0" smtClean="0"/>
              <a:t>Formulário Alunos</a:t>
            </a:r>
          </a:p>
          <a:p>
            <a:pPr>
              <a:buNone/>
            </a:pPr>
            <a:r>
              <a:rPr lang="pt-BR" sz="1800" dirty="0" smtClean="0"/>
              <a:t>RA: </a:t>
            </a:r>
          </a:p>
          <a:p>
            <a:pPr>
              <a:buNone/>
            </a:pPr>
            <a:r>
              <a:rPr lang="pt-BR" sz="1800" dirty="0" smtClean="0"/>
              <a:t>Nome: </a:t>
            </a:r>
          </a:p>
          <a:p>
            <a:pPr>
              <a:buNone/>
            </a:pPr>
            <a:r>
              <a:rPr lang="pt-BR" sz="1800" dirty="0" smtClean="0"/>
              <a:t>Endereço: </a:t>
            </a:r>
          </a:p>
          <a:p>
            <a:pPr>
              <a:buNone/>
            </a:pPr>
            <a:r>
              <a:rPr lang="pt-BR" sz="1800" dirty="0" smtClean="0"/>
              <a:t>Curso: Caixa de </a:t>
            </a:r>
            <a:r>
              <a:rPr lang="pt-BR" sz="1800" dirty="0" err="1" smtClean="0"/>
              <a:t>Drop</a:t>
            </a:r>
            <a:r>
              <a:rPr lang="pt-BR" sz="1800" dirty="0" smtClean="0"/>
              <a:t> </a:t>
            </a:r>
            <a:r>
              <a:rPr lang="pt-BR" sz="1800" dirty="0" err="1" smtClean="0"/>
              <a:t>Down</a:t>
            </a:r>
            <a:r>
              <a:rPr lang="pt-BR" sz="1800" dirty="0" smtClean="0"/>
              <a:t> contendo nome dos cursos (Administração, </a:t>
            </a:r>
            <a:r>
              <a:rPr lang="pt-BR" sz="1800" dirty="0" err="1" smtClean="0"/>
              <a:t>Informatica</a:t>
            </a:r>
            <a:r>
              <a:rPr lang="pt-BR" sz="1800" dirty="0" smtClean="0"/>
              <a:t>, </a:t>
            </a:r>
            <a:r>
              <a:rPr lang="pt-BR" sz="1800" dirty="0" err="1" smtClean="0"/>
              <a:t>etc</a:t>
            </a:r>
            <a:r>
              <a:rPr lang="pt-BR" sz="1800" dirty="0" smtClean="0"/>
              <a:t>); </a:t>
            </a:r>
          </a:p>
          <a:p>
            <a:pPr>
              <a:buNone/>
            </a:pPr>
            <a:r>
              <a:rPr lang="pt-BR" sz="1800" dirty="0" smtClean="0"/>
              <a:t>Residência: radio </a:t>
            </a:r>
            <a:r>
              <a:rPr lang="pt-BR" sz="1800" dirty="0" err="1" smtClean="0"/>
              <a:t>buttons</a:t>
            </a:r>
            <a:r>
              <a:rPr lang="pt-BR" sz="1800" dirty="0" smtClean="0"/>
              <a:t> contendo (Assis, Candido Mota, </a:t>
            </a:r>
            <a:r>
              <a:rPr lang="pt-BR" sz="1800" dirty="0" err="1" smtClean="0"/>
              <a:t>Maracai</a:t>
            </a:r>
            <a:r>
              <a:rPr lang="pt-BR" sz="1800" dirty="0" smtClean="0"/>
              <a:t>, </a:t>
            </a:r>
            <a:r>
              <a:rPr lang="pt-BR" sz="1800" dirty="0" err="1" smtClean="0"/>
              <a:t>Taruma</a:t>
            </a:r>
            <a:r>
              <a:rPr lang="pt-BR" sz="1800" dirty="0" smtClean="0"/>
              <a:t>, Platina, outra)</a:t>
            </a:r>
          </a:p>
          <a:p>
            <a:pPr>
              <a:buNone/>
            </a:pPr>
            <a:r>
              <a:rPr lang="pt-BR" sz="1800" dirty="0" smtClean="0"/>
              <a:t>Idade: </a:t>
            </a:r>
            <a:r>
              <a:rPr lang="pt-BR" sz="1800" dirty="0" err="1" smtClean="0"/>
              <a:t>checkbox</a:t>
            </a:r>
            <a:r>
              <a:rPr lang="pt-BR" sz="1800" dirty="0" smtClean="0"/>
              <a:t> contendo (até 16, 17 anos, 18 anos, menor igual a 25, acima de 25 anos</a:t>
            </a:r>
          </a:p>
          <a:p>
            <a:pPr>
              <a:buNone/>
            </a:pPr>
            <a:r>
              <a:rPr lang="pt-BR" sz="1800" dirty="0" smtClean="0"/>
              <a:t>Conhecimentos </a:t>
            </a:r>
            <a:r>
              <a:rPr lang="pt-BR" sz="1800" dirty="0" err="1" smtClean="0"/>
              <a:t>Especificos</a:t>
            </a:r>
            <a:r>
              <a:rPr lang="pt-BR" sz="1800" dirty="0" smtClean="0"/>
              <a:t>: </a:t>
            </a:r>
            <a:r>
              <a:rPr lang="pt-BR" sz="1800" dirty="0" err="1" smtClean="0"/>
              <a:t>Textarea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Campo oculto informando que formulário e do tipo Aluno</a:t>
            </a:r>
          </a:p>
          <a:p>
            <a:pPr>
              <a:buNone/>
            </a:pPr>
            <a:r>
              <a:rPr lang="pt-BR" sz="1800" dirty="0" smtClean="0"/>
              <a:t>Botão Enviar</a:t>
            </a:r>
          </a:p>
          <a:p>
            <a:pPr marL="342900" lvl="1" indent="-342900">
              <a:buNone/>
            </a:pPr>
            <a:r>
              <a:rPr lang="pt-BR" sz="1800" dirty="0" smtClean="0"/>
              <a:t>Links e ancoras para partes da página e página home</a:t>
            </a:r>
          </a:p>
          <a:p>
            <a:pPr marL="342900" lvl="1" indent="-342900">
              <a:buNone/>
            </a:pPr>
            <a:r>
              <a:rPr lang="pt-BR" sz="1800" dirty="0" smtClean="0"/>
              <a:t>Links e ancoras para partes da página e página home</a:t>
            </a:r>
          </a:p>
        </p:txBody>
      </p:sp>
    </p:spTree>
    <p:extLst>
      <p:ext uri="{BB962C8B-B14F-4D97-AF65-F5344CB8AC3E}">
        <p14:creationId xmlns:p14="http://schemas.microsoft.com/office/powerpoint/2010/main" val="25941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FF0000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FF0000"/>
                </a:solidFill>
                <a:latin typeface="Verdana" pitchFamily="34" charset="0"/>
              </a:rPr>
              <a:t>W</a:t>
            </a: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orld </a:t>
            </a:r>
            <a:r>
              <a:rPr lang="en-GB" altLang="pt-BR" smtClean="0">
                <a:solidFill>
                  <a:srgbClr val="FF0000"/>
                </a:solidFill>
                <a:latin typeface="Verdana" pitchFamily="34" charset="0"/>
              </a:rPr>
              <a:t>W</a:t>
            </a: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ide </a:t>
            </a:r>
            <a:r>
              <a:rPr lang="en-GB" altLang="pt-BR" smtClean="0">
                <a:solidFill>
                  <a:srgbClr val="FF0000"/>
                </a:solidFill>
                <a:latin typeface="Verdana" pitchFamily="34" charset="0"/>
              </a:rPr>
              <a:t>W</a:t>
            </a: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eb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885950"/>
            <a:ext cx="87630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608013" indent="-608013" eaLnBrk="1" hangingPunct="1">
              <a:lnSpc>
                <a:spcPct val="93000"/>
              </a:lnSpc>
              <a:spcBef>
                <a:spcPts val="75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mtClean="0"/>
              <a:t>É </a:t>
            </a:r>
            <a:r>
              <a:rPr lang="en-GB" altLang="pt-BR" sz="3000" smtClean="0"/>
              <a:t>uma aplicação Internet</a:t>
            </a:r>
          </a:p>
          <a:p>
            <a:pPr marL="608013" indent="-608013" eaLnBrk="1" hangingPunct="1">
              <a:spcBef>
                <a:spcPts val="75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z="3000" smtClean="0">
                <a:cs typeface="Times New Roman" pitchFamily="18" charset="0"/>
              </a:rPr>
              <a:t>Sistema de troca de informações multimídia, usando hipertexto (1989 - </a:t>
            </a:r>
            <a:r>
              <a:rPr lang="en-GB" altLang="pt-BR" sz="3000" i="1" smtClean="0">
                <a:solidFill>
                  <a:srgbClr val="FF6600"/>
                </a:solidFill>
                <a:cs typeface="Times New Roman" pitchFamily="18" charset="0"/>
              </a:rPr>
              <a:t>Centro Europeu de Pesquisa de Partículas</a:t>
            </a:r>
            <a:r>
              <a:rPr lang="en-GB" altLang="pt-BR" sz="3000" smtClean="0">
                <a:cs typeface="Times New Roman" pitchFamily="18" charset="0"/>
              </a:rPr>
              <a:t>)</a:t>
            </a:r>
          </a:p>
          <a:p>
            <a:pPr marL="608013" indent="-608013" eaLnBrk="1" hangingPunct="1">
              <a:spcBef>
                <a:spcPts val="75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z="3000" smtClean="0">
                <a:solidFill>
                  <a:srgbClr val="D60093"/>
                </a:solidFill>
                <a:cs typeface="Times New Roman" pitchFamily="18" charset="0"/>
              </a:rPr>
              <a:t>Objetivo:</a:t>
            </a:r>
            <a:r>
              <a:rPr lang="en-GB" altLang="pt-BR" sz="3000" smtClean="0">
                <a:cs typeface="Times New Roman" pitchFamily="18" charset="0"/>
              </a:rPr>
              <a:t> desenvolver um método para agilizar a transferência de informações entre a comunidade científica internacional.</a:t>
            </a:r>
          </a:p>
        </p:txBody>
      </p:sp>
    </p:spTree>
    <p:extLst>
      <p:ext uri="{BB962C8B-B14F-4D97-AF65-F5344CB8AC3E}">
        <p14:creationId xmlns:p14="http://schemas.microsoft.com/office/powerpoint/2010/main" val="86060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Formulario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6043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7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Home.html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Título formato &lt;h1&gt; contendo a mensagem “Página Principal”</a:t>
            </a:r>
          </a:p>
          <a:p>
            <a:r>
              <a:rPr lang="pt-BR" dirty="0" smtClean="0"/>
              <a:t>Uma Figura alinhada ao centro</a:t>
            </a:r>
          </a:p>
          <a:p>
            <a:r>
              <a:rPr lang="pt-BR" dirty="0" smtClean="0"/>
              <a:t>Link para a página Dados.html</a:t>
            </a:r>
          </a:p>
          <a:p>
            <a:r>
              <a:rPr lang="pt-BR" dirty="0" smtClean="0"/>
              <a:t>Link para a página Form.html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6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FF0000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FF0000"/>
                </a:solidFill>
                <a:latin typeface="Verdana" pitchFamily="34" charset="0"/>
              </a:rPr>
              <a:t>W</a:t>
            </a: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orld </a:t>
            </a:r>
            <a:r>
              <a:rPr lang="en-GB" altLang="pt-BR" smtClean="0">
                <a:solidFill>
                  <a:srgbClr val="FF0000"/>
                </a:solidFill>
                <a:latin typeface="Verdana" pitchFamily="34" charset="0"/>
              </a:rPr>
              <a:t>W</a:t>
            </a: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ide </a:t>
            </a:r>
            <a:r>
              <a:rPr lang="en-GB" altLang="pt-BR" smtClean="0">
                <a:solidFill>
                  <a:srgbClr val="FF0000"/>
                </a:solidFill>
                <a:latin typeface="Verdana" pitchFamily="34" charset="0"/>
              </a:rPr>
              <a:t>W</a:t>
            </a: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eb </a:t>
            </a:r>
            <a:r>
              <a:rPr lang="en-GB" altLang="pt-BR" sz="2000" smtClean="0">
                <a:solidFill>
                  <a:srgbClr val="003399"/>
                </a:solidFill>
                <a:latin typeface="Verdana" pitchFamily="34" charset="0"/>
              </a:rPr>
              <a:t>(cont...)</a:t>
            </a: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885950"/>
            <a:ext cx="87630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608013" indent="-608013" eaLnBrk="1" hangingPunct="1">
              <a:lnSpc>
                <a:spcPct val="93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z="2800" smtClean="0">
                <a:solidFill>
                  <a:srgbClr val="FF0000"/>
                </a:solidFill>
                <a:cs typeface="Times New Roman" pitchFamily="18" charset="0"/>
              </a:rPr>
              <a:t>Para atingir o </a:t>
            </a:r>
            <a:r>
              <a:rPr lang="en-GB" altLang="pt-BR" sz="2800" smtClean="0">
                <a:solidFill>
                  <a:srgbClr val="D60093"/>
                </a:solidFill>
                <a:cs typeface="Times New Roman" pitchFamily="18" charset="0"/>
              </a:rPr>
              <a:t>objetivo:</a:t>
            </a:r>
            <a:r>
              <a:rPr lang="en-GB" altLang="pt-BR" sz="2800" smtClean="0">
                <a:cs typeface="Times New Roman" pitchFamily="18" charset="0"/>
              </a:rPr>
              <a:t> Computadores (servidores) espalhados pelo mundo, os quais armazenam informações tanto no formato texto quanto no formato multimídia</a:t>
            </a:r>
          </a:p>
          <a:p>
            <a:pPr marL="608013" indent="-608013" eaLnBrk="1" hangingPunct="1">
              <a:spcBef>
                <a:spcPts val="7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altLang="pt-BR" sz="2800" smtClean="0">
              <a:cs typeface="Times New Roman" pitchFamily="18" charset="0"/>
            </a:endParaRPr>
          </a:p>
          <a:p>
            <a:pPr marL="608013" indent="-608013" eaLnBrk="1" hangingPunct="1"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z="2800" smtClean="0">
                <a:cs typeface="Times New Roman" pitchFamily="18" charset="0"/>
              </a:rPr>
              <a:t>A popularização da </a:t>
            </a:r>
            <a:r>
              <a:rPr lang="en-GB" altLang="pt-BR" sz="2800" smtClean="0">
                <a:solidFill>
                  <a:srgbClr val="003399"/>
                </a:solidFill>
                <a:cs typeface="Times New Roman" pitchFamily="18" charset="0"/>
              </a:rPr>
              <a:t>www</a:t>
            </a:r>
            <a:r>
              <a:rPr lang="en-GB" altLang="pt-BR" sz="2800" smtClean="0">
                <a:cs typeface="Times New Roman" pitchFamily="18" charset="0"/>
              </a:rPr>
              <a:t>, deve-se em grande parte, à utilização inicial de um “browser” de domínio público chamado </a:t>
            </a:r>
            <a:r>
              <a:rPr lang="en-GB" altLang="pt-BR" sz="2800" b="1" i="1" smtClean="0">
                <a:solidFill>
                  <a:srgbClr val="009999"/>
                </a:solidFill>
                <a:cs typeface="Times New Roman" pitchFamily="18" charset="0"/>
              </a:rPr>
              <a:t>Mosaic</a:t>
            </a:r>
            <a:r>
              <a:rPr lang="en-GB" altLang="pt-BR" sz="2800" smtClean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50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2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pt-BR" altLang="pt-BR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885950"/>
            <a:ext cx="87630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</a:pPr>
            <a:r>
              <a:rPr lang="en-GB" altLang="pt-BR" smtClean="0">
                <a:cs typeface="Times New Roman" pitchFamily="18" charset="0"/>
              </a:rPr>
              <a:t>Uma das principais tecnologias que proporciona o embasamento teórico ao funcionamento do ambiente </a:t>
            </a:r>
            <a:r>
              <a:rPr lang="en-GB" altLang="pt-BR" smtClean="0">
                <a:solidFill>
                  <a:srgbClr val="003399"/>
                </a:solidFill>
                <a:cs typeface="Times New Roman" pitchFamily="18" charset="0"/>
              </a:rPr>
              <a:t>www</a:t>
            </a:r>
            <a:r>
              <a:rPr lang="en-GB" altLang="pt-BR" smtClean="0">
                <a:cs typeface="Times New Roman" pitchFamily="18" charset="0"/>
              </a:rPr>
              <a:t> é o </a:t>
            </a:r>
            <a:r>
              <a:rPr lang="en-GB" altLang="pt-BR" b="1" smtClean="0">
                <a:solidFill>
                  <a:srgbClr val="A50021"/>
                </a:solidFill>
                <a:cs typeface="Times New Roman" pitchFamily="18" charset="0"/>
              </a:rPr>
              <a:t>hipertexto</a:t>
            </a:r>
            <a:r>
              <a:rPr lang="en-GB" altLang="pt-BR" smtClean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41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Conceitos WEB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885950"/>
            <a:ext cx="87630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608013" indent="-608013" eaLnBrk="1" hangingPunct="1">
              <a:lnSpc>
                <a:spcPct val="93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z="2800" smtClean="0">
                <a:cs typeface="Times New Roman" pitchFamily="18" charset="0"/>
              </a:rPr>
              <a:t>A </a:t>
            </a:r>
            <a:r>
              <a:rPr lang="en-GB" altLang="pt-BR" sz="2800" smtClean="0">
                <a:solidFill>
                  <a:srgbClr val="003399"/>
                </a:solidFill>
                <a:cs typeface="Times New Roman" pitchFamily="18" charset="0"/>
              </a:rPr>
              <a:t>www</a:t>
            </a:r>
            <a:r>
              <a:rPr lang="en-GB" altLang="pt-BR" sz="2800" smtClean="0">
                <a:cs typeface="Times New Roman" pitchFamily="18" charset="0"/>
              </a:rPr>
              <a:t> funciona de acordo com o modelo “Cliente – Servidor”</a:t>
            </a:r>
          </a:p>
          <a:p>
            <a:pPr marL="608013" indent="-608013" eaLnBrk="1" hangingPunct="1"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z="2800" b="1" i="1" smtClean="0">
                <a:solidFill>
                  <a:srgbClr val="D60093"/>
                </a:solidFill>
                <a:cs typeface="Times New Roman" pitchFamily="18" charset="0"/>
              </a:rPr>
              <a:t>Servidor web:</a:t>
            </a:r>
            <a:r>
              <a:rPr lang="en-GB" altLang="pt-BR" sz="2800" smtClean="0">
                <a:cs typeface="Times New Roman" pitchFamily="18" charset="0"/>
              </a:rPr>
              <a:t> é um programa cujo objetivo é disponibilizar documentos para que os clientes possam acessa-los </a:t>
            </a:r>
          </a:p>
          <a:p>
            <a:pPr marL="608013" indent="-608013" eaLnBrk="1" hangingPunct="1"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pt-BR" sz="2800" b="1" i="1" smtClean="0">
                <a:solidFill>
                  <a:srgbClr val="FF5050"/>
                </a:solidFill>
                <a:cs typeface="Times New Roman" pitchFamily="18" charset="0"/>
              </a:rPr>
              <a:t>Cliente web:</a:t>
            </a:r>
            <a:r>
              <a:rPr lang="en-GB" altLang="pt-BR" sz="2800" smtClean="0">
                <a:cs typeface="Times New Roman" pitchFamily="18" charset="0"/>
              </a:rPr>
              <a:t> é um programa (browser) que faz a interface com o usuário, intermediando pedidos de documentos a um determinado servidor. </a:t>
            </a:r>
          </a:p>
        </p:txBody>
      </p:sp>
    </p:spTree>
    <p:extLst>
      <p:ext uri="{BB962C8B-B14F-4D97-AF65-F5344CB8AC3E}">
        <p14:creationId xmlns:p14="http://schemas.microsoft.com/office/powerpoint/2010/main" val="2288350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"/>
          <p:cNvGrpSpPr>
            <a:grpSpLocks/>
          </p:cNvGrpSpPr>
          <p:nvPr/>
        </p:nvGrpSpPr>
        <p:grpSpPr bwMode="auto">
          <a:xfrm>
            <a:off x="685800" y="1524000"/>
            <a:ext cx="1827213" cy="1065213"/>
            <a:chOff x="432" y="960"/>
            <a:chExt cx="1151" cy="671"/>
          </a:xfrm>
        </p:grpSpPr>
        <p:sp>
          <p:nvSpPr>
            <p:cNvPr id="19470" name="AutoShape 2"/>
            <p:cNvSpPr>
              <a:spLocks noChangeArrowheads="1"/>
            </p:cNvSpPr>
            <p:nvPr/>
          </p:nvSpPr>
          <p:spPr bwMode="auto">
            <a:xfrm>
              <a:off x="432" y="960"/>
              <a:ext cx="1152" cy="672"/>
            </a:xfrm>
            <a:prstGeom prst="roundRect">
              <a:avLst>
                <a:gd name="adj" fmla="val 148"/>
              </a:avLst>
            </a:prstGeom>
            <a:solidFill>
              <a:srgbClr val="FF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endParaRPr lang="pt-BR" altLang="pt-BR">
                <a:cs typeface="Arial" charset="0"/>
              </a:endParaRPr>
            </a:p>
          </p:txBody>
        </p:sp>
        <p:sp>
          <p:nvSpPr>
            <p:cNvPr id="19471" name="AutoShape 3"/>
            <p:cNvSpPr>
              <a:spLocks noChangeArrowheads="1"/>
            </p:cNvSpPr>
            <p:nvPr/>
          </p:nvSpPr>
          <p:spPr bwMode="auto">
            <a:xfrm>
              <a:off x="432" y="960"/>
              <a:ext cx="1152" cy="672"/>
            </a:xfrm>
            <a:prstGeom prst="roundRect">
              <a:avLst>
                <a:gd name="adj" fmla="val 1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altLang="pt-BR" sz="2400">
                  <a:solidFill>
                    <a:schemeClr val="tx1"/>
                  </a:solidFill>
                  <a:latin typeface="Arial" charset="0"/>
                  <a:cs typeface="Arial" charset="0"/>
                </a:rPr>
                <a:t>Servidor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altLang="pt-BR" sz="2400">
                  <a:solidFill>
                    <a:schemeClr val="tx1"/>
                  </a:solidFill>
                  <a:latin typeface="Arial" charset="0"/>
                  <a:cs typeface="Arial" charset="0"/>
                </a:rPr>
                <a:t>Web</a:t>
              </a:r>
            </a:p>
          </p:txBody>
        </p:sp>
      </p:grp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6858000" y="1524000"/>
            <a:ext cx="1827213" cy="1065213"/>
            <a:chOff x="4320" y="960"/>
            <a:chExt cx="1151" cy="671"/>
          </a:xfrm>
        </p:grpSpPr>
        <p:sp>
          <p:nvSpPr>
            <p:cNvPr id="19468" name="AutoShape 5"/>
            <p:cNvSpPr>
              <a:spLocks noChangeArrowheads="1"/>
            </p:cNvSpPr>
            <p:nvPr/>
          </p:nvSpPr>
          <p:spPr bwMode="auto">
            <a:xfrm>
              <a:off x="4320" y="960"/>
              <a:ext cx="1152" cy="672"/>
            </a:xfrm>
            <a:prstGeom prst="roundRect">
              <a:avLst>
                <a:gd name="adj" fmla="val 148"/>
              </a:avLst>
            </a:prstGeom>
            <a:solidFill>
              <a:srgbClr val="FF505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endParaRPr lang="pt-BR" altLang="pt-BR">
                <a:cs typeface="Arial" charset="0"/>
              </a:endParaRPr>
            </a:p>
          </p:txBody>
        </p:sp>
        <p:sp>
          <p:nvSpPr>
            <p:cNvPr id="19469" name="AutoShape 6"/>
            <p:cNvSpPr>
              <a:spLocks noChangeArrowheads="1"/>
            </p:cNvSpPr>
            <p:nvPr/>
          </p:nvSpPr>
          <p:spPr bwMode="auto">
            <a:xfrm>
              <a:off x="4320" y="960"/>
              <a:ext cx="1152" cy="672"/>
            </a:xfrm>
            <a:prstGeom prst="roundRect">
              <a:avLst>
                <a:gd name="adj" fmla="val 1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altLang="pt-BR" sz="2400">
                  <a:solidFill>
                    <a:schemeClr val="tx1"/>
                  </a:solidFill>
                  <a:latin typeface="Arial" charset="0"/>
                  <a:cs typeface="Arial" charset="0"/>
                </a:rPr>
                <a:t>Cliente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altLang="pt-BR" sz="2400">
                  <a:solidFill>
                    <a:schemeClr val="tx1"/>
                  </a:solidFill>
                  <a:latin typeface="Arial" charset="0"/>
                  <a:cs typeface="Arial" charset="0"/>
                </a:rPr>
                <a:t>Web</a:t>
              </a:r>
            </a:p>
          </p:txBody>
        </p:sp>
      </p:grpSp>
      <p:grpSp>
        <p:nvGrpSpPr>
          <p:cNvPr id="19460" name="Group 7"/>
          <p:cNvGrpSpPr>
            <a:grpSpLocks/>
          </p:cNvGrpSpPr>
          <p:nvPr/>
        </p:nvGrpSpPr>
        <p:grpSpPr bwMode="auto">
          <a:xfrm>
            <a:off x="685800" y="4114800"/>
            <a:ext cx="1827213" cy="1065213"/>
            <a:chOff x="432" y="2592"/>
            <a:chExt cx="1151" cy="671"/>
          </a:xfrm>
        </p:grpSpPr>
        <p:sp>
          <p:nvSpPr>
            <p:cNvPr id="19466" name="AutoShape 8"/>
            <p:cNvSpPr>
              <a:spLocks noChangeArrowheads="1"/>
            </p:cNvSpPr>
            <p:nvPr/>
          </p:nvSpPr>
          <p:spPr bwMode="auto">
            <a:xfrm>
              <a:off x="432" y="2592"/>
              <a:ext cx="1152" cy="672"/>
            </a:xfrm>
            <a:prstGeom prst="roundRect">
              <a:avLst>
                <a:gd name="adj" fmla="val 148"/>
              </a:avLst>
            </a:prstGeom>
            <a:solidFill>
              <a:srgbClr val="FF66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endParaRPr lang="pt-BR" altLang="pt-BR">
                <a:cs typeface="Arial" charset="0"/>
              </a:endParaRPr>
            </a:p>
          </p:txBody>
        </p:sp>
        <p:sp>
          <p:nvSpPr>
            <p:cNvPr id="19467" name="AutoShape 9"/>
            <p:cNvSpPr>
              <a:spLocks noChangeArrowheads="1"/>
            </p:cNvSpPr>
            <p:nvPr/>
          </p:nvSpPr>
          <p:spPr bwMode="auto">
            <a:xfrm>
              <a:off x="432" y="2592"/>
              <a:ext cx="1152" cy="672"/>
            </a:xfrm>
            <a:prstGeom prst="roundRect">
              <a:avLst>
                <a:gd name="adj" fmla="val 1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altLang="pt-BR" sz="2300" i="1">
                  <a:solidFill>
                    <a:schemeClr val="tx1"/>
                  </a:solidFill>
                  <a:latin typeface="Arial" charset="0"/>
                  <a:cs typeface="Arial" charset="0"/>
                </a:rPr>
                <a:t>Documentos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altLang="pt-BR" sz="2300" i="1">
                  <a:solidFill>
                    <a:schemeClr val="tx1"/>
                  </a:solidFill>
                  <a:latin typeface="Arial" charset="0"/>
                  <a:cs typeface="Arial" charset="0"/>
                </a:rPr>
                <a:t>HTML</a:t>
              </a:r>
            </a:p>
          </p:txBody>
        </p:sp>
      </p:grpSp>
      <p:sp>
        <p:nvSpPr>
          <p:cNvPr id="19461" name="Line 10"/>
          <p:cNvSpPr>
            <a:spLocks noChangeShapeType="1"/>
          </p:cNvSpPr>
          <p:nvPr/>
        </p:nvSpPr>
        <p:spPr bwMode="auto">
          <a:xfrm>
            <a:off x="1600200" y="2667000"/>
            <a:ext cx="1588" cy="1295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2" name="Line 11"/>
          <p:cNvSpPr>
            <a:spLocks noChangeShapeType="1"/>
          </p:cNvSpPr>
          <p:nvPr/>
        </p:nvSpPr>
        <p:spPr bwMode="auto">
          <a:xfrm>
            <a:off x="2667000" y="1828800"/>
            <a:ext cx="3962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3" name="Line 12"/>
          <p:cNvSpPr>
            <a:spLocks noChangeShapeType="1"/>
          </p:cNvSpPr>
          <p:nvPr/>
        </p:nvSpPr>
        <p:spPr bwMode="auto">
          <a:xfrm flipH="1">
            <a:off x="2665413" y="2286000"/>
            <a:ext cx="39655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4" name="AutoShape 13"/>
          <p:cNvSpPr>
            <a:spLocks noChangeArrowheads="1"/>
          </p:cNvSpPr>
          <p:nvPr/>
        </p:nvSpPr>
        <p:spPr bwMode="auto">
          <a:xfrm>
            <a:off x="3035300" y="1341438"/>
            <a:ext cx="317500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1" i="1">
                <a:solidFill>
                  <a:schemeClr val="tx1"/>
                </a:solidFill>
                <a:latin typeface="Arial" charset="0"/>
                <a:cs typeface="Arial" charset="0"/>
              </a:rPr>
              <a:t>HTTP através da internet</a:t>
            </a:r>
          </a:p>
        </p:txBody>
      </p:sp>
      <p:sp>
        <p:nvSpPr>
          <p:cNvPr id="19465" name="AutoShape 14"/>
          <p:cNvSpPr>
            <a:spLocks noChangeArrowheads="1"/>
          </p:cNvSpPr>
          <p:nvPr/>
        </p:nvSpPr>
        <p:spPr bwMode="auto">
          <a:xfrm>
            <a:off x="4978400" y="5257800"/>
            <a:ext cx="3784600" cy="366713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pt-BR" i="1">
                <a:solidFill>
                  <a:schemeClr val="tx1"/>
                </a:solidFill>
                <a:cs typeface="Arial" charset="0"/>
              </a:rPr>
              <a:t>Extraído de </a:t>
            </a:r>
            <a:r>
              <a:rPr lang="en-GB" altLang="pt-BR" i="1">
                <a:solidFill>
                  <a:schemeClr val="tx1"/>
                </a:solidFill>
                <a:cs typeface="Times New Roman" pitchFamily="18" charset="0"/>
              </a:rPr>
              <a:t>FOX &amp; DOWNING</a:t>
            </a:r>
            <a:r>
              <a:rPr lang="en-GB" altLang="pt-BR" i="1">
                <a:solidFill>
                  <a:schemeClr val="tx1"/>
                </a:solidFill>
                <a:cs typeface="Arial" charset="0"/>
              </a:rPr>
              <a:t> (1995)</a:t>
            </a:r>
          </a:p>
        </p:txBody>
      </p:sp>
    </p:spTree>
    <p:extLst>
      <p:ext uri="{BB962C8B-B14F-4D97-AF65-F5344CB8AC3E}">
        <p14:creationId xmlns:p14="http://schemas.microsoft.com/office/powerpoint/2010/main" val="800264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2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pt-BR" altLang="pt-BR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582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</a:pPr>
            <a:r>
              <a:rPr lang="en-GB" altLang="pt-BR" smtClean="0"/>
              <a:t>A linguagem que </a:t>
            </a:r>
            <a:r>
              <a:rPr lang="en-GB" altLang="pt-BR" smtClean="0">
                <a:cs typeface="Times New Roman" pitchFamily="18" charset="0"/>
              </a:rPr>
              <a:t>que estes </a:t>
            </a:r>
            <a:r>
              <a:rPr lang="en-GB" altLang="pt-BR" i="1" smtClean="0">
                <a:cs typeface="Times New Roman" pitchFamily="18" charset="0"/>
              </a:rPr>
              <a:t>clientes</a:t>
            </a:r>
            <a:r>
              <a:rPr lang="en-GB" altLang="pt-BR" smtClean="0">
                <a:cs typeface="Times New Roman" pitchFamily="18" charset="0"/>
              </a:rPr>
              <a:t> e </a:t>
            </a:r>
            <a:r>
              <a:rPr lang="en-GB" altLang="pt-BR" i="1" smtClean="0">
                <a:cs typeface="Times New Roman" pitchFamily="18" charset="0"/>
              </a:rPr>
              <a:t>servidores</a:t>
            </a:r>
            <a:r>
              <a:rPr lang="en-GB" altLang="pt-BR" smtClean="0">
                <a:cs typeface="Times New Roman" pitchFamily="18" charset="0"/>
              </a:rPr>
              <a:t> Web “entendem” para comunicar é denominada </a:t>
            </a:r>
            <a:r>
              <a:rPr lang="en-GB" altLang="pt-BR" b="1" i="1" smtClean="0">
                <a:solidFill>
                  <a:srgbClr val="FF5050"/>
                </a:solidFill>
                <a:cs typeface="Times New Roman" pitchFamily="18" charset="0"/>
              </a:rPr>
              <a:t>HTTP</a:t>
            </a:r>
            <a:r>
              <a:rPr lang="en-GB" altLang="pt-BR" smtClean="0">
                <a:cs typeface="Times New Roman" pitchFamily="18" charset="0"/>
              </a:rPr>
              <a:t> (</a:t>
            </a:r>
            <a:r>
              <a:rPr lang="en-GB" altLang="pt-BR" b="1" smtClean="0">
                <a:solidFill>
                  <a:srgbClr val="FF5050"/>
                </a:solidFill>
                <a:cs typeface="Times New Roman" pitchFamily="18" charset="0"/>
              </a:rPr>
              <a:t>H</a:t>
            </a:r>
            <a:r>
              <a:rPr lang="en-GB" altLang="pt-BR" smtClean="0">
                <a:cs typeface="Times New Roman" pitchFamily="18" charset="0"/>
              </a:rPr>
              <a:t>yper</a:t>
            </a:r>
            <a:r>
              <a:rPr lang="en-GB" altLang="pt-BR" b="1" smtClean="0">
                <a:solidFill>
                  <a:srgbClr val="FF5050"/>
                </a:solidFill>
                <a:cs typeface="Times New Roman" pitchFamily="18" charset="0"/>
              </a:rPr>
              <a:t>T</a:t>
            </a:r>
            <a:r>
              <a:rPr lang="en-GB" altLang="pt-BR" smtClean="0">
                <a:cs typeface="Times New Roman" pitchFamily="18" charset="0"/>
              </a:rPr>
              <a:t>ext </a:t>
            </a:r>
            <a:r>
              <a:rPr lang="en-GB" altLang="pt-BR" b="1" smtClean="0">
                <a:solidFill>
                  <a:srgbClr val="FF5050"/>
                </a:solidFill>
                <a:cs typeface="Times New Roman" pitchFamily="18" charset="0"/>
              </a:rPr>
              <a:t>T</a:t>
            </a:r>
            <a:r>
              <a:rPr lang="en-GB" altLang="pt-BR" smtClean="0">
                <a:cs typeface="Times New Roman" pitchFamily="18" charset="0"/>
              </a:rPr>
              <a:t>ransfer </a:t>
            </a:r>
            <a:r>
              <a:rPr lang="en-GB" altLang="pt-BR" b="1" smtClean="0">
                <a:solidFill>
                  <a:srgbClr val="FF5050"/>
                </a:solidFill>
                <a:cs typeface="Times New Roman" pitchFamily="18" charset="0"/>
              </a:rPr>
              <a:t>P</a:t>
            </a:r>
            <a:r>
              <a:rPr lang="en-GB" altLang="pt-BR" smtClean="0">
                <a:cs typeface="Times New Roman" pitchFamily="18" charset="0"/>
              </a:rPr>
              <a:t>rotocol)</a:t>
            </a:r>
            <a:r>
              <a:rPr lang="en-GB" altLang="pt-B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03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11668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HTTP - </a:t>
            </a:r>
            <a:r>
              <a:rPr lang="en-GB" altLang="pt-BR" b="1" smtClean="0">
                <a:solidFill>
                  <a:srgbClr val="FF5050"/>
                </a:solidFill>
                <a:cs typeface="Times New Roman" pitchFamily="18" charset="0"/>
              </a:rPr>
              <a:t>H</a:t>
            </a:r>
            <a:r>
              <a:rPr lang="en-GB" altLang="pt-BR" smtClean="0">
                <a:solidFill>
                  <a:srgbClr val="FF5050"/>
                </a:solidFill>
                <a:cs typeface="Times New Roman" pitchFamily="18" charset="0"/>
              </a:rPr>
              <a:t>yper</a:t>
            </a:r>
            <a:r>
              <a:rPr lang="en-GB" altLang="pt-BR" b="1" smtClean="0">
                <a:solidFill>
                  <a:srgbClr val="FF5050"/>
                </a:solidFill>
                <a:cs typeface="Times New Roman" pitchFamily="18" charset="0"/>
              </a:rPr>
              <a:t>T</a:t>
            </a:r>
            <a:r>
              <a:rPr lang="en-GB" altLang="pt-BR" smtClean="0">
                <a:solidFill>
                  <a:srgbClr val="FF5050"/>
                </a:solidFill>
                <a:cs typeface="Times New Roman" pitchFamily="18" charset="0"/>
              </a:rPr>
              <a:t>ext </a:t>
            </a:r>
            <a:r>
              <a:rPr lang="en-GB" altLang="pt-BR" b="1" smtClean="0">
                <a:solidFill>
                  <a:srgbClr val="FF5050"/>
                </a:solidFill>
                <a:cs typeface="Times New Roman" pitchFamily="18" charset="0"/>
              </a:rPr>
              <a:t>T</a:t>
            </a:r>
            <a:r>
              <a:rPr lang="en-GB" altLang="pt-BR" smtClean="0">
                <a:solidFill>
                  <a:srgbClr val="FF5050"/>
                </a:solidFill>
                <a:cs typeface="Times New Roman" pitchFamily="18" charset="0"/>
              </a:rPr>
              <a:t>ransfer </a:t>
            </a:r>
            <a:r>
              <a:rPr lang="en-GB" altLang="pt-BR" b="1" smtClean="0">
                <a:solidFill>
                  <a:srgbClr val="FF5050"/>
                </a:solidFill>
                <a:cs typeface="Times New Roman" pitchFamily="18" charset="0"/>
              </a:rPr>
              <a:t>P</a:t>
            </a:r>
            <a:r>
              <a:rPr lang="en-GB" altLang="pt-BR" smtClean="0">
                <a:solidFill>
                  <a:srgbClr val="FF5050"/>
                </a:solidFill>
                <a:cs typeface="Times New Roman" pitchFamily="18" charset="0"/>
              </a:rPr>
              <a:t>rotocol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31187" cy="3949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É o protocolo </a:t>
            </a:r>
            <a:r>
              <a:rPr lang="en-GB" altLang="pt-BR" smtClean="0">
                <a:cs typeface="Times New Roman" pitchFamily="18" charset="0"/>
              </a:rPr>
              <a:t>através do qual as informações são transferidas utilizando o ambiente Web</a:t>
            </a:r>
            <a:r>
              <a:rPr lang="en-GB" altLang="pt-B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689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3000" b="1" i="1">
                <a:solidFill>
                  <a:srgbClr val="002060"/>
                </a:solidFill>
              </a:rPr>
              <a:t>Definição de HTML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764381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600"/>
              <a:t>HTML significa </a:t>
            </a:r>
            <a:r>
              <a:rPr lang="pt-BR" sz="2600" b="1"/>
              <a:t>Hyper Text Markup Language</a:t>
            </a:r>
            <a:r>
              <a:rPr lang="pt-BR" sz="2600"/>
              <a:t> e é a linguagem de marcação de hipertexto, ou seja, é a linguagem na qual são escritas as páginas da Web, interpretada pelo navegador.</a:t>
            </a:r>
          </a:p>
          <a:p>
            <a:r>
              <a:rPr lang="pt-BR" sz="2000"/>
              <a:t> </a:t>
            </a:r>
          </a:p>
          <a:p>
            <a:r>
              <a:rPr lang="pt-BR" sz="2600"/>
              <a:t>As informações estão ligadas na forma de páginas ligadas entre si. A página é transferida de um computador remoto para o usuário, onde o browser faz o trabalho de interpretar os códigos naquele documento e mostra a página que o usuário vê.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C:\Users\leandro.rocha\AppData\Local\Microsoft\Windows\Temporary Internet Files\Content.IE5\I6NQBYIQ\MCj0433944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143116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7188" y="320675"/>
            <a:ext cx="8043862" cy="608013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Como funciona um </a:t>
            </a:r>
            <a:r>
              <a:rPr lang="pt-BR" smtClean="0"/>
              <a:t>WEB site</a:t>
            </a:r>
            <a:endParaRPr lang="pt-BR" dirty="0"/>
          </a:p>
        </p:txBody>
      </p:sp>
      <p:pic>
        <p:nvPicPr>
          <p:cNvPr id="6" name="Picture 2" descr="C:\Users\leandro.rocha\AppData\Local\Microsoft\Windows\Temporary Internet Files\Content.IE5\Y7X2G9KJ\MCj0424790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214554"/>
            <a:ext cx="170815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1269" name="TextBox 18"/>
          <p:cNvSpPr txBox="1">
            <a:spLocks noChangeArrowheads="1"/>
          </p:cNvSpPr>
          <p:nvPr/>
        </p:nvSpPr>
        <p:spPr bwMode="auto">
          <a:xfrm>
            <a:off x="571500" y="428625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/>
              <a:t>Servidor Web</a:t>
            </a:r>
          </a:p>
        </p:txBody>
      </p:sp>
      <p:sp>
        <p:nvSpPr>
          <p:cNvPr id="11270" name="TextBox 22"/>
          <p:cNvSpPr txBox="1">
            <a:spLocks noChangeArrowheads="1"/>
          </p:cNvSpPr>
          <p:nvPr/>
        </p:nvSpPr>
        <p:spPr bwMode="auto">
          <a:xfrm>
            <a:off x="6286500" y="4143375"/>
            <a:ext cx="185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pt-BR"/>
              <a:t>Browser Cliente</a:t>
            </a:r>
          </a:p>
        </p:txBody>
      </p:sp>
      <p:pic>
        <p:nvPicPr>
          <p:cNvPr id="7" name="Picture 4" descr="C:\Users\leandro.rocha\AppData\Local\Microsoft\Windows\Temporary Internet Files\Content.IE5\RWL3ZRDL\MCj0431532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2285992"/>
            <a:ext cx="214314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1272" name="TextBox 20"/>
          <p:cNvSpPr txBox="1">
            <a:spLocks noChangeArrowheads="1"/>
          </p:cNvSpPr>
          <p:nvPr/>
        </p:nvSpPr>
        <p:spPr bwMode="auto">
          <a:xfrm>
            <a:off x="3929063" y="4429125"/>
            <a:ext cx="966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/>
              <a:t>Internet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571750" y="3071813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rot="10800000">
            <a:off x="2571750" y="3357563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643563" y="3143250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10800000">
            <a:off x="5643563" y="3429000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/>
          <p:cNvGrpSpPr>
            <a:grpSpLocks/>
          </p:cNvGrpSpPr>
          <p:nvPr/>
        </p:nvGrpSpPr>
        <p:grpSpPr bwMode="auto">
          <a:xfrm>
            <a:off x="1173163" y="457200"/>
            <a:ext cx="4922837" cy="1143000"/>
            <a:chOff x="739" y="288"/>
            <a:chExt cx="3101" cy="720"/>
          </a:xfrm>
        </p:grpSpPr>
        <p:sp>
          <p:nvSpPr>
            <p:cNvPr id="4101" name="AutoShape 2"/>
            <p:cNvSpPr>
              <a:spLocks noChangeArrowheads="1"/>
            </p:cNvSpPr>
            <p:nvPr/>
          </p:nvSpPr>
          <p:spPr bwMode="auto">
            <a:xfrm>
              <a:off x="739" y="288"/>
              <a:ext cx="3101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endParaRPr lang="pt-BR" altLang="pt-BR">
                <a:cs typeface="Arial" charset="0"/>
              </a:endParaRPr>
            </a:p>
          </p:txBody>
        </p:sp>
        <p:sp>
          <p:nvSpPr>
            <p:cNvPr id="5123" name="Text Box 3"/>
            <p:cNvSpPr txBox="1">
              <a:spLocks noChangeArrowheads="1"/>
            </p:cNvSpPr>
            <p:nvPr/>
          </p:nvSpPr>
          <p:spPr bwMode="auto">
            <a:xfrm>
              <a:off x="739" y="427"/>
              <a:ext cx="310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9933"/>
                </a:buClr>
                <a:buSzPct val="100000"/>
                <a:buFont typeface="Comic Sans MS" pitchFamily="66" charset="0"/>
                <a:buNone/>
                <a:defRPr/>
              </a:pPr>
              <a:r>
                <a:rPr lang="en-GB" sz="4000" b="1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+mn-ea"/>
                  <a:cs typeface="+mn-cs"/>
                </a:rPr>
                <a:t>Objetivos da Aula</a:t>
              </a:r>
            </a:p>
          </p:txBody>
        </p:sp>
      </p:grpSp>
      <p:sp>
        <p:nvSpPr>
          <p:cNvPr id="4099" name="AutoShape 4"/>
          <p:cNvSpPr>
            <a:spLocks noChangeArrowheads="1"/>
          </p:cNvSpPr>
          <p:nvPr/>
        </p:nvSpPr>
        <p:spPr bwMode="auto">
          <a:xfrm>
            <a:off x="685800" y="1905000"/>
            <a:ext cx="7772400" cy="4114800"/>
          </a:xfrm>
          <a:prstGeom prst="roundRect">
            <a:avLst>
              <a:gd name="adj" fmla="val 3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pt-BR" altLang="pt-BR">
              <a:cs typeface="Arial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>
          <a:xfrm>
            <a:off x="457200" y="1885950"/>
            <a:ext cx="84582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smtClean="0">
                <a:solidFill>
                  <a:schemeClr val="tx1"/>
                </a:solidFill>
                <a:latin typeface="Verdana" pitchFamily="34" charset="0"/>
              </a:rPr>
              <a:t>Breve histórico da Internet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smtClean="0">
                <a:solidFill>
                  <a:schemeClr val="tx1"/>
                </a:solidFill>
                <a:latin typeface="Verdana" pitchFamily="34" charset="0"/>
              </a:rPr>
              <a:t>Definir HTML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smtClean="0">
                <a:solidFill>
                  <a:schemeClr val="tx1"/>
                </a:solidFill>
                <a:latin typeface="Verdana" pitchFamily="34" charset="0"/>
              </a:rPr>
              <a:t>A linguagem HTML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smtClean="0">
                <a:solidFill>
                  <a:schemeClr val="tx1"/>
                </a:solidFill>
                <a:latin typeface="Verdana" pitchFamily="34" charset="0"/>
              </a:rPr>
              <a:t>HTML como ferramenta de Usabilidade</a:t>
            </a:r>
          </a:p>
        </p:txBody>
      </p:sp>
    </p:spTree>
    <p:extLst>
      <p:ext uri="{BB962C8B-B14F-4D97-AF65-F5344CB8AC3E}">
        <p14:creationId xmlns:p14="http://schemas.microsoft.com/office/powerpoint/2010/main" val="2465651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20750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HTML - </a:t>
            </a:r>
            <a:r>
              <a:rPr lang="en-GB" altLang="pt-BR" smtClean="0">
                <a:solidFill>
                  <a:srgbClr val="D60093"/>
                </a:solidFill>
                <a:cs typeface="Times New Roman" pitchFamily="18" charset="0"/>
              </a:rPr>
              <a:t>HyperText Markup Language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6106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É uma linguagem de formatação de textos utilizada para definir páginas na Web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É uma linguagem de programação utilizada para criar documentos </a:t>
            </a:r>
            <a:r>
              <a:rPr lang="en-GB" altLang="pt-BR" i="1" smtClean="0">
                <a:solidFill>
                  <a:srgbClr val="FF5050"/>
                </a:solidFill>
              </a:rPr>
              <a:t>hipertexto</a:t>
            </a:r>
            <a:r>
              <a:rPr lang="en-GB" altLang="pt-BR" smtClean="0"/>
              <a:t>, que pode ser portada de uma plataforma computacional para outra.</a:t>
            </a:r>
          </a:p>
        </p:txBody>
      </p:sp>
    </p:spTree>
    <p:extLst>
      <p:ext uri="{BB962C8B-B14F-4D97-AF65-F5344CB8AC3E}">
        <p14:creationId xmlns:p14="http://schemas.microsoft.com/office/powerpoint/2010/main" val="2897374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HTML - </a:t>
            </a:r>
            <a:r>
              <a:rPr lang="en-GB" altLang="pt-BR" smtClean="0">
                <a:solidFill>
                  <a:srgbClr val="D60093"/>
                </a:solidFill>
                <a:cs typeface="Times New Roman" pitchFamily="18" charset="0"/>
              </a:rPr>
              <a:t>Características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885950"/>
            <a:ext cx="86106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Formatação de documentos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Capacidade de incluir hipertexto/hipermídia em documentos web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Linguagem interpretada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“Fácil”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1052200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 i="1"/>
              <a:t>Requisitos para o desenvolvimento de uma página WEB</a:t>
            </a:r>
            <a:endParaRPr lang="pt-BR" sz="320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57213" y="1557338"/>
            <a:ext cx="76438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800" dirty="0"/>
              <a:t> </a:t>
            </a:r>
          </a:p>
          <a:p>
            <a:r>
              <a:rPr lang="pt-BR" sz="2800" dirty="0"/>
              <a:t>Conhecer a linguagem HTML para escrever o código fonte de sua página; Editor de texto para gerar o seu código fonte (bloco de notas, Front Page, </a:t>
            </a:r>
            <a:r>
              <a:rPr lang="pt-BR" sz="2800" dirty="0" err="1" smtClean="0"/>
              <a:t>notePad</a:t>
            </a:r>
            <a:r>
              <a:rPr lang="pt-BR" sz="2800" dirty="0" smtClean="0"/>
              <a:t>++, </a:t>
            </a:r>
            <a:r>
              <a:rPr lang="pt-BR" sz="2800" dirty="0" err="1" smtClean="0"/>
              <a:t>Dremweaver</a:t>
            </a:r>
            <a:r>
              <a:rPr lang="pt-BR" sz="2800" dirty="0"/>
              <a:t>, entre outros);</a:t>
            </a:r>
          </a:p>
          <a:p>
            <a:pPr algn="just"/>
            <a:r>
              <a:rPr lang="pt-BR" sz="2800" dirty="0"/>
              <a:t>Um  navegador  de  internet  (browser)  para  visualizar  as  suas  páginas</a:t>
            </a:r>
          </a:p>
          <a:p>
            <a:r>
              <a:rPr lang="pt-BR" sz="2800" dirty="0" smtClean="0"/>
              <a:t>(</a:t>
            </a:r>
            <a:r>
              <a:rPr lang="pt-BR" sz="2800" dirty="0" err="1" smtClean="0"/>
              <a:t>Chrome</a:t>
            </a:r>
            <a:r>
              <a:rPr lang="pt-BR" sz="2800" dirty="0" smtClean="0"/>
              <a:t>, Internet </a:t>
            </a:r>
            <a:r>
              <a:rPr lang="pt-BR" sz="2800" dirty="0"/>
              <a:t>Explorer, Firefox, </a:t>
            </a:r>
            <a:r>
              <a:rPr lang="pt-BR" sz="2800" dirty="0" err="1"/>
              <a:t>etc</a:t>
            </a:r>
            <a:r>
              <a:rPr lang="pt-BR" sz="28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 i="1"/>
              <a:t>TAGs</a:t>
            </a:r>
            <a:endParaRPr lang="pt-BR" sz="320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764381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600"/>
              <a:t>Os comandos HTML são chamados de TAGs, compreendem de marcas padrões que são utilizadas para fazer indicações a um browser.</a:t>
            </a:r>
          </a:p>
          <a:p>
            <a:r>
              <a:rPr lang="pt-BR" sz="2600"/>
              <a:t> </a:t>
            </a:r>
          </a:p>
          <a:p>
            <a:r>
              <a:rPr lang="pt-BR" sz="2600"/>
              <a:t>Assim como em outras linguagens, os comandos têm uma sintaxe própria, e seguem algumas regras:</a:t>
            </a:r>
          </a:p>
          <a:p>
            <a:r>
              <a:rPr lang="pt-BR" sz="2600"/>
              <a:t> </a:t>
            </a:r>
          </a:p>
          <a:p>
            <a:r>
              <a:rPr lang="pt-BR" sz="2600"/>
              <a:t>As TAGs aparecem sempre entre sinais de “menor que” (&lt;) e “maior que” (&gt;);</a:t>
            </a:r>
          </a:p>
          <a:p>
            <a:r>
              <a:rPr lang="pt-BR" sz="2600"/>
              <a:t> </a:t>
            </a:r>
          </a:p>
          <a:p>
            <a:r>
              <a:rPr lang="pt-BR" sz="2600"/>
              <a:t>Geralmente são utilizadas aos pares, sendo que a TAG de finalização de um comando qualquer é finalizada com a precedência de uma barra (/).</a:t>
            </a:r>
          </a:p>
          <a:p>
            <a:endParaRPr lang="pt-BR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 i="1"/>
              <a:t>Iniciando um documento</a:t>
            </a:r>
            <a:endParaRPr lang="pt-BR" sz="320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76438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800"/>
              <a:t> </a:t>
            </a:r>
          </a:p>
          <a:p>
            <a:r>
              <a:rPr lang="pt-BR" sz="2600"/>
              <a:t>Todo o documento HTML fica contido entre os TAGS: </a:t>
            </a:r>
            <a:r>
              <a:rPr lang="pt-BR" sz="2600" b="1"/>
              <a:t>&lt;HTML&gt;</a:t>
            </a:r>
            <a:r>
              <a:rPr lang="pt-BR" sz="2600"/>
              <a:t> e </a:t>
            </a:r>
            <a:r>
              <a:rPr lang="pt-BR" sz="2600" b="1"/>
              <a:t>&lt;/HTML&gt;</a:t>
            </a:r>
            <a:r>
              <a:rPr lang="pt-BR" sz="2600"/>
              <a:t>.</a:t>
            </a:r>
          </a:p>
          <a:p>
            <a:r>
              <a:rPr lang="pt-BR" sz="2600"/>
              <a:t> </a:t>
            </a:r>
          </a:p>
          <a:p>
            <a:r>
              <a:rPr lang="pt-BR" sz="2600"/>
              <a:t>Uma página HTML possui três partes básicas: estrutura principal, um cabeçalho e um corpo de página.</a:t>
            </a:r>
          </a:p>
          <a:p>
            <a:r>
              <a:rPr lang="pt-BR" sz="2600"/>
              <a:t> </a:t>
            </a:r>
          </a:p>
          <a:p>
            <a:r>
              <a:rPr lang="pt-BR" sz="2600"/>
              <a:t>Possui uma estrutura dividida em 4 TAGs básicas:</a:t>
            </a:r>
          </a:p>
          <a:p>
            <a:r>
              <a:rPr lang="pt-BR" sz="2600"/>
              <a:t> </a:t>
            </a:r>
          </a:p>
          <a:p>
            <a:r>
              <a:rPr lang="pt-BR" sz="2600"/>
              <a:t>&lt;HTML&gt; ... &lt;/HTML&gt; &lt;HEAD&gt; ... &lt;/HEAD&gt; &lt;TITLE&gt; ... &lt;/TITLE&gt; &lt;BODY&gt; ... 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 i="1"/>
              <a:t>Iniciando um documento</a:t>
            </a:r>
            <a:endParaRPr lang="pt-BR" sz="320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7643812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800"/>
              <a:t> </a:t>
            </a:r>
          </a:p>
          <a:p>
            <a:r>
              <a:rPr lang="pt-BR" b="1"/>
              <a:t>&lt;HTML&gt; … &lt;/HTML&gt;</a:t>
            </a:r>
            <a:endParaRPr lang="pt-BR"/>
          </a:p>
          <a:p>
            <a:r>
              <a:rPr lang="pt-BR"/>
              <a:t> São usados para delimitar os comandos HTML, indicam o início e o fim de um documento.</a:t>
            </a:r>
          </a:p>
          <a:p>
            <a:r>
              <a:rPr lang="pt-BR" b="1"/>
              <a:t>&lt;HEAD&gt; ... &lt;/HEAD&gt;</a:t>
            </a:r>
            <a:endParaRPr lang="pt-BR"/>
          </a:p>
          <a:p>
            <a:r>
              <a:rPr lang="pt-BR"/>
              <a:t>Usado para indicar parâmetros de configuração do documento, também utilizado para exibir o título na barra de títulos do browser.</a:t>
            </a:r>
          </a:p>
          <a:p>
            <a:r>
              <a:rPr lang="pt-BR"/>
              <a:t> </a:t>
            </a:r>
            <a:r>
              <a:rPr lang="pt-BR" b="1"/>
              <a:t>&lt;TITLE&gt; ... &lt;/TITLE&gt;</a:t>
            </a:r>
            <a:endParaRPr lang="pt-BR"/>
          </a:p>
          <a:p>
            <a:r>
              <a:rPr lang="pt-BR"/>
              <a:t> Indica o título do documento para o browser. Esta TAG deve estar sempre dentro das TAGs &lt;HEAD&gt; &lt;/HEAD&gt;.</a:t>
            </a:r>
          </a:p>
          <a:p>
            <a:r>
              <a:rPr lang="pt-BR"/>
              <a:t> </a:t>
            </a:r>
            <a:r>
              <a:rPr lang="pt-BR" b="1"/>
              <a:t>&lt;BODY&gt; ... &lt;/BODY&gt;</a:t>
            </a:r>
            <a:endParaRPr lang="pt-BR"/>
          </a:p>
          <a:p>
            <a:r>
              <a:rPr lang="pt-BR"/>
              <a:t>Envolvem a seção de corpo do documento. Aqui fica o conteúdo principal da Home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33375"/>
            <a:ext cx="8915400" cy="7191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HTML – </a:t>
            </a:r>
            <a:r>
              <a:rPr lang="en-GB" altLang="pt-BR" smtClean="0">
                <a:solidFill>
                  <a:srgbClr val="D60093"/>
                </a:solidFill>
                <a:cs typeface="Times New Roman" pitchFamily="18" charset="0"/>
              </a:rPr>
              <a:t>Linguagem de Programação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25538"/>
            <a:ext cx="8610600" cy="5360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err="1" smtClean="0">
                <a:solidFill>
                  <a:srgbClr val="0000FF"/>
                </a:solidFill>
              </a:rPr>
              <a:t>Estrutura</a:t>
            </a:r>
            <a:r>
              <a:rPr lang="en-GB" altLang="pt-BR" sz="2400" dirty="0" smtClean="0">
                <a:solidFill>
                  <a:srgbClr val="0000FF"/>
                </a:solidFill>
              </a:rPr>
              <a:t> de </a:t>
            </a:r>
            <a:r>
              <a:rPr lang="en-GB" altLang="pt-BR" sz="2400" dirty="0" err="1" smtClean="0">
                <a:solidFill>
                  <a:srgbClr val="0000FF"/>
                </a:solidFill>
              </a:rPr>
              <a:t>uma</a:t>
            </a:r>
            <a:r>
              <a:rPr lang="en-GB" altLang="pt-BR" sz="2400" dirty="0" smtClean="0">
                <a:solidFill>
                  <a:srgbClr val="0000FF"/>
                </a:solidFill>
              </a:rPr>
              <a:t> </a:t>
            </a:r>
            <a:r>
              <a:rPr lang="en-GB" altLang="pt-BR" sz="2400" dirty="0" err="1" smtClean="0">
                <a:solidFill>
                  <a:srgbClr val="0000FF"/>
                </a:solidFill>
              </a:rPr>
              <a:t>página</a:t>
            </a:r>
            <a:r>
              <a:rPr lang="en-GB" altLang="pt-BR" sz="2400" dirty="0" smtClean="0">
                <a:solidFill>
                  <a:srgbClr val="0000FF"/>
                </a:solidFill>
              </a:rPr>
              <a:t> Html: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smtClean="0"/>
              <a:t>&lt;html&gt;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smtClean="0"/>
              <a:t>&lt;head&gt;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smtClean="0"/>
              <a:t>&lt;title&gt; </a:t>
            </a:r>
            <a:r>
              <a:rPr lang="en-GB" altLang="pt-BR" sz="2400" dirty="0" err="1" smtClean="0"/>
              <a:t>Título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da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Página</a:t>
            </a:r>
            <a:r>
              <a:rPr lang="en-GB" altLang="pt-BR" sz="2400" dirty="0" smtClean="0"/>
              <a:t> &lt;/title&gt;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smtClean="0"/>
              <a:t>&lt;/head&gt;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smtClean="0"/>
              <a:t>&lt;body&gt;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dirty="0" smtClean="0"/>
              <a:t>***********************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dirty="0" smtClean="0"/>
              <a:t>***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dirty="0" smtClean="0"/>
              <a:t>***	   </a:t>
            </a:r>
            <a:r>
              <a:rPr lang="en-GB" altLang="pt-BR" sz="2000" dirty="0" err="1" smtClean="0"/>
              <a:t>área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para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os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comandos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da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linguagem</a:t>
            </a:r>
            <a:endParaRPr lang="en-GB" altLang="pt-BR" sz="2000" dirty="0" smtClean="0"/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dirty="0" smtClean="0"/>
              <a:t>***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dirty="0" smtClean="0"/>
              <a:t>***********************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smtClean="0"/>
              <a:t>&lt;/body&gt;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smtClean="0"/>
              <a:t>&lt;/html&gt;</a:t>
            </a:r>
          </a:p>
          <a:p>
            <a:pPr algn="r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smtClean="0"/>
              <a:t>*</a:t>
            </a:r>
            <a:r>
              <a:rPr lang="en-GB" altLang="pt-BR" sz="2000" dirty="0" smtClean="0"/>
              <a:t>Exemplo1.htm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896939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 i="1"/>
              <a:t>Iniciando um documento</a:t>
            </a:r>
            <a:endParaRPr lang="pt-BR" sz="320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76438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800" dirty="0"/>
              <a:t> </a:t>
            </a:r>
          </a:p>
          <a:p>
            <a:r>
              <a:rPr lang="pt-BR" sz="2800" dirty="0"/>
              <a:t>&lt;</a:t>
            </a:r>
            <a:r>
              <a:rPr lang="pt-BR" sz="2800" dirty="0" err="1"/>
              <a:t>html</a:t>
            </a:r>
            <a:r>
              <a:rPr lang="pt-BR" sz="2800" dirty="0"/>
              <a:t>&gt;</a:t>
            </a:r>
          </a:p>
          <a:p>
            <a:r>
              <a:rPr lang="pt-BR" sz="2800" dirty="0"/>
              <a:t> &lt;</a:t>
            </a:r>
            <a:r>
              <a:rPr lang="pt-BR" sz="2800" dirty="0" err="1"/>
              <a:t>head</a:t>
            </a:r>
            <a:r>
              <a:rPr lang="pt-BR" sz="2800" dirty="0"/>
              <a:t>&gt; </a:t>
            </a:r>
          </a:p>
          <a:p>
            <a:r>
              <a:rPr lang="pt-BR" sz="2800" dirty="0"/>
              <a:t>&lt;</a:t>
            </a:r>
            <a:r>
              <a:rPr lang="pt-BR" sz="2800" dirty="0" err="1"/>
              <a:t>title</a:t>
            </a:r>
            <a:r>
              <a:rPr lang="pt-BR" sz="2800" dirty="0"/>
              <a:t>&gt;Curso de HTML &lt;/</a:t>
            </a:r>
            <a:r>
              <a:rPr lang="pt-BR" sz="2800" dirty="0" err="1"/>
              <a:t>title</a:t>
            </a:r>
            <a:r>
              <a:rPr lang="pt-BR" sz="2800" dirty="0"/>
              <a:t>&gt;</a:t>
            </a:r>
          </a:p>
          <a:p>
            <a:r>
              <a:rPr lang="pt-BR" sz="2800" dirty="0"/>
              <a:t> &lt;/</a:t>
            </a:r>
            <a:r>
              <a:rPr lang="pt-BR" sz="2800" dirty="0" err="1"/>
              <a:t>head</a:t>
            </a:r>
            <a:r>
              <a:rPr lang="pt-BR" sz="2800" dirty="0"/>
              <a:t>&gt;</a:t>
            </a:r>
          </a:p>
          <a:p>
            <a:r>
              <a:rPr lang="pt-BR" sz="2800" dirty="0"/>
              <a:t>&lt;</a:t>
            </a:r>
            <a:r>
              <a:rPr lang="pt-BR" sz="2800" dirty="0" err="1"/>
              <a:t>body</a:t>
            </a:r>
            <a:r>
              <a:rPr lang="pt-BR" sz="2800" dirty="0"/>
              <a:t>  </a:t>
            </a:r>
            <a:r>
              <a:rPr lang="pt-BR" sz="2800" dirty="0" err="1"/>
              <a:t>bgcolor</a:t>
            </a:r>
            <a:r>
              <a:rPr lang="pt-BR" sz="2800" dirty="0"/>
              <a:t>="</a:t>
            </a:r>
            <a:r>
              <a:rPr lang="pt-BR" sz="2800" dirty="0" err="1"/>
              <a:t>green</a:t>
            </a:r>
            <a:r>
              <a:rPr lang="pt-BR" sz="2800" dirty="0"/>
              <a:t>"  &gt;</a:t>
            </a:r>
          </a:p>
          <a:p>
            <a:r>
              <a:rPr lang="pt-BR" sz="2800" dirty="0"/>
              <a:t> Corpo da página HTML com cor de fundo. </a:t>
            </a:r>
          </a:p>
          <a:p>
            <a:r>
              <a:rPr lang="pt-BR" sz="2800" dirty="0"/>
              <a:t>&lt;/</a:t>
            </a:r>
            <a:r>
              <a:rPr lang="pt-BR" sz="2800" dirty="0" err="1"/>
              <a:t>body</a:t>
            </a:r>
            <a:r>
              <a:rPr lang="pt-BR" sz="2800" dirty="0"/>
              <a:t>&gt;</a:t>
            </a:r>
          </a:p>
          <a:p>
            <a:r>
              <a:rPr lang="pt-BR" sz="2800" dirty="0"/>
              <a:t> &lt;/</a:t>
            </a:r>
            <a:r>
              <a:rPr lang="pt-BR" sz="2800" dirty="0" err="1"/>
              <a:t>html</a:t>
            </a:r>
            <a:r>
              <a:rPr lang="pt-BR" sz="2800" dirty="0"/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11960" y="5572140"/>
            <a:ext cx="3951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pt-BR" sz="2800" dirty="0" smtClean="0"/>
              <a:t>*</a:t>
            </a:r>
            <a:r>
              <a:rPr lang="en-GB" altLang="pt-BR" sz="2800" dirty="0" err="1" smtClean="0"/>
              <a:t>cor</a:t>
            </a:r>
            <a:r>
              <a:rPr lang="en-GB" altLang="pt-BR" sz="2800" dirty="0" smtClean="0"/>
              <a:t> de </a:t>
            </a:r>
            <a:r>
              <a:rPr lang="en-GB" altLang="pt-BR" sz="2800" dirty="0" err="1" smtClean="0"/>
              <a:t>fundo</a:t>
            </a:r>
            <a:r>
              <a:rPr lang="en-GB" altLang="pt-BR" sz="2800" dirty="0" smtClean="0"/>
              <a:t> verde</a:t>
            </a:r>
            <a:r>
              <a:rPr lang="en-GB" altLang="pt-BR" dirty="0" smtClean="0"/>
              <a:t>.html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 i="1"/>
              <a:t>Iniciando um documento com Plano de fundo</a:t>
            </a:r>
            <a:endParaRPr lang="pt-BR" sz="320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764381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800" dirty="0"/>
              <a:t> </a:t>
            </a:r>
          </a:p>
          <a:p>
            <a:r>
              <a:rPr lang="pt-BR" sz="2800" dirty="0"/>
              <a:t>&lt;</a:t>
            </a:r>
            <a:r>
              <a:rPr lang="pt-BR" sz="2800" dirty="0" err="1"/>
              <a:t>html</a:t>
            </a:r>
            <a:r>
              <a:rPr lang="pt-BR" sz="2800" dirty="0"/>
              <a:t>&gt; </a:t>
            </a:r>
          </a:p>
          <a:p>
            <a:r>
              <a:rPr lang="pt-BR" sz="2800" dirty="0"/>
              <a:t>&lt;</a:t>
            </a:r>
            <a:r>
              <a:rPr lang="pt-BR" sz="2800" dirty="0" err="1"/>
              <a:t>head</a:t>
            </a:r>
            <a:r>
              <a:rPr lang="pt-BR" sz="2800" dirty="0"/>
              <a:t>&gt;</a:t>
            </a:r>
          </a:p>
          <a:p>
            <a:r>
              <a:rPr lang="pt-BR" sz="2800" dirty="0"/>
              <a:t> &lt;</a:t>
            </a:r>
            <a:r>
              <a:rPr lang="pt-BR" sz="2800" dirty="0" err="1"/>
              <a:t>title</a:t>
            </a:r>
            <a:r>
              <a:rPr lang="pt-BR" sz="2800" dirty="0"/>
              <a:t>&gt;Curso de HTML &lt;/</a:t>
            </a:r>
            <a:r>
              <a:rPr lang="pt-BR" sz="2800" dirty="0" err="1"/>
              <a:t>title</a:t>
            </a:r>
            <a:r>
              <a:rPr lang="pt-BR" sz="2800" dirty="0"/>
              <a:t>&gt;</a:t>
            </a:r>
          </a:p>
          <a:p>
            <a:r>
              <a:rPr lang="pt-BR" sz="2800" dirty="0"/>
              <a:t>&lt;/</a:t>
            </a:r>
            <a:r>
              <a:rPr lang="pt-BR" sz="2800" dirty="0" err="1"/>
              <a:t>head</a:t>
            </a:r>
            <a:r>
              <a:rPr lang="pt-BR" sz="2800" dirty="0"/>
              <a:t>&gt;</a:t>
            </a:r>
          </a:p>
          <a:p>
            <a:r>
              <a:rPr lang="pt-BR" sz="2800" dirty="0"/>
              <a:t>&lt;</a:t>
            </a:r>
            <a:r>
              <a:rPr lang="pt-BR" sz="2800" dirty="0" err="1"/>
              <a:t>body</a:t>
            </a:r>
            <a:r>
              <a:rPr lang="pt-BR" sz="2800" dirty="0"/>
              <a:t>  background="fundo.gif"  &gt;</a:t>
            </a:r>
          </a:p>
          <a:p>
            <a:r>
              <a:rPr lang="pt-BR" sz="2800" dirty="0"/>
              <a:t> Corpo da página HTML com imagem de fundo. &lt;/</a:t>
            </a:r>
            <a:r>
              <a:rPr lang="pt-BR" sz="2800" dirty="0" err="1"/>
              <a:t>body</a:t>
            </a:r>
            <a:r>
              <a:rPr lang="pt-BR" sz="2800" dirty="0"/>
              <a:t>&gt;</a:t>
            </a:r>
          </a:p>
          <a:p>
            <a:r>
              <a:rPr lang="pt-BR" sz="2800" dirty="0"/>
              <a:t> &lt;/</a:t>
            </a:r>
            <a:r>
              <a:rPr lang="pt-BR" sz="2800" dirty="0" err="1"/>
              <a:t>html</a:t>
            </a:r>
            <a:r>
              <a:rPr lang="pt-BR" sz="2800" dirty="0"/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43504" y="5500702"/>
            <a:ext cx="2779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*Imagem fundo.html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 i="1"/>
              <a:t>Trabalhando com textos</a:t>
            </a:r>
            <a:endParaRPr lang="pt-BR" sz="320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7643812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600"/>
              <a:t>No corpo do documento é onde estará localizado o título e subtítulos, texto, imagens, ligações com outras páginas, etc. Nesta seção veremos como trabalhar com os textos.</a:t>
            </a:r>
          </a:p>
          <a:p>
            <a:r>
              <a:rPr lang="pt-BR" sz="2600" b="1"/>
              <a:t>Títulos e Subtítulos</a:t>
            </a:r>
            <a:endParaRPr lang="pt-BR" sz="2600"/>
          </a:p>
          <a:p>
            <a:r>
              <a:rPr lang="pt-BR" sz="2600"/>
              <a:t>Para demarcar títulos e subtítulos, usaremos as TAGs de HEADER (H1 a H6), juntamente com a opção CENTER.</a:t>
            </a:r>
          </a:p>
          <a:p>
            <a:endParaRPr lang="pt-BR" sz="2600"/>
          </a:p>
          <a:p>
            <a:r>
              <a:rPr lang="pt-BR" sz="2600"/>
              <a:t>Observações: A TAG CENTER têm a função de deixar o cabeçalho ou texto centralizado.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Histórico da Internet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78800" cy="4352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smtClean="0"/>
              <a:t>INTERNET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Nasceu na década de 60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Objetivo: descentralizar informações militares dos EUA em vários computadores.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smtClean="0"/>
              <a:t>ARPANET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Advanced Research Projects Agency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1600" smtClean="0"/>
              <a:t>     Hoje: Defense Advanced Research Projects Agency (DARPA)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Projeto experimental do departamento de defesa norte americano que interligava computadores a centros de comando remotos.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179939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31188" cy="10239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4200" smtClean="0">
                <a:solidFill>
                  <a:srgbClr val="003399"/>
                </a:solidFill>
                <a:latin typeface="Verdana" pitchFamily="34" charset="0"/>
              </a:rPr>
              <a:t>Propriedades de Formatação</a:t>
            </a:r>
            <a:br>
              <a:rPr lang="en-GB" altLang="pt-BR" sz="4200" smtClean="0">
                <a:solidFill>
                  <a:srgbClr val="003399"/>
                </a:solidFill>
                <a:latin typeface="Verdana" pitchFamily="34" charset="0"/>
              </a:rPr>
            </a:br>
            <a:r>
              <a:rPr lang="en-GB" altLang="pt-BR" sz="4200" i="1" smtClean="0">
                <a:solidFill>
                  <a:srgbClr val="FF0000"/>
                </a:solidFill>
                <a:latin typeface="Verdana" pitchFamily="34" charset="0"/>
              </a:rPr>
              <a:t>Cabeçalhos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6101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-</a:t>
            </a:r>
            <a:r>
              <a:rPr lang="en-GB" altLang="pt-BR" u="sng" smtClean="0">
                <a:solidFill>
                  <a:srgbClr val="0000FF"/>
                </a:solidFill>
              </a:rPr>
              <a:t>Comando </a:t>
            </a:r>
            <a:r>
              <a:rPr lang="en-GB" altLang="pt-BR" b="1" smtClean="0">
                <a:solidFill>
                  <a:srgbClr val="0000FF"/>
                </a:solidFill>
              </a:rPr>
              <a:t>&lt;H&gt; tag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 </a:t>
            </a:r>
            <a:r>
              <a:rPr lang="en-GB" altLang="pt-BR" sz="2400" smtClean="0"/>
              <a:t>São linhas de docto que aparecem com um tamanho de letra diferenciado do restante do texto.</a:t>
            </a:r>
          </a:p>
          <a:p>
            <a:pPr algn="ctr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&lt;Hn&gt; </a:t>
            </a:r>
            <a:r>
              <a:rPr lang="en-GB" altLang="pt-BR" sz="2400" smtClean="0">
                <a:solidFill>
                  <a:srgbClr val="009999"/>
                </a:solidFill>
              </a:rPr>
              <a:t>texto do cabeçalho</a:t>
            </a:r>
            <a:r>
              <a:rPr lang="en-GB" altLang="pt-BR" sz="2400" smtClean="0"/>
              <a:t>&lt;/Hn&gt;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Onde </a:t>
            </a:r>
            <a:r>
              <a:rPr lang="en-GB" altLang="pt-BR" sz="2400" b="1" i="1" smtClean="0"/>
              <a:t>n</a:t>
            </a:r>
            <a:r>
              <a:rPr lang="en-GB" altLang="pt-BR" sz="2400" smtClean="0"/>
              <a:t> é um nº de 1 a 6.</a:t>
            </a:r>
          </a:p>
          <a:p>
            <a:pPr algn="r" eaLnBrk="1" hangingPunct="1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smtClean="0"/>
              <a:t>*Exemplo2.htm</a:t>
            </a:r>
          </a:p>
          <a:p>
            <a:pPr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-</a:t>
            </a:r>
            <a:r>
              <a:rPr lang="en-GB" altLang="pt-BR" u="sng" smtClean="0">
                <a:solidFill>
                  <a:srgbClr val="0000FF"/>
                </a:solidFill>
              </a:rPr>
              <a:t>Comando </a:t>
            </a:r>
            <a:r>
              <a:rPr lang="en-GB" altLang="pt-BR" b="1" smtClean="0">
                <a:solidFill>
                  <a:srgbClr val="0000FF"/>
                </a:solidFill>
              </a:rPr>
              <a:t>&lt;HR&gt;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mtClean="0"/>
              <a:t> </a:t>
            </a:r>
            <a:r>
              <a:rPr lang="en-GB" altLang="pt-BR" sz="2400" smtClean="0"/>
              <a:t>Traça uma linha horizontal.</a:t>
            </a:r>
          </a:p>
        </p:txBody>
      </p:sp>
    </p:spTree>
    <p:extLst>
      <p:ext uri="{BB962C8B-B14F-4D97-AF65-F5344CB8AC3E}">
        <p14:creationId xmlns:p14="http://schemas.microsoft.com/office/powerpoint/2010/main" val="2522137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 i="1" dirty="0"/>
              <a:t>Trabalhando com textos</a:t>
            </a:r>
            <a:endParaRPr lang="pt-BR" sz="3200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63" y="889000"/>
            <a:ext cx="7643812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600" dirty="0"/>
              <a:t>&lt;</a:t>
            </a:r>
            <a:r>
              <a:rPr lang="pt-BR" sz="2600" dirty="0" err="1"/>
              <a:t>html</a:t>
            </a:r>
            <a:r>
              <a:rPr lang="pt-BR" sz="2600" dirty="0"/>
              <a:t>&gt; </a:t>
            </a:r>
          </a:p>
          <a:p>
            <a:r>
              <a:rPr lang="pt-BR" sz="2600" dirty="0"/>
              <a:t>&lt;</a:t>
            </a:r>
            <a:r>
              <a:rPr lang="pt-BR" sz="2600" dirty="0" err="1"/>
              <a:t>head</a:t>
            </a:r>
            <a:r>
              <a:rPr lang="pt-BR" sz="2600" dirty="0"/>
              <a:t>&gt; </a:t>
            </a:r>
          </a:p>
          <a:p>
            <a:r>
              <a:rPr lang="pt-BR" sz="2600" dirty="0"/>
              <a:t>&lt;</a:t>
            </a:r>
            <a:r>
              <a:rPr lang="pt-BR" sz="2600" dirty="0" err="1"/>
              <a:t>title</a:t>
            </a:r>
            <a:r>
              <a:rPr lang="pt-BR" sz="2600" dirty="0"/>
              <a:t>&gt;Curso de HTML &lt;/</a:t>
            </a:r>
            <a:r>
              <a:rPr lang="pt-BR" sz="2600" dirty="0" err="1"/>
              <a:t>title</a:t>
            </a:r>
            <a:r>
              <a:rPr lang="pt-BR" sz="2600" dirty="0"/>
              <a:t>&gt;</a:t>
            </a:r>
          </a:p>
          <a:p>
            <a:r>
              <a:rPr lang="pt-BR" sz="2600" dirty="0"/>
              <a:t> &lt;/</a:t>
            </a:r>
            <a:r>
              <a:rPr lang="pt-BR" sz="2600" dirty="0" err="1"/>
              <a:t>head</a:t>
            </a:r>
            <a:r>
              <a:rPr lang="pt-BR" sz="2600" dirty="0"/>
              <a:t>&gt; </a:t>
            </a:r>
          </a:p>
          <a:p>
            <a:r>
              <a:rPr lang="pt-BR" sz="2600" dirty="0"/>
              <a:t>&lt;</a:t>
            </a:r>
            <a:r>
              <a:rPr lang="pt-BR" sz="2600" dirty="0" err="1"/>
              <a:t>body</a:t>
            </a:r>
            <a:r>
              <a:rPr lang="pt-BR" sz="2600" dirty="0"/>
              <a:t>&gt;</a:t>
            </a:r>
          </a:p>
          <a:p>
            <a:r>
              <a:rPr lang="pt-BR" sz="2600" dirty="0"/>
              <a:t> &lt;H1&gt;Título com H1: Órgãos Colegiados&lt;/H1&gt; &lt;H2&gt;Título com H2: Órgãos Colegiados&lt;/H2&gt; &lt;H3&gt;Título com H3: Órgãos Colegiados&lt;/H3&gt; &lt;H4&gt;Título com H4: Órgãos Colegiados&lt;/H4&gt; &lt;H5&gt;Título com H5: Órgãos Colegiados&lt;/H5&gt; &lt;H6&gt;&lt;CENTER&gt;Título com H6 centralizado: Órgãos Colegiados&lt;/CENTER&gt;&lt;/H6&gt;</a:t>
            </a:r>
          </a:p>
          <a:p>
            <a:r>
              <a:rPr lang="pt-BR" sz="2600" dirty="0"/>
              <a:t>&lt;/</a:t>
            </a:r>
            <a:r>
              <a:rPr lang="pt-BR" sz="2600" dirty="0" err="1"/>
              <a:t>body</a:t>
            </a:r>
            <a:r>
              <a:rPr lang="pt-BR" sz="2600" dirty="0"/>
              <a:t>&gt;</a:t>
            </a:r>
          </a:p>
          <a:p>
            <a:r>
              <a:rPr lang="pt-BR" sz="2600" dirty="0"/>
              <a:t> &lt;/</a:t>
            </a:r>
            <a:r>
              <a:rPr lang="pt-BR" sz="2600" dirty="0" err="1"/>
              <a:t>html</a:t>
            </a:r>
            <a:r>
              <a:rPr lang="pt-BR" sz="2600" dirty="0" smtClean="0"/>
              <a:t>&gt;                                             </a:t>
            </a:r>
            <a:endParaRPr lang="pt-BR" sz="2600" dirty="0"/>
          </a:p>
          <a:p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1124645"/>
            <a:ext cx="8231187" cy="43214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  <a:t/>
            </a:r>
            <a:b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</a:br>
            <a:r>
              <a:rPr lang="en-GB" altLang="pt-BR" sz="4200" dirty="0" err="1" smtClean="0">
                <a:solidFill>
                  <a:srgbClr val="003399"/>
                </a:solidFill>
                <a:latin typeface="Verdana" pitchFamily="34" charset="0"/>
              </a:rPr>
              <a:t>Parágrafos</a:t>
            </a:r>
            <a: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  <a:t>  </a:t>
            </a:r>
            <a:b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</a:br>
            <a:endParaRPr lang="en-GB" altLang="pt-BR" sz="4200" dirty="0" smtClean="0">
              <a:solidFill>
                <a:srgbClr val="003399"/>
              </a:solidFill>
              <a:latin typeface="Verdana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8593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dirty="0" smtClean="0"/>
              <a:t>-</a:t>
            </a:r>
            <a:r>
              <a:rPr lang="en-GB" altLang="pt-BR" u="sng" dirty="0" err="1" smtClean="0">
                <a:solidFill>
                  <a:srgbClr val="0000FF"/>
                </a:solidFill>
              </a:rPr>
              <a:t>Comando</a:t>
            </a:r>
            <a:r>
              <a:rPr lang="en-GB" altLang="pt-BR" u="sng" dirty="0" smtClean="0">
                <a:solidFill>
                  <a:srgbClr val="0000FF"/>
                </a:solidFill>
              </a:rPr>
              <a:t> </a:t>
            </a:r>
            <a:r>
              <a:rPr lang="en-GB" altLang="pt-BR" b="1" dirty="0" smtClean="0">
                <a:solidFill>
                  <a:srgbClr val="0000FF"/>
                </a:solidFill>
              </a:rPr>
              <a:t>&lt;P&gt;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dirty="0" smtClean="0"/>
              <a:t> </a:t>
            </a:r>
            <a:r>
              <a:rPr lang="en-GB" altLang="pt-BR" sz="2400" dirty="0" err="1" smtClean="0"/>
              <a:t>Avança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texto</a:t>
            </a:r>
            <a:r>
              <a:rPr lang="en-GB" altLang="pt-BR" sz="2400" dirty="0" smtClean="0"/>
              <a:t> p/ a </a:t>
            </a:r>
            <a:r>
              <a:rPr lang="en-GB" altLang="pt-BR" sz="2400" dirty="0" err="1" smtClean="0"/>
              <a:t>próxima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linha</a:t>
            </a:r>
            <a:r>
              <a:rPr lang="en-GB" altLang="pt-BR" sz="2400" dirty="0" smtClean="0"/>
              <a:t>.</a:t>
            </a:r>
          </a:p>
          <a:p>
            <a:pPr algn="ctr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b="1" dirty="0" smtClean="0"/>
              <a:t>&lt;P&gt;</a:t>
            </a:r>
          </a:p>
          <a:p>
            <a:r>
              <a:rPr lang="pt-BR" dirty="0"/>
              <a:t>Sintaxe do comando:</a:t>
            </a:r>
          </a:p>
          <a:p>
            <a:r>
              <a:rPr lang="pt-BR" dirty="0"/>
              <a:t> &lt;P  </a:t>
            </a:r>
            <a:r>
              <a:rPr lang="pt-BR" dirty="0" err="1"/>
              <a:t>align</a:t>
            </a:r>
            <a:r>
              <a:rPr lang="pt-BR" dirty="0"/>
              <a:t>=”posição”&gt;  Texto  do  parágrafo.</a:t>
            </a:r>
          </a:p>
          <a:p>
            <a:r>
              <a:rPr lang="pt-BR" dirty="0"/>
              <a:t>Posição pode ser:</a:t>
            </a:r>
          </a:p>
          <a:p>
            <a:r>
              <a:rPr lang="pt-BR" dirty="0" err="1"/>
              <a:t>Left</a:t>
            </a:r>
            <a:r>
              <a:rPr lang="pt-BR" dirty="0"/>
              <a:t>: alinhamento à esquerda.</a:t>
            </a:r>
          </a:p>
          <a:p>
            <a:r>
              <a:rPr lang="pt-BR" dirty="0"/>
              <a:t>Center: centralizado</a:t>
            </a:r>
          </a:p>
          <a:p>
            <a:r>
              <a:rPr lang="pt-BR" dirty="0" err="1"/>
              <a:t>Right</a:t>
            </a:r>
            <a:r>
              <a:rPr lang="pt-BR" dirty="0"/>
              <a:t>: alinhamento à direita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dirty="0" smtClean="0"/>
          </a:p>
          <a:p>
            <a:pPr algn="r" eaLnBrk="1" hangingPunct="1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dirty="0" smtClean="0"/>
              <a:t>*Exemplo3.htm</a:t>
            </a:r>
          </a:p>
          <a:p>
            <a:pPr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dirty="0" smtClean="0"/>
              <a:t>-</a:t>
            </a:r>
            <a:endParaRPr lang="en-GB" altLang="pt-BR" sz="2000" dirty="0" smtClean="0"/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691866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31187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  <a:t/>
            </a:r>
            <a:b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</a:br>
            <a:r>
              <a:rPr lang="en-GB" altLang="pt-BR" sz="4200" dirty="0" err="1" smtClean="0">
                <a:solidFill>
                  <a:srgbClr val="003399"/>
                </a:solidFill>
                <a:latin typeface="Verdana" pitchFamily="34" charset="0"/>
              </a:rPr>
              <a:t>Quebras</a:t>
            </a:r>
            <a: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  <a:t> de </a:t>
            </a:r>
            <a:r>
              <a:rPr lang="en-GB" altLang="pt-BR" sz="4200" dirty="0" err="1" smtClean="0">
                <a:solidFill>
                  <a:srgbClr val="003399"/>
                </a:solidFill>
                <a:latin typeface="Verdana" pitchFamily="34" charset="0"/>
              </a:rPr>
              <a:t>Linha</a:t>
            </a:r>
            <a:endParaRPr lang="en-GB" altLang="pt-BR" sz="4200" dirty="0" smtClean="0">
              <a:solidFill>
                <a:srgbClr val="003399"/>
              </a:solidFill>
              <a:latin typeface="Verdana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8593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dirty="0" smtClean="0"/>
              <a:t>--</a:t>
            </a:r>
            <a:r>
              <a:rPr lang="en-GB" altLang="pt-BR" u="sng" dirty="0" err="1" smtClean="0">
                <a:solidFill>
                  <a:srgbClr val="0000FF"/>
                </a:solidFill>
              </a:rPr>
              <a:t>Comando</a:t>
            </a:r>
            <a:r>
              <a:rPr lang="en-GB" altLang="pt-BR" u="sng" dirty="0" smtClean="0">
                <a:solidFill>
                  <a:srgbClr val="0000FF"/>
                </a:solidFill>
              </a:rPr>
              <a:t> </a:t>
            </a:r>
            <a:r>
              <a:rPr lang="en-GB" altLang="pt-BR" b="1" dirty="0" smtClean="0">
                <a:solidFill>
                  <a:srgbClr val="0000FF"/>
                </a:solidFill>
              </a:rPr>
              <a:t>&lt;BR&gt;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dirty="0" smtClean="0"/>
              <a:t> </a:t>
            </a:r>
            <a:r>
              <a:rPr lang="en-GB" altLang="pt-BR" sz="2400" dirty="0" err="1" smtClean="0"/>
              <a:t>Quebra</a:t>
            </a:r>
            <a:r>
              <a:rPr lang="en-GB" altLang="pt-BR" sz="2400" dirty="0" smtClean="0"/>
              <a:t> a </a:t>
            </a:r>
            <a:r>
              <a:rPr lang="en-GB" altLang="pt-BR" sz="2400" dirty="0" err="1" smtClean="0"/>
              <a:t>linha</a:t>
            </a:r>
            <a:r>
              <a:rPr lang="en-GB" altLang="pt-BR" sz="2400" dirty="0" smtClean="0"/>
              <a:t> e continua o </a:t>
            </a:r>
            <a:r>
              <a:rPr lang="en-GB" altLang="pt-BR" sz="2400" dirty="0" err="1" smtClean="0"/>
              <a:t>texto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na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linha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seguinte</a:t>
            </a:r>
            <a:r>
              <a:rPr lang="en-GB" altLang="pt-BR" sz="2400" dirty="0" smtClean="0"/>
              <a:t>.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dirty="0" smtClean="0"/>
              <a:t>&lt;BR&gt;</a:t>
            </a:r>
          </a:p>
          <a:p>
            <a:pPr algn="r" eaLnBrk="1" hangingPunct="1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dirty="0" smtClean="0"/>
              <a:t>*Exemplo4.htm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884693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012E-F4D2-488A-BF1A-FC3132F5862D}" type="slidenum">
              <a:rPr lang="pt-BR"/>
              <a:pPr/>
              <a:t>34</a:t>
            </a:fld>
            <a:endParaRPr lang="pt-BR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00200" y="5334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Caracteres Especiais</a:t>
            </a:r>
            <a:endParaRPr lang="pt-BR" sz="3600" b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23528" y="1531203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Arial" charset="0"/>
              </a:rPr>
              <a:t> </a:t>
            </a:r>
            <a:r>
              <a:rPr lang="pt-BR" sz="2400" dirty="0">
                <a:latin typeface="Arial" charset="0"/>
              </a:rPr>
              <a:t>Nem sempre os caracteres acentuados são mostrados como deveriam</a:t>
            </a:r>
            <a:endParaRPr lang="pt-BR" sz="2400" b="0" dirty="0">
              <a:latin typeface="Arial" charset="0"/>
              <a:sym typeface="Wingdings" pitchFamily="2" charset="2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3528" y="2369403"/>
            <a:ext cx="7654660" cy="382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pt-BR" sz="2400" dirty="0" smtClean="0">
              <a:latin typeface="Arial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pt-BR" sz="2400" dirty="0" smtClean="0">
                <a:latin typeface="Arial" charset="0"/>
              </a:rPr>
              <a:t>Caracteres </a:t>
            </a:r>
            <a:r>
              <a:rPr lang="pt-BR" sz="2400" dirty="0">
                <a:latin typeface="Arial" charset="0"/>
              </a:rPr>
              <a:t>especiais:</a:t>
            </a:r>
          </a:p>
          <a:p>
            <a:pPr lvl="1" algn="l">
              <a:lnSpc>
                <a:spcPct val="80000"/>
              </a:lnSpc>
            </a:pPr>
            <a:r>
              <a:rPr lang="pt-BR" sz="2400" dirty="0">
                <a:latin typeface="Arial" charset="0"/>
              </a:rPr>
              <a:t>  &lt;	-  &amp;</a:t>
            </a:r>
            <a:r>
              <a:rPr lang="pt-BR" sz="2400" dirty="0" err="1">
                <a:latin typeface="Arial" charset="0"/>
              </a:rPr>
              <a:t>lt</a:t>
            </a:r>
            <a:r>
              <a:rPr lang="pt-BR" sz="2400" dirty="0">
                <a:latin typeface="Arial" charset="0"/>
              </a:rPr>
              <a:t>;	   	“    -   &amp;</a:t>
            </a:r>
            <a:r>
              <a:rPr lang="pt-BR" sz="2400" dirty="0" err="1">
                <a:latin typeface="Arial" charset="0"/>
              </a:rPr>
              <a:t>quot</a:t>
            </a:r>
            <a:r>
              <a:rPr lang="pt-BR" sz="2400" dirty="0">
                <a:latin typeface="Arial" charset="0"/>
              </a:rPr>
              <a:t>;		 ½  -  &amp;frac12;</a:t>
            </a:r>
          </a:p>
          <a:p>
            <a:pPr lvl="1" algn="l">
              <a:lnSpc>
                <a:spcPct val="80000"/>
              </a:lnSpc>
            </a:pPr>
            <a:r>
              <a:rPr lang="pt-BR" sz="2400" dirty="0">
                <a:latin typeface="Arial" charset="0"/>
              </a:rPr>
              <a:t>  &gt;	-  &amp;</a:t>
            </a:r>
            <a:r>
              <a:rPr lang="pt-BR" sz="2400" dirty="0" err="1">
                <a:latin typeface="Arial" charset="0"/>
              </a:rPr>
              <a:t>gt</a:t>
            </a:r>
            <a:r>
              <a:rPr lang="pt-BR" sz="2400" dirty="0">
                <a:latin typeface="Arial" charset="0"/>
              </a:rPr>
              <a:t>;	  	ª    -   &amp;</a:t>
            </a:r>
            <a:r>
              <a:rPr lang="pt-BR" sz="2400" dirty="0" err="1">
                <a:latin typeface="Arial" charset="0"/>
              </a:rPr>
              <a:t>ordf</a:t>
            </a:r>
            <a:r>
              <a:rPr lang="pt-BR" sz="2400" dirty="0">
                <a:latin typeface="Arial" charset="0"/>
              </a:rPr>
              <a:t>; 	 	 </a:t>
            </a:r>
            <a:r>
              <a:rPr lang="pt-BR" sz="2400" b="0" dirty="0">
                <a:latin typeface="Symbol" pitchFamily="18" charset="2"/>
              </a:rPr>
              <a:t>â</a:t>
            </a:r>
            <a:r>
              <a:rPr lang="pt-BR" b="0" dirty="0"/>
              <a:t>   </a:t>
            </a:r>
            <a:r>
              <a:rPr lang="pt-BR" sz="2400" dirty="0">
                <a:latin typeface="Arial" charset="0"/>
              </a:rPr>
              <a:t>-  &amp;</a:t>
            </a:r>
            <a:r>
              <a:rPr lang="pt-BR" sz="2400" dirty="0" err="1">
                <a:latin typeface="Arial" charset="0"/>
              </a:rPr>
              <a:t>reg</a:t>
            </a:r>
            <a:r>
              <a:rPr lang="pt-BR" sz="2400" dirty="0">
                <a:latin typeface="Arial" charset="0"/>
              </a:rPr>
              <a:t>;</a:t>
            </a:r>
          </a:p>
          <a:p>
            <a:pPr lvl="1" algn="l">
              <a:lnSpc>
                <a:spcPct val="80000"/>
              </a:lnSpc>
            </a:pPr>
            <a:r>
              <a:rPr lang="pt-BR" sz="2400" dirty="0">
                <a:latin typeface="Arial" charset="0"/>
              </a:rPr>
              <a:t> &amp;	-  &amp;</a:t>
            </a:r>
            <a:r>
              <a:rPr lang="pt-BR" sz="2400" dirty="0" err="1">
                <a:latin typeface="Arial" charset="0"/>
              </a:rPr>
              <a:t>amp</a:t>
            </a:r>
            <a:r>
              <a:rPr lang="pt-BR" sz="2400" dirty="0">
                <a:latin typeface="Arial" charset="0"/>
              </a:rPr>
              <a:t>;	m   -  &amp;micro;  	  °    - &amp;</a:t>
            </a:r>
            <a:r>
              <a:rPr lang="pt-BR" sz="2400" dirty="0" err="1">
                <a:latin typeface="Arial" charset="0"/>
              </a:rPr>
              <a:t>deg</a:t>
            </a:r>
            <a:r>
              <a:rPr lang="pt-BR" sz="2400" dirty="0">
                <a:latin typeface="Arial" charset="0"/>
              </a:rPr>
              <a:t>;</a:t>
            </a:r>
          </a:p>
          <a:p>
            <a:pPr algn="l"/>
            <a:endParaRPr lang="pt-BR" dirty="0" smtClean="0">
              <a:latin typeface="Arial" charset="0"/>
              <a:sym typeface="Wingdings" pitchFamily="2" charset="2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pt-BR" sz="2400" dirty="0" smtClean="0">
                <a:latin typeface="Arial" charset="0"/>
              </a:rPr>
              <a:t> </a:t>
            </a:r>
            <a:r>
              <a:rPr lang="pt-BR" sz="2400" dirty="0">
                <a:latin typeface="Arial" charset="0"/>
              </a:rPr>
              <a:t>Acentuação:</a:t>
            </a:r>
          </a:p>
          <a:p>
            <a:pPr lvl="1" algn="l"/>
            <a:r>
              <a:rPr lang="pt-BR" sz="2400" dirty="0">
                <a:latin typeface="Arial" charset="0"/>
              </a:rPr>
              <a:t>Forma geral:  ‘</a:t>
            </a:r>
            <a:r>
              <a:rPr lang="pt-BR" sz="2400" i="1" dirty="0">
                <a:solidFill>
                  <a:schemeClr val="accent2"/>
                </a:solidFill>
                <a:latin typeface="Arial" charset="0"/>
              </a:rPr>
              <a:t>&amp;</a:t>
            </a:r>
            <a:r>
              <a:rPr lang="pt-BR" sz="2400" dirty="0">
                <a:latin typeface="Arial" charset="0"/>
              </a:rPr>
              <a:t>’ + ‘</a:t>
            </a:r>
            <a:r>
              <a:rPr lang="pt-BR" sz="2400" i="1" dirty="0">
                <a:solidFill>
                  <a:schemeClr val="accent2"/>
                </a:solidFill>
                <a:latin typeface="Arial" charset="0"/>
              </a:rPr>
              <a:t>letra</a:t>
            </a:r>
            <a:r>
              <a:rPr lang="pt-BR" sz="2400" i="1" dirty="0">
                <a:latin typeface="Arial" charset="0"/>
              </a:rPr>
              <a:t>’</a:t>
            </a:r>
            <a:r>
              <a:rPr lang="pt-BR" sz="2400" dirty="0">
                <a:latin typeface="Arial" charset="0"/>
              </a:rPr>
              <a:t> + ‘</a:t>
            </a:r>
            <a:r>
              <a:rPr lang="pt-BR" sz="2400" i="1" dirty="0" err="1">
                <a:solidFill>
                  <a:schemeClr val="accent2"/>
                </a:solidFill>
                <a:latin typeface="Arial" charset="0"/>
              </a:rPr>
              <a:t>nome_acento</a:t>
            </a:r>
            <a:r>
              <a:rPr lang="pt-BR" sz="2400" i="1" dirty="0">
                <a:solidFill>
                  <a:srgbClr val="99FF99"/>
                </a:solidFill>
                <a:latin typeface="Arial" charset="0"/>
              </a:rPr>
              <a:t> </a:t>
            </a:r>
            <a:r>
              <a:rPr lang="pt-BR" sz="2400" i="1" dirty="0">
                <a:latin typeface="Arial" charset="0"/>
              </a:rPr>
              <a:t>’</a:t>
            </a:r>
            <a:r>
              <a:rPr lang="pt-BR" sz="2400" dirty="0">
                <a:latin typeface="Arial" charset="0"/>
              </a:rPr>
              <a:t> + ‘</a:t>
            </a:r>
            <a:r>
              <a:rPr lang="pt-BR" sz="2400" i="1" dirty="0">
                <a:solidFill>
                  <a:schemeClr val="accent2"/>
                </a:solidFill>
                <a:latin typeface="Arial" charset="0"/>
              </a:rPr>
              <a:t>;</a:t>
            </a:r>
            <a:r>
              <a:rPr lang="pt-BR" sz="2400" dirty="0">
                <a:latin typeface="Arial" charset="0"/>
              </a:rPr>
              <a:t>’</a:t>
            </a:r>
          </a:p>
          <a:p>
            <a:pPr lvl="1" algn="l">
              <a:lnSpc>
                <a:spcPct val="30000"/>
              </a:lnSpc>
            </a:pPr>
            <a:endParaRPr lang="pt-BR" sz="2400" dirty="0">
              <a:latin typeface="Arial" charset="0"/>
            </a:endParaRPr>
          </a:p>
          <a:p>
            <a:pPr lvl="1" algn="l">
              <a:lnSpc>
                <a:spcPct val="80000"/>
              </a:lnSpc>
            </a:pPr>
            <a:r>
              <a:rPr lang="pt-BR" sz="2400" dirty="0">
                <a:latin typeface="Arial" charset="0"/>
              </a:rPr>
              <a:t> á   -  </a:t>
            </a:r>
            <a:r>
              <a:rPr lang="pt-BR" sz="2400" dirty="0" smtClean="0">
                <a:latin typeface="Arial" charset="0"/>
              </a:rPr>
              <a:t>&amp;</a:t>
            </a:r>
            <a:r>
              <a:rPr lang="pt-BR" sz="2400" dirty="0" err="1" smtClean="0">
                <a:latin typeface="Arial" charset="0"/>
              </a:rPr>
              <a:t>aacute</a:t>
            </a:r>
            <a:r>
              <a:rPr lang="pt-BR" sz="2400" dirty="0">
                <a:latin typeface="Arial" charset="0"/>
              </a:rPr>
              <a:t>;	  ç   -  &amp;</a:t>
            </a:r>
            <a:r>
              <a:rPr lang="pt-BR" sz="2400" dirty="0" err="1">
                <a:latin typeface="Arial" charset="0"/>
              </a:rPr>
              <a:t>ccedil</a:t>
            </a:r>
            <a:r>
              <a:rPr lang="pt-BR" sz="2400" dirty="0">
                <a:latin typeface="Arial" charset="0"/>
              </a:rPr>
              <a:t>;	 ü   -  &amp;</a:t>
            </a:r>
            <a:r>
              <a:rPr lang="pt-BR" sz="2400" dirty="0" err="1">
                <a:latin typeface="Arial" charset="0"/>
              </a:rPr>
              <a:t>uuml</a:t>
            </a:r>
            <a:r>
              <a:rPr lang="pt-BR" sz="2400" dirty="0">
                <a:latin typeface="Arial" charset="0"/>
              </a:rPr>
              <a:t>;</a:t>
            </a:r>
          </a:p>
          <a:p>
            <a:pPr lvl="1" algn="l">
              <a:lnSpc>
                <a:spcPct val="80000"/>
              </a:lnSpc>
            </a:pPr>
            <a:r>
              <a:rPr lang="pt-BR" sz="2400" dirty="0">
                <a:latin typeface="Arial" charset="0"/>
              </a:rPr>
              <a:t> Á  -  &amp;</a:t>
            </a:r>
            <a:r>
              <a:rPr lang="pt-BR" sz="2400" dirty="0" err="1" smtClean="0">
                <a:latin typeface="Arial" charset="0"/>
              </a:rPr>
              <a:t>Aacute</a:t>
            </a:r>
            <a:r>
              <a:rPr lang="pt-BR" sz="2400" dirty="0">
                <a:latin typeface="Arial" charset="0"/>
              </a:rPr>
              <a:t>;	  Ç   -  &amp;</a:t>
            </a:r>
            <a:r>
              <a:rPr lang="pt-BR" sz="2400" dirty="0" err="1">
                <a:latin typeface="Arial" charset="0"/>
              </a:rPr>
              <a:t>Ccedil</a:t>
            </a:r>
            <a:r>
              <a:rPr lang="pt-BR" sz="2400" dirty="0">
                <a:latin typeface="Arial" charset="0"/>
              </a:rPr>
              <a:t>;        ý   -  &amp;</a:t>
            </a:r>
            <a:r>
              <a:rPr lang="pt-BR" sz="2400" dirty="0" err="1">
                <a:latin typeface="Arial" charset="0"/>
              </a:rPr>
              <a:t>yacute</a:t>
            </a:r>
            <a:r>
              <a:rPr lang="pt-BR" sz="2400" dirty="0">
                <a:latin typeface="Arial" charset="0"/>
              </a:rPr>
              <a:t>;</a:t>
            </a:r>
          </a:p>
          <a:p>
            <a:pPr lvl="1" algn="l">
              <a:lnSpc>
                <a:spcPct val="80000"/>
              </a:lnSpc>
            </a:pPr>
            <a:r>
              <a:rPr lang="pt-BR" sz="2400" dirty="0">
                <a:latin typeface="Arial" charset="0"/>
              </a:rPr>
              <a:t> à   -  &amp;agrave;	  â   -  &amp;</a:t>
            </a:r>
            <a:r>
              <a:rPr lang="pt-BR" sz="2400" dirty="0" err="1">
                <a:latin typeface="Arial" charset="0"/>
              </a:rPr>
              <a:t>acirc</a:t>
            </a:r>
            <a:r>
              <a:rPr lang="pt-BR" sz="2400" dirty="0">
                <a:latin typeface="Arial" charset="0"/>
              </a:rPr>
              <a:t>;            Í     - &amp;</a:t>
            </a:r>
            <a:r>
              <a:rPr lang="pt-BR" sz="2400" dirty="0" err="1">
                <a:latin typeface="Arial" charset="0"/>
              </a:rPr>
              <a:t>Iacute</a:t>
            </a:r>
            <a:r>
              <a:rPr lang="pt-BR" sz="2400" dirty="0">
                <a:latin typeface="Arial" charset="0"/>
              </a:rPr>
              <a:t>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6254428"/>
            <a:ext cx="632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http://www.ime.usp.br/~glauber/html/acentos.htm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1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/>
              <a:t>Estilos de texto</a:t>
            </a:r>
            <a:endParaRPr lang="pt-BR" sz="320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071547"/>
            <a:ext cx="7643812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2800" dirty="0"/>
              <a:t> </a:t>
            </a:r>
            <a:r>
              <a:rPr lang="pt-BR" dirty="0"/>
              <a:t>Além da TAG &lt;CENTER&gt;...&lt;/CENTER&gt; existem as seguintes </a:t>
            </a:r>
            <a:r>
              <a:rPr lang="pt-BR" dirty="0" err="1"/>
              <a:t>TAGs</a:t>
            </a:r>
            <a:r>
              <a:rPr lang="pt-BR" dirty="0"/>
              <a:t> que podem ser utilizadas para a formatação de um texto.</a:t>
            </a:r>
          </a:p>
          <a:p>
            <a:r>
              <a:rPr lang="pt-BR" b="1" dirty="0"/>
              <a:t>&lt;B&gt;...&lt;/B&gt;</a:t>
            </a:r>
            <a:endParaRPr lang="pt-BR" dirty="0"/>
          </a:p>
          <a:p>
            <a:r>
              <a:rPr lang="pt-BR" dirty="0"/>
              <a:t> Aplica o estilo </a:t>
            </a:r>
            <a:r>
              <a:rPr lang="pt-BR" b="1" dirty="0"/>
              <a:t>negrito</a:t>
            </a:r>
            <a:r>
              <a:rPr lang="pt-BR" dirty="0"/>
              <a:t>.</a:t>
            </a:r>
          </a:p>
          <a:p>
            <a:r>
              <a:rPr lang="pt-BR" dirty="0"/>
              <a:t> </a:t>
            </a:r>
            <a:r>
              <a:rPr lang="pt-BR" b="1" dirty="0"/>
              <a:t>&lt;I&gt;...&lt;/I&gt;</a:t>
            </a:r>
            <a:endParaRPr lang="pt-BR" dirty="0"/>
          </a:p>
          <a:p>
            <a:r>
              <a:rPr lang="pt-BR" dirty="0"/>
              <a:t> Aplica o estilo </a:t>
            </a:r>
            <a:r>
              <a:rPr lang="pt-BR" i="1" dirty="0"/>
              <a:t>itálico</a:t>
            </a:r>
            <a:r>
              <a:rPr lang="pt-BR" dirty="0"/>
              <a:t>.</a:t>
            </a:r>
          </a:p>
          <a:p>
            <a:r>
              <a:rPr lang="pt-BR" dirty="0"/>
              <a:t> </a:t>
            </a:r>
            <a:r>
              <a:rPr lang="pt-BR" b="1" dirty="0"/>
              <a:t>&lt;SUP&gt;...&lt;/SUP&gt;</a:t>
            </a:r>
            <a:endParaRPr lang="pt-BR" dirty="0"/>
          </a:p>
          <a:p>
            <a:r>
              <a:rPr lang="pt-BR" dirty="0"/>
              <a:t> Faz com que o texto fique </a:t>
            </a:r>
            <a:r>
              <a:rPr lang="pt-BR" baseline="30000" dirty="0"/>
              <a:t>sobrescrito</a:t>
            </a:r>
            <a:r>
              <a:rPr lang="pt-BR" dirty="0"/>
              <a:t>.</a:t>
            </a:r>
          </a:p>
          <a:p>
            <a:r>
              <a:rPr lang="pt-BR" dirty="0"/>
              <a:t> </a:t>
            </a:r>
            <a:r>
              <a:rPr lang="pt-BR" b="1" dirty="0"/>
              <a:t>&lt;SUB&gt;...&lt;/SUB&gt;</a:t>
            </a:r>
            <a:endParaRPr lang="pt-BR" dirty="0"/>
          </a:p>
          <a:p>
            <a:r>
              <a:rPr lang="pt-BR" dirty="0"/>
              <a:t>Faz com que o texto fique </a:t>
            </a:r>
            <a:r>
              <a:rPr lang="pt-BR" baseline="-25000" dirty="0"/>
              <a:t>subscrito</a:t>
            </a:r>
            <a:r>
              <a:rPr lang="pt-BR" dirty="0"/>
              <a:t>.</a:t>
            </a:r>
          </a:p>
          <a:p>
            <a:r>
              <a:rPr lang="pt-BR" sz="2600" dirty="0"/>
              <a:t> 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/>
              <a:t>FORMATAÇÃO DE TEXTO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15250" cy="5257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pt-BR" sz="2800" dirty="0"/>
              <a:t>Vários comandos podem ser utilizados para formatação de texto em páginas HTML, dentre eles destacam-se:</a:t>
            </a:r>
          </a:p>
          <a:p>
            <a:pPr marL="641350" lvl="2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</a:t>
            </a:r>
            <a:r>
              <a:rPr lang="pt-BR" sz="28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H1&gt;texto destacado&lt;/H1&gt;</a:t>
            </a:r>
          </a:p>
          <a:p>
            <a:pPr marL="641350" lvl="2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&lt;B&gt;texto em negrito&lt;/B&gt;</a:t>
            </a:r>
          </a:p>
          <a:p>
            <a:pPr marL="641350" lvl="2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&lt;I&gt;texto em itálico&lt;/I</a:t>
            </a:r>
            <a:r>
              <a:rPr lang="pt-B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</a:t>
            </a:r>
          </a:p>
          <a:p>
            <a:pPr marL="641350" lvl="2" indent="0">
              <a:lnSpc>
                <a:spcPct val="80000"/>
              </a:lnSpc>
              <a:buNone/>
              <a:defRPr/>
            </a:pPr>
            <a:r>
              <a:rPr lang="pt-B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&lt;U&gt;texto sublinhado&lt;/U&gt;</a:t>
            </a:r>
            <a:endParaRPr lang="pt-BR" sz="2800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41350" lvl="2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</a:t>
            </a:r>
            <a:r>
              <a:rPr lang="pt-BR" sz="28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BR&gt;quebra linha</a:t>
            </a:r>
          </a:p>
          <a:p>
            <a:pPr marL="641350" lvl="2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&lt;P&gt;novo parágrafo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2000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000" dirty="0"/>
              <a:t>	No lugar de &lt;H1&gt; pode-se utilizar &lt;h2&gt;, &lt;h3&gt;, etc. Além do comandos citados acima, existem outros disponíveis para pesquisas em diversos sites na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20688"/>
            <a:ext cx="8231188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4200" dirty="0" err="1" smtClean="0">
                <a:solidFill>
                  <a:srgbClr val="003399"/>
                </a:solidFill>
                <a:latin typeface="Verdana" pitchFamily="34" charset="0"/>
              </a:rPr>
              <a:t>Estilos</a:t>
            </a:r>
            <a: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  <a:t> de </a:t>
            </a:r>
            <a:r>
              <a:rPr lang="en-GB" altLang="pt-BR" sz="4200" dirty="0" err="1" smtClean="0">
                <a:solidFill>
                  <a:srgbClr val="003399"/>
                </a:solidFill>
                <a:latin typeface="Verdana" pitchFamily="34" charset="0"/>
              </a:rPr>
              <a:t>Texto</a:t>
            </a:r>
            <a: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  <a:t> HTML5</a:t>
            </a:r>
          </a:p>
        </p:txBody>
      </p:sp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468313" y="1916113"/>
            <a:ext cx="7920037" cy="2109787"/>
            <a:chOff x="576" y="1584"/>
            <a:chExt cx="4465" cy="1329"/>
          </a:xfrm>
        </p:grpSpPr>
        <p:grpSp>
          <p:nvGrpSpPr>
            <p:cNvPr id="27653" name="Group 3"/>
            <p:cNvGrpSpPr>
              <a:grpSpLocks/>
            </p:cNvGrpSpPr>
            <p:nvPr/>
          </p:nvGrpSpPr>
          <p:grpSpPr bwMode="auto">
            <a:xfrm>
              <a:off x="3422" y="2388"/>
              <a:ext cx="1618" cy="444"/>
              <a:chOff x="3422" y="2388"/>
              <a:chExt cx="1618" cy="444"/>
            </a:xfrm>
          </p:grpSpPr>
          <p:sp>
            <p:nvSpPr>
              <p:cNvPr id="27696" name="AutoShape 4"/>
              <p:cNvSpPr>
                <a:spLocks noChangeArrowheads="1"/>
              </p:cNvSpPr>
              <p:nvPr/>
            </p:nvSpPr>
            <p:spPr bwMode="auto">
              <a:xfrm>
                <a:off x="3422" y="2388"/>
                <a:ext cx="1618" cy="444"/>
              </a:xfrm>
              <a:prstGeom prst="roundRect">
                <a:avLst>
                  <a:gd name="adj" fmla="val 22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97" name="Text Box 5"/>
              <p:cNvSpPr txBox="1">
                <a:spLocks noChangeArrowheads="1"/>
              </p:cNvSpPr>
              <p:nvPr/>
            </p:nvSpPr>
            <p:spPr bwMode="auto">
              <a:xfrm>
                <a:off x="3422" y="2388"/>
                <a:ext cx="16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400" u="sng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Estilo sublinhado	</a:t>
                </a:r>
              </a:p>
            </p:txBody>
          </p:sp>
        </p:grpSp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1692" y="2388"/>
              <a:ext cx="1730" cy="444"/>
              <a:chOff x="1692" y="2388"/>
              <a:chExt cx="1730" cy="444"/>
            </a:xfrm>
          </p:grpSpPr>
          <p:sp>
            <p:nvSpPr>
              <p:cNvPr id="27694" name="AutoShape 7"/>
              <p:cNvSpPr>
                <a:spLocks noChangeArrowheads="1"/>
              </p:cNvSpPr>
              <p:nvPr/>
            </p:nvSpPr>
            <p:spPr bwMode="auto">
              <a:xfrm>
                <a:off x="1692" y="2388"/>
                <a:ext cx="1730" cy="444"/>
              </a:xfrm>
              <a:prstGeom prst="roundRect">
                <a:avLst>
                  <a:gd name="adj" fmla="val 22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95" name="Text Box 8"/>
              <p:cNvSpPr txBox="1">
                <a:spLocks noChangeArrowheads="1"/>
              </p:cNvSpPr>
              <p:nvPr/>
            </p:nvSpPr>
            <p:spPr bwMode="auto">
              <a:xfrm>
                <a:off x="1692" y="2388"/>
                <a:ext cx="173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 dirty="0" smtClean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&lt;EM&gt;</a:t>
                </a:r>
                <a:r>
                  <a:rPr lang="en-GB" altLang="pt-BR" sz="2200" dirty="0" err="1" smtClean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texto</a:t>
                </a:r>
                <a:r>
                  <a:rPr lang="en-GB" altLang="pt-BR" sz="2200" dirty="0" smtClean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&lt;/EM&gt;</a:t>
                </a:r>
                <a:endParaRPr lang="en-GB" altLang="pt-BR" sz="2200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p:grpSp>
        <p:grpSp>
          <p:nvGrpSpPr>
            <p:cNvPr id="27655" name="Group 9"/>
            <p:cNvGrpSpPr>
              <a:grpSpLocks/>
            </p:cNvGrpSpPr>
            <p:nvPr/>
          </p:nvGrpSpPr>
          <p:grpSpPr bwMode="auto">
            <a:xfrm>
              <a:off x="576" y="2388"/>
              <a:ext cx="1116" cy="525"/>
              <a:chOff x="576" y="2388"/>
              <a:chExt cx="1116" cy="525"/>
            </a:xfrm>
          </p:grpSpPr>
          <p:sp>
            <p:nvSpPr>
              <p:cNvPr id="27692" name="AutoShape 10"/>
              <p:cNvSpPr>
                <a:spLocks noChangeArrowheads="1"/>
              </p:cNvSpPr>
              <p:nvPr/>
            </p:nvSpPr>
            <p:spPr bwMode="auto">
              <a:xfrm>
                <a:off x="576" y="2388"/>
                <a:ext cx="1116" cy="444"/>
              </a:xfrm>
              <a:prstGeom prst="roundRect">
                <a:avLst>
                  <a:gd name="adj" fmla="val 22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93" name="Text Box 11"/>
              <p:cNvSpPr txBox="1">
                <a:spLocks noChangeArrowheads="1"/>
              </p:cNvSpPr>
              <p:nvPr/>
            </p:nvSpPr>
            <p:spPr bwMode="auto">
              <a:xfrm>
                <a:off x="576" y="2388"/>
                <a:ext cx="1116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400" dirty="0" err="1" smtClean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Sublinhado</a:t>
                </a:r>
                <a:r>
                  <a:rPr lang="en-GB" altLang="pt-BR" sz="2400" dirty="0" smtClean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, </a:t>
                </a:r>
                <a:r>
                  <a:rPr lang="en-GB" altLang="pt-BR" sz="2400" dirty="0" err="1" smtClean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enfatizado</a:t>
                </a:r>
                <a:endParaRPr lang="en-GB" altLang="pt-BR" sz="2400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p:grpSp>
        <p:grpSp>
          <p:nvGrpSpPr>
            <p:cNvPr id="27656" name="Group 12"/>
            <p:cNvGrpSpPr>
              <a:grpSpLocks/>
            </p:cNvGrpSpPr>
            <p:nvPr/>
          </p:nvGrpSpPr>
          <p:grpSpPr bwMode="auto">
            <a:xfrm>
              <a:off x="3422" y="2120"/>
              <a:ext cx="1617" cy="268"/>
              <a:chOff x="3422" y="2120"/>
              <a:chExt cx="1617" cy="268"/>
            </a:xfrm>
          </p:grpSpPr>
          <p:sp>
            <p:nvSpPr>
              <p:cNvPr id="27690" name="AutoShape 13"/>
              <p:cNvSpPr>
                <a:spLocks noChangeArrowheads="1"/>
              </p:cNvSpPr>
              <p:nvPr/>
            </p:nvSpPr>
            <p:spPr bwMode="auto">
              <a:xfrm>
                <a:off x="3422" y="2120"/>
                <a:ext cx="1618" cy="268"/>
              </a:xfrm>
              <a:prstGeom prst="roundRect">
                <a:avLst>
                  <a:gd name="adj" fmla="val 37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91" name="Text Box 14"/>
              <p:cNvSpPr txBox="1">
                <a:spLocks noChangeArrowheads="1"/>
              </p:cNvSpPr>
              <p:nvPr/>
            </p:nvSpPr>
            <p:spPr bwMode="auto">
              <a:xfrm>
                <a:off x="3422" y="2120"/>
                <a:ext cx="161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 i="1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Estilo itálico</a:t>
                </a:r>
              </a:p>
            </p:txBody>
          </p:sp>
        </p:grpSp>
        <p:grpSp>
          <p:nvGrpSpPr>
            <p:cNvPr id="27657" name="Group 15"/>
            <p:cNvGrpSpPr>
              <a:grpSpLocks/>
            </p:cNvGrpSpPr>
            <p:nvPr/>
          </p:nvGrpSpPr>
          <p:grpSpPr bwMode="auto">
            <a:xfrm>
              <a:off x="1692" y="2120"/>
              <a:ext cx="1729" cy="268"/>
              <a:chOff x="1692" y="2120"/>
              <a:chExt cx="1729" cy="268"/>
            </a:xfrm>
          </p:grpSpPr>
          <p:sp>
            <p:nvSpPr>
              <p:cNvPr id="27688" name="AutoShape 16"/>
              <p:cNvSpPr>
                <a:spLocks noChangeArrowheads="1"/>
              </p:cNvSpPr>
              <p:nvPr/>
            </p:nvSpPr>
            <p:spPr bwMode="auto">
              <a:xfrm>
                <a:off x="1692" y="2120"/>
                <a:ext cx="1730" cy="268"/>
              </a:xfrm>
              <a:prstGeom prst="roundRect">
                <a:avLst>
                  <a:gd name="adj" fmla="val 37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89" name="Text Box 17"/>
              <p:cNvSpPr txBox="1">
                <a:spLocks noChangeArrowheads="1"/>
              </p:cNvSpPr>
              <p:nvPr/>
            </p:nvSpPr>
            <p:spPr bwMode="auto">
              <a:xfrm>
                <a:off x="1692" y="2120"/>
                <a:ext cx="173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&lt;I&gt;texto&lt;/I&gt;</a:t>
                </a:r>
              </a:p>
            </p:txBody>
          </p:sp>
        </p:grpSp>
        <p:grpSp>
          <p:nvGrpSpPr>
            <p:cNvPr id="27658" name="Group 18"/>
            <p:cNvGrpSpPr>
              <a:grpSpLocks/>
            </p:cNvGrpSpPr>
            <p:nvPr/>
          </p:nvGrpSpPr>
          <p:grpSpPr bwMode="auto">
            <a:xfrm>
              <a:off x="576" y="2120"/>
              <a:ext cx="1115" cy="268"/>
              <a:chOff x="576" y="2120"/>
              <a:chExt cx="1115" cy="268"/>
            </a:xfrm>
          </p:grpSpPr>
          <p:sp>
            <p:nvSpPr>
              <p:cNvPr id="27686" name="AutoShape 19"/>
              <p:cNvSpPr>
                <a:spLocks noChangeArrowheads="1"/>
              </p:cNvSpPr>
              <p:nvPr/>
            </p:nvSpPr>
            <p:spPr bwMode="auto">
              <a:xfrm>
                <a:off x="576" y="2120"/>
                <a:ext cx="1116" cy="268"/>
              </a:xfrm>
              <a:prstGeom prst="roundRect">
                <a:avLst>
                  <a:gd name="adj" fmla="val 37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87" name="Text Box 20"/>
              <p:cNvSpPr txBox="1">
                <a:spLocks noChangeArrowheads="1"/>
              </p:cNvSpPr>
              <p:nvPr/>
            </p:nvSpPr>
            <p:spPr bwMode="auto">
              <a:xfrm>
                <a:off x="576" y="2120"/>
                <a:ext cx="11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Itálico</a:t>
                </a:r>
              </a:p>
            </p:txBody>
          </p:sp>
        </p:grpSp>
        <p:grpSp>
          <p:nvGrpSpPr>
            <p:cNvPr id="27659" name="Group 21"/>
            <p:cNvGrpSpPr>
              <a:grpSpLocks/>
            </p:cNvGrpSpPr>
            <p:nvPr/>
          </p:nvGrpSpPr>
          <p:grpSpPr bwMode="auto">
            <a:xfrm>
              <a:off x="3422" y="1852"/>
              <a:ext cx="1617" cy="268"/>
              <a:chOff x="3422" y="1852"/>
              <a:chExt cx="1617" cy="268"/>
            </a:xfrm>
          </p:grpSpPr>
          <p:sp>
            <p:nvSpPr>
              <p:cNvPr id="27684" name="AutoShape 22"/>
              <p:cNvSpPr>
                <a:spLocks noChangeArrowheads="1"/>
              </p:cNvSpPr>
              <p:nvPr/>
            </p:nvSpPr>
            <p:spPr bwMode="auto">
              <a:xfrm>
                <a:off x="3422" y="1852"/>
                <a:ext cx="1618" cy="268"/>
              </a:xfrm>
              <a:prstGeom prst="roundRect">
                <a:avLst>
                  <a:gd name="adj" fmla="val 37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85" name="Text Box 23"/>
              <p:cNvSpPr txBox="1">
                <a:spLocks noChangeArrowheads="1"/>
              </p:cNvSpPr>
              <p:nvPr/>
            </p:nvSpPr>
            <p:spPr bwMode="auto">
              <a:xfrm>
                <a:off x="3422" y="1852"/>
                <a:ext cx="161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 b="1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Estilo negrito</a:t>
                </a:r>
              </a:p>
            </p:txBody>
          </p:sp>
        </p:grpSp>
        <p:grpSp>
          <p:nvGrpSpPr>
            <p:cNvPr id="27660" name="Group 24"/>
            <p:cNvGrpSpPr>
              <a:grpSpLocks/>
            </p:cNvGrpSpPr>
            <p:nvPr/>
          </p:nvGrpSpPr>
          <p:grpSpPr bwMode="auto">
            <a:xfrm>
              <a:off x="1692" y="1852"/>
              <a:ext cx="1729" cy="268"/>
              <a:chOff x="1692" y="1852"/>
              <a:chExt cx="1729" cy="268"/>
            </a:xfrm>
          </p:grpSpPr>
          <p:sp>
            <p:nvSpPr>
              <p:cNvPr id="27682" name="AutoShape 25"/>
              <p:cNvSpPr>
                <a:spLocks noChangeArrowheads="1"/>
              </p:cNvSpPr>
              <p:nvPr/>
            </p:nvSpPr>
            <p:spPr bwMode="auto">
              <a:xfrm>
                <a:off x="1692" y="1852"/>
                <a:ext cx="1730" cy="268"/>
              </a:xfrm>
              <a:prstGeom prst="roundRect">
                <a:avLst>
                  <a:gd name="adj" fmla="val 37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83" name="Text Box 26"/>
              <p:cNvSpPr txBox="1">
                <a:spLocks noChangeArrowheads="1"/>
              </p:cNvSpPr>
              <p:nvPr/>
            </p:nvSpPr>
            <p:spPr bwMode="auto">
              <a:xfrm>
                <a:off x="1692" y="1852"/>
                <a:ext cx="173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&lt;b&gt;texto&lt;/b&gt;</a:t>
                </a:r>
              </a:p>
            </p:txBody>
          </p:sp>
        </p:grpSp>
        <p:grpSp>
          <p:nvGrpSpPr>
            <p:cNvPr id="27661" name="Group 27"/>
            <p:cNvGrpSpPr>
              <a:grpSpLocks/>
            </p:cNvGrpSpPr>
            <p:nvPr/>
          </p:nvGrpSpPr>
          <p:grpSpPr bwMode="auto">
            <a:xfrm>
              <a:off x="576" y="1852"/>
              <a:ext cx="1115" cy="268"/>
              <a:chOff x="576" y="1852"/>
              <a:chExt cx="1115" cy="268"/>
            </a:xfrm>
          </p:grpSpPr>
          <p:sp>
            <p:nvSpPr>
              <p:cNvPr id="27680" name="AutoShape 28"/>
              <p:cNvSpPr>
                <a:spLocks noChangeArrowheads="1"/>
              </p:cNvSpPr>
              <p:nvPr/>
            </p:nvSpPr>
            <p:spPr bwMode="auto">
              <a:xfrm>
                <a:off x="576" y="1852"/>
                <a:ext cx="1116" cy="268"/>
              </a:xfrm>
              <a:prstGeom prst="roundRect">
                <a:avLst>
                  <a:gd name="adj" fmla="val 37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81" name="Text Box 29"/>
              <p:cNvSpPr txBox="1">
                <a:spLocks noChangeArrowheads="1"/>
              </p:cNvSpPr>
              <p:nvPr/>
            </p:nvSpPr>
            <p:spPr bwMode="auto">
              <a:xfrm>
                <a:off x="576" y="1852"/>
                <a:ext cx="11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Negrito</a:t>
                </a:r>
              </a:p>
            </p:txBody>
          </p:sp>
        </p:grpSp>
        <p:grpSp>
          <p:nvGrpSpPr>
            <p:cNvPr id="27662" name="Group 30"/>
            <p:cNvGrpSpPr>
              <a:grpSpLocks/>
            </p:cNvGrpSpPr>
            <p:nvPr/>
          </p:nvGrpSpPr>
          <p:grpSpPr bwMode="auto">
            <a:xfrm>
              <a:off x="3422" y="1584"/>
              <a:ext cx="1617" cy="268"/>
              <a:chOff x="3422" y="1584"/>
              <a:chExt cx="1617" cy="268"/>
            </a:xfrm>
          </p:grpSpPr>
          <p:sp>
            <p:nvSpPr>
              <p:cNvPr id="27678" name="AutoShape 31"/>
              <p:cNvSpPr>
                <a:spLocks noChangeArrowheads="1"/>
              </p:cNvSpPr>
              <p:nvPr/>
            </p:nvSpPr>
            <p:spPr bwMode="auto">
              <a:xfrm>
                <a:off x="3422" y="1584"/>
                <a:ext cx="1618" cy="268"/>
              </a:xfrm>
              <a:prstGeom prst="roundRect">
                <a:avLst>
                  <a:gd name="adj" fmla="val 37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79" name="Text Box 32"/>
              <p:cNvSpPr txBox="1">
                <a:spLocks noChangeArrowheads="1"/>
              </p:cNvSpPr>
              <p:nvPr/>
            </p:nvSpPr>
            <p:spPr bwMode="auto">
              <a:xfrm>
                <a:off x="3422" y="1584"/>
                <a:ext cx="161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>
                    <a:solidFill>
                      <a:srgbClr val="0000FF"/>
                    </a:solidFill>
                    <a:latin typeface="Tahoma" pitchFamily="34" charset="0"/>
                    <a:cs typeface="Arial" charset="0"/>
                  </a:rPr>
                  <a:t>Função</a:t>
                </a:r>
              </a:p>
            </p:txBody>
          </p:sp>
        </p:grpSp>
        <p:grpSp>
          <p:nvGrpSpPr>
            <p:cNvPr id="27663" name="Group 33"/>
            <p:cNvGrpSpPr>
              <a:grpSpLocks/>
            </p:cNvGrpSpPr>
            <p:nvPr/>
          </p:nvGrpSpPr>
          <p:grpSpPr bwMode="auto">
            <a:xfrm>
              <a:off x="1692" y="1584"/>
              <a:ext cx="1729" cy="268"/>
              <a:chOff x="1692" y="1584"/>
              <a:chExt cx="1729" cy="268"/>
            </a:xfrm>
          </p:grpSpPr>
          <p:sp>
            <p:nvSpPr>
              <p:cNvPr id="27676" name="AutoShape 34"/>
              <p:cNvSpPr>
                <a:spLocks noChangeArrowheads="1"/>
              </p:cNvSpPr>
              <p:nvPr/>
            </p:nvSpPr>
            <p:spPr bwMode="auto">
              <a:xfrm>
                <a:off x="1692" y="1584"/>
                <a:ext cx="1730" cy="268"/>
              </a:xfrm>
              <a:prstGeom prst="roundRect">
                <a:avLst>
                  <a:gd name="adj" fmla="val 37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77" name="Text Box 35"/>
              <p:cNvSpPr txBox="1">
                <a:spLocks noChangeArrowheads="1"/>
              </p:cNvSpPr>
              <p:nvPr/>
            </p:nvSpPr>
            <p:spPr bwMode="auto">
              <a:xfrm>
                <a:off x="1692" y="1584"/>
                <a:ext cx="173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>
                    <a:solidFill>
                      <a:srgbClr val="0000FF"/>
                    </a:solidFill>
                    <a:latin typeface="Tahoma" pitchFamily="34" charset="0"/>
                    <a:cs typeface="Arial" charset="0"/>
                  </a:rPr>
                  <a:t>Sintaxe</a:t>
                </a:r>
              </a:p>
            </p:txBody>
          </p:sp>
        </p:grpSp>
        <p:grpSp>
          <p:nvGrpSpPr>
            <p:cNvPr id="27664" name="Group 36"/>
            <p:cNvGrpSpPr>
              <a:grpSpLocks/>
            </p:cNvGrpSpPr>
            <p:nvPr/>
          </p:nvGrpSpPr>
          <p:grpSpPr bwMode="auto">
            <a:xfrm>
              <a:off x="576" y="1584"/>
              <a:ext cx="1115" cy="268"/>
              <a:chOff x="576" y="1584"/>
              <a:chExt cx="1115" cy="268"/>
            </a:xfrm>
          </p:grpSpPr>
          <p:sp>
            <p:nvSpPr>
              <p:cNvPr id="27674" name="AutoShape 37"/>
              <p:cNvSpPr>
                <a:spLocks noChangeArrowheads="1"/>
              </p:cNvSpPr>
              <p:nvPr/>
            </p:nvSpPr>
            <p:spPr bwMode="auto">
              <a:xfrm>
                <a:off x="576" y="1584"/>
                <a:ext cx="1116" cy="268"/>
              </a:xfrm>
              <a:prstGeom prst="roundRect">
                <a:avLst>
                  <a:gd name="adj" fmla="val 37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pt-BR" altLang="pt-BR">
                  <a:cs typeface="Arial" charset="0"/>
                </a:endParaRPr>
              </a:p>
            </p:txBody>
          </p:sp>
          <p:sp>
            <p:nvSpPr>
              <p:cNvPr id="27675" name="Text Box 38"/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11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>
                    <a:solidFill>
                      <a:schemeClr val="bg1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>
                  <a:spcBef>
                    <a:spcPts val="550"/>
                  </a:spcBef>
                  <a:buClr>
                    <a:srgbClr val="FFCC00"/>
                  </a:buClr>
                  <a:buSzPct val="100000"/>
                  <a:buFont typeface="Monotype Sorts" charset="2"/>
                  <a:buNone/>
                </a:pPr>
                <a:r>
                  <a:rPr lang="en-GB" altLang="pt-BR" sz="2200">
                    <a:solidFill>
                      <a:srgbClr val="0000FF"/>
                    </a:solidFill>
                    <a:latin typeface="Tahoma" pitchFamily="34" charset="0"/>
                    <a:cs typeface="Arial" charset="0"/>
                  </a:rPr>
                  <a:t>Comando</a:t>
                </a:r>
              </a:p>
            </p:txBody>
          </p:sp>
        </p:grpSp>
        <p:sp>
          <p:nvSpPr>
            <p:cNvPr id="27665" name="Line 39"/>
            <p:cNvSpPr>
              <a:spLocks noChangeShapeType="1"/>
            </p:cNvSpPr>
            <p:nvPr/>
          </p:nvSpPr>
          <p:spPr bwMode="auto">
            <a:xfrm>
              <a:off x="576" y="1584"/>
              <a:ext cx="446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6" name="Line 40"/>
            <p:cNvSpPr>
              <a:spLocks noChangeShapeType="1"/>
            </p:cNvSpPr>
            <p:nvPr/>
          </p:nvSpPr>
          <p:spPr bwMode="auto">
            <a:xfrm>
              <a:off x="576" y="1852"/>
              <a:ext cx="446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7" name="Line 41"/>
            <p:cNvSpPr>
              <a:spLocks noChangeShapeType="1"/>
            </p:cNvSpPr>
            <p:nvPr/>
          </p:nvSpPr>
          <p:spPr bwMode="auto">
            <a:xfrm>
              <a:off x="576" y="2832"/>
              <a:ext cx="446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8" name="Line 42"/>
            <p:cNvSpPr>
              <a:spLocks noChangeShapeType="1"/>
            </p:cNvSpPr>
            <p:nvPr/>
          </p:nvSpPr>
          <p:spPr bwMode="auto">
            <a:xfrm>
              <a:off x="576" y="1584"/>
              <a:ext cx="1" cy="124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9" name="Line 43"/>
            <p:cNvSpPr>
              <a:spLocks noChangeShapeType="1"/>
            </p:cNvSpPr>
            <p:nvPr/>
          </p:nvSpPr>
          <p:spPr bwMode="auto">
            <a:xfrm>
              <a:off x="1692" y="1584"/>
              <a:ext cx="1" cy="124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0" name="Line 44"/>
            <p:cNvSpPr>
              <a:spLocks noChangeShapeType="1"/>
            </p:cNvSpPr>
            <p:nvPr/>
          </p:nvSpPr>
          <p:spPr bwMode="auto">
            <a:xfrm>
              <a:off x="3422" y="1584"/>
              <a:ext cx="1" cy="124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1" name="Line 45"/>
            <p:cNvSpPr>
              <a:spLocks noChangeShapeType="1"/>
            </p:cNvSpPr>
            <p:nvPr/>
          </p:nvSpPr>
          <p:spPr bwMode="auto">
            <a:xfrm>
              <a:off x="5040" y="1584"/>
              <a:ext cx="1" cy="124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2" name="Line 46"/>
            <p:cNvSpPr>
              <a:spLocks noChangeShapeType="1"/>
            </p:cNvSpPr>
            <p:nvPr/>
          </p:nvSpPr>
          <p:spPr bwMode="auto">
            <a:xfrm>
              <a:off x="576" y="2120"/>
              <a:ext cx="446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3" name="Line 47"/>
            <p:cNvSpPr>
              <a:spLocks noChangeShapeType="1"/>
            </p:cNvSpPr>
            <p:nvPr/>
          </p:nvSpPr>
          <p:spPr bwMode="auto">
            <a:xfrm>
              <a:off x="576" y="2388"/>
              <a:ext cx="446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5" y="3897313"/>
            <a:ext cx="8001578" cy="55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975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“</a:t>
            </a:r>
            <a:r>
              <a:rPr lang="pt-BR" dirty="0" err="1" smtClean="0"/>
              <a:t>Cascade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/>
              <a:t>sheets</a:t>
            </a:r>
            <a:r>
              <a:rPr lang="pt-BR" dirty="0"/>
              <a:t>" ou "Folhas de Estilo"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017713"/>
            <a:ext cx="8415536" cy="4075583"/>
          </a:xfrm>
        </p:spPr>
        <p:txBody>
          <a:bodyPr/>
          <a:lstStyle/>
          <a:p>
            <a:r>
              <a:rPr lang="pt-BR" b="1" dirty="0"/>
              <a:t>CSS</a:t>
            </a:r>
            <a:r>
              <a:rPr lang="pt-BR" dirty="0"/>
              <a:t> é um padrão recomendado pelo </a:t>
            </a:r>
            <a:r>
              <a:rPr lang="pt-BR" b="1" dirty="0"/>
              <a:t>W3C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dirty="0"/>
              <a:t>todos os </a:t>
            </a:r>
            <a:r>
              <a:rPr lang="pt-BR" dirty="0" smtClean="0"/>
              <a:t>browsers. World </a:t>
            </a:r>
            <a:r>
              <a:rPr lang="pt-BR" dirty="0" err="1" smtClean="0"/>
              <a:t>Wide</a:t>
            </a:r>
            <a:r>
              <a:rPr lang="pt-BR" dirty="0" smtClean="0"/>
              <a:t> Web Consortium é </a:t>
            </a:r>
            <a:r>
              <a:rPr lang="pt-BR" dirty="0"/>
              <a:t>a entidade que cuida do desenvolvimento e padronização das tecnologias ligadas à Web).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"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" ou "Folhas de Estilo Encadeadas" é uma tecnologia (linguagem) criada para definir estilos (cores, tipologia, posicionamento, </a:t>
            </a:r>
            <a:r>
              <a:rPr lang="pt-BR" dirty="0" err="1"/>
              <a:t>etc</a:t>
            </a:r>
            <a:r>
              <a:rPr lang="pt-BR" dirty="0"/>
              <a:t> ...)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Recomendações para o desenvolvedor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Com </a:t>
            </a:r>
            <a:r>
              <a:rPr lang="pt-BR" b="1" dirty="0"/>
              <a:t>CSS</a:t>
            </a:r>
            <a:r>
              <a:rPr lang="pt-BR" dirty="0"/>
              <a:t> economiza-se tempo de criação e manutenção (isola os códigos de formatação aplicado a várias páginas HTML em um único arquivo ".</a:t>
            </a:r>
            <a:r>
              <a:rPr lang="pt-BR" dirty="0" err="1"/>
              <a:t>css</a:t>
            </a:r>
            <a:r>
              <a:rPr lang="pt-BR" dirty="0" smtClean="0"/>
              <a:t>");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Reduz código de descritores HTML da página (</a:t>
            </a:r>
            <a:r>
              <a:rPr lang="pt-BR" dirty="0" err="1"/>
              <a:t>tags</a:t>
            </a:r>
            <a:r>
              <a:rPr lang="pt-BR" dirty="0"/>
              <a:t>);</a:t>
            </a:r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os </a:t>
            </a:r>
            <a:r>
              <a:rPr lang="pt-BR" dirty="0"/>
              <a:t>navegadores (browsers) carregam mais rápido;</a:t>
            </a:r>
          </a:p>
        </p:txBody>
      </p:sp>
    </p:spTree>
    <p:extLst>
      <p:ext uri="{BB962C8B-B14F-4D97-AF65-F5344CB8AC3E}">
        <p14:creationId xmlns:p14="http://schemas.microsoft.com/office/powerpoint/2010/main" val="22742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Histórico da Internet </a:t>
            </a:r>
            <a:r>
              <a:rPr lang="en-GB" altLang="pt-BR" sz="2000" smtClean="0">
                <a:solidFill>
                  <a:srgbClr val="003399"/>
                </a:solidFill>
                <a:latin typeface="Verdana" pitchFamily="34" charset="0"/>
              </a:rPr>
              <a:t>(cont...)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885950"/>
            <a:ext cx="86106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smtClean="0"/>
              <a:t>USENET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Users Network - anos 70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Prestava serviços a comunidades universitárias e algumas organizações comerciais.</a:t>
            </a:r>
          </a:p>
          <a:p>
            <a:pPr lvl="1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2927276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Recomendações para o desenvolvedor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17713"/>
            <a:ext cx="7812088" cy="4002087"/>
          </a:xfrm>
        </p:spPr>
        <p:txBody>
          <a:bodyPr/>
          <a:lstStyle/>
          <a:p>
            <a:r>
              <a:rPr lang="pt-BR" dirty="0"/>
              <a:t>maior eficiência no gerenciamento do layout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b="1" dirty="0"/>
              <a:t>CSS</a:t>
            </a:r>
            <a:r>
              <a:rPr lang="pt-BR" dirty="0"/>
              <a:t> é simples pois descreve apenas estilos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Com recursos mais avançados de </a:t>
            </a:r>
            <a:r>
              <a:rPr lang="pt-BR" b="1" dirty="0"/>
              <a:t>CSS</a:t>
            </a:r>
            <a:r>
              <a:rPr lang="pt-BR" dirty="0"/>
              <a:t> pode-se conseguir um design sofisticado sem utilização de imagens e tabelas.</a:t>
            </a:r>
          </a:p>
        </p:txBody>
      </p:sp>
    </p:spTree>
    <p:extLst>
      <p:ext uri="{BB962C8B-B14F-4D97-AF65-F5344CB8AC3E}">
        <p14:creationId xmlns:p14="http://schemas.microsoft.com/office/powerpoint/2010/main" val="20256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Ordem de prioridade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default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do Browser </a:t>
            </a:r>
          </a:p>
          <a:p>
            <a:endParaRPr lang="pt-BR" dirty="0" smtClean="0"/>
          </a:p>
          <a:p>
            <a:r>
              <a:rPr lang="pt-BR" dirty="0" smtClean="0"/>
              <a:t>CSS </a:t>
            </a:r>
            <a:r>
              <a:rPr lang="pt-BR" dirty="0"/>
              <a:t>externo (arquivo ".</a:t>
            </a:r>
            <a:r>
              <a:rPr lang="pt-BR" dirty="0" err="1"/>
              <a:t>css</a:t>
            </a:r>
            <a:r>
              <a:rPr lang="pt-BR" dirty="0"/>
              <a:t>") </a:t>
            </a:r>
          </a:p>
          <a:p>
            <a:endParaRPr lang="pt-BR" dirty="0" smtClean="0"/>
          </a:p>
          <a:p>
            <a:r>
              <a:rPr lang="pt-BR" dirty="0" smtClean="0"/>
              <a:t>CSS</a:t>
            </a:r>
            <a:r>
              <a:rPr lang="pt-BR" dirty="0"/>
              <a:t> interno (dentro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head</a:t>
            </a:r>
            <a:r>
              <a:rPr lang="pt-BR" dirty="0"/>
              <a:t>&gt;) </a:t>
            </a:r>
          </a:p>
          <a:p>
            <a:endParaRPr lang="pt-BR" dirty="0" smtClean="0"/>
          </a:p>
          <a:p>
            <a:r>
              <a:rPr lang="pt-BR" dirty="0" smtClean="0"/>
              <a:t>Estilos </a:t>
            </a:r>
            <a:r>
              <a:rPr lang="pt-BR" dirty="0" err="1"/>
              <a:t>inline</a:t>
            </a:r>
            <a:r>
              <a:rPr lang="pt-BR" dirty="0"/>
              <a:t> (dentro do elemento HTML)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1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Herança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 significa que você pode especificar estilos variados (</a:t>
            </a:r>
            <a:r>
              <a:rPr lang="pt-BR" i="1" dirty="0"/>
              <a:t>classes) </a:t>
            </a:r>
            <a:r>
              <a:rPr lang="pt-BR" dirty="0"/>
              <a:t>para cada elemento na página, e cada </a:t>
            </a:r>
            <a:r>
              <a:rPr lang="pt-BR" i="1" dirty="0"/>
              <a:t>classe</a:t>
            </a:r>
            <a:r>
              <a:rPr lang="pt-BR" dirty="0"/>
              <a:t> herdará algumas características de estilo de seu elemento básico ou de seu elemento pai na estrutura do documento HTML.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2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Aplicando CSS a página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Autofit/>
          </a:bodyPr>
          <a:lstStyle/>
          <a:p>
            <a:r>
              <a:rPr lang="pt-BR" sz="2800" b="1" dirty="0"/>
              <a:t>CSS</a:t>
            </a:r>
            <a:r>
              <a:rPr lang="pt-BR" sz="2800" dirty="0"/>
              <a:t> podem ser utilizados de três maneiras diferentes</a:t>
            </a:r>
            <a:r>
              <a:rPr lang="pt-BR" sz="2800" dirty="0" smtClean="0"/>
              <a:t>:</a:t>
            </a:r>
          </a:p>
          <a:p>
            <a:pPr lvl="1"/>
            <a:r>
              <a:rPr lang="pt-BR" sz="2800" dirty="0" smtClean="0"/>
              <a:t> </a:t>
            </a:r>
            <a:r>
              <a:rPr lang="pt-BR" sz="2800" b="1" dirty="0"/>
              <a:t>local</a:t>
            </a:r>
            <a:r>
              <a:rPr lang="pt-BR" sz="2800" dirty="0"/>
              <a:t> (modificando uma </a:t>
            </a:r>
            <a:r>
              <a:rPr lang="pt-BR" sz="2800" i="1" dirty="0" err="1"/>
              <a:t>tag</a:t>
            </a:r>
            <a:r>
              <a:rPr lang="pt-BR" sz="2800" dirty="0"/>
              <a:t> específica de uma página), </a:t>
            </a:r>
            <a:endParaRPr lang="pt-BR" sz="2800" dirty="0" smtClean="0"/>
          </a:p>
          <a:p>
            <a:pPr lvl="1"/>
            <a:r>
              <a:rPr lang="pt-BR" sz="2800" b="1" dirty="0" smtClean="0"/>
              <a:t>geral</a:t>
            </a:r>
            <a:r>
              <a:rPr lang="pt-BR" sz="2800" dirty="0" smtClean="0"/>
              <a:t> </a:t>
            </a:r>
            <a:r>
              <a:rPr lang="pt-BR" sz="2800" dirty="0"/>
              <a:t>(modificando determinados atributos para a toda a página) ou </a:t>
            </a:r>
            <a:endParaRPr lang="pt-BR" sz="2800" dirty="0" smtClean="0"/>
          </a:p>
          <a:p>
            <a:pPr lvl="1"/>
            <a:r>
              <a:rPr lang="pt-BR" sz="2800" b="1" dirty="0" smtClean="0"/>
              <a:t>global</a:t>
            </a:r>
            <a:r>
              <a:rPr lang="pt-BR" sz="2800" dirty="0" smtClean="0"/>
              <a:t> </a:t>
            </a:r>
            <a:r>
              <a:rPr lang="pt-BR" sz="2800" dirty="0"/>
              <a:t>(quando criamos um modelo que será aplicado a várias páginas simultaneamente).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99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Aplicando CSS a página - Local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Style</a:t>
            </a:r>
            <a:r>
              <a:rPr lang="pt-BR" i="1" dirty="0"/>
              <a:t> </a:t>
            </a:r>
            <a:r>
              <a:rPr lang="pt-BR" i="1" dirty="0" err="1"/>
              <a:t>Sheet</a:t>
            </a:r>
            <a:r>
              <a:rPr lang="pt-BR" i="1" dirty="0"/>
              <a:t> </a:t>
            </a:r>
            <a:r>
              <a:rPr lang="pt-BR" dirty="0"/>
              <a:t>pode modificar os atributos de uma única </a:t>
            </a:r>
            <a:r>
              <a:rPr lang="pt-BR" i="1" dirty="0" err="1"/>
              <a:t>tag</a:t>
            </a:r>
            <a:r>
              <a:rPr lang="pt-BR" dirty="0"/>
              <a:t> específica, em um determinado ponto de uma página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Os comandos em </a:t>
            </a:r>
            <a:r>
              <a:rPr lang="pt-BR" b="1" dirty="0"/>
              <a:t>CSS</a:t>
            </a:r>
            <a:r>
              <a:rPr lang="pt-BR" dirty="0"/>
              <a:t> aplicados localmente seguem a seguinte sintaxe: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&lt;</a:t>
            </a:r>
            <a:r>
              <a:rPr lang="pt-BR" i="1" dirty="0" err="1"/>
              <a:t>tag</a:t>
            </a:r>
            <a:r>
              <a:rPr lang="pt-BR" dirty="0"/>
              <a:t> STYLE="</a:t>
            </a:r>
            <a:r>
              <a:rPr lang="pt-BR" i="1" dirty="0" err="1"/>
              <a:t>propriedade</a:t>
            </a:r>
            <a:r>
              <a:rPr lang="pt-BR" dirty="0" err="1"/>
              <a:t>:</a:t>
            </a:r>
            <a:r>
              <a:rPr lang="pt-BR" i="1" dirty="0" err="1"/>
              <a:t>valor</a:t>
            </a:r>
            <a:r>
              <a:rPr lang="pt-BR"/>
              <a:t>; </a:t>
            </a:r>
            <a:r>
              <a:rPr lang="pt-BR" i="1" smtClean="0"/>
              <a:t>propriedade</a:t>
            </a:r>
            <a:r>
              <a:rPr lang="pt-BR" dirty="0"/>
              <a:t>:</a:t>
            </a:r>
            <a:r>
              <a:rPr lang="pt-BR" smtClean="0"/>
              <a:t> </a:t>
            </a:r>
            <a:r>
              <a:rPr lang="pt-BR" i="1" dirty="0"/>
              <a:t>valor</a:t>
            </a:r>
            <a:r>
              <a:rPr lang="pt-BR" dirty="0"/>
              <a:t>;"...&gt;</a:t>
            </a:r>
          </a:p>
        </p:txBody>
      </p:sp>
    </p:spTree>
    <p:extLst>
      <p:ext uri="{BB962C8B-B14F-4D97-AF65-F5344CB8AC3E}">
        <p14:creationId xmlns:p14="http://schemas.microsoft.com/office/powerpoint/2010/main" val="10852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Aplicando CSS a página - Local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Pelo </a:t>
            </a:r>
            <a:r>
              <a:rPr lang="pt-BR" dirty="0"/>
              <a:t>código HTML normal, o tamanho máximo de uma fonte que podemos obter é estipulado pela </a:t>
            </a:r>
            <a:r>
              <a:rPr lang="pt-BR" i="1" dirty="0" err="1"/>
              <a:t>tag</a:t>
            </a:r>
            <a:r>
              <a:rPr lang="pt-BR" dirty="0"/>
              <a:t> &lt;FONT&gt;. Utilizando o </a:t>
            </a:r>
            <a:r>
              <a:rPr lang="pt-BR" i="1" dirty="0"/>
              <a:t>CSS</a:t>
            </a:r>
            <a:r>
              <a:rPr lang="pt-BR" dirty="0"/>
              <a:t> podemos aumentar o tamanho com que as letras seriam tradicionalmente mostradas.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&lt;</a:t>
            </a:r>
            <a:r>
              <a:rPr lang="pt-BR" dirty="0"/>
              <a:t>FONT FACE="</a:t>
            </a:r>
            <a:r>
              <a:rPr lang="pt-BR" dirty="0" err="1"/>
              <a:t>verdana,arial</a:t>
            </a:r>
            <a:r>
              <a:rPr lang="pt-BR" dirty="0"/>
              <a:t>" SIZE="7"&gt;TEXTO&lt;/FONT&gt;</a:t>
            </a:r>
          </a:p>
        </p:txBody>
      </p:sp>
    </p:spTree>
    <p:extLst>
      <p:ext uri="{BB962C8B-B14F-4D97-AF65-F5344CB8AC3E}">
        <p14:creationId xmlns:p14="http://schemas.microsoft.com/office/powerpoint/2010/main" val="6911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Aplicando CSS a página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Introduzindo comandos de </a:t>
            </a:r>
            <a:r>
              <a:rPr lang="pt-BR" sz="2800" b="1" dirty="0"/>
              <a:t>CSS</a:t>
            </a:r>
            <a:r>
              <a:rPr lang="pt-BR" sz="2800" dirty="0"/>
              <a:t> na </a:t>
            </a:r>
            <a:r>
              <a:rPr lang="pt-BR" sz="2800" i="1" dirty="0" err="1"/>
              <a:t>tag</a:t>
            </a:r>
            <a:r>
              <a:rPr lang="pt-BR" sz="2800" dirty="0"/>
              <a:t> podemos modificar seus atributos para mostrar a frase com outra cor e em tamanho maior.</a:t>
            </a:r>
          </a:p>
          <a:p>
            <a:pPr>
              <a:lnSpc>
                <a:spcPct val="90000"/>
              </a:lnSpc>
            </a:pPr>
            <a:endParaRPr lang="pt-BR" sz="28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pt-BR" sz="2800" dirty="0" smtClean="0"/>
              <a:t>&lt;</a:t>
            </a:r>
            <a:r>
              <a:rPr lang="pt-BR" sz="2800" dirty="0"/>
              <a:t>FONT </a:t>
            </a:r>
            <a:r>
              <a:rPr lang="pt-BR" sz="2800" dirty="0" err="1"/>
              <a:t>style</a:t>
            </a:r>
            <a:r>
              <a:rPr lang="pt-BR" sz="2800" dirty="0"/>
              <a:t>="font-size:50pt; </a:t>
            </a:r>
            <a:r>
              <a:rPr lang="pt-BR" sz="2800" dirty="0" err="1"/>
              <a:t>color:red</a:t>
            </a:r>
            <a:r>
              <a:rPr lang="pt-BR" sz="2800" dirty="0"/>
              <a:t>; line-height:30pt; </a:t>
            </a:r>
            <a:r>
              <a:rPr lang="pt-BR" sz="2800" dirty="0" err="1"/>
              <a:t>font-family:verdana,arial</a:t>
            </a:r>
            <a:r>
              <a:rPr lang="pt-BR" sz="2800" dirty="0"/>
              <a:t>;"&gt;TEXTO&lt;/FONT&gt;, </a:t>
            </a:r>
          </a:p>
          <a:p>
            <a:pPr>
              <a:lnSpc>
                <a:spcPct val="90000"/>
              </a:lnSpc>
            </a:pPr>
            <a:endParaRPr lang="pt-BR" sz="2800" dirty="0" smtClean="0"/>
          </a:p>
          <a:p>
            <a:pPr>
              <a:lnSpc>
                <a:spcPct val="90000"/>
              </a:lnSpc>
            </a:pPr>
            <a:r>
              <a:rPr lang="pt-BR" sz="2800" dirty="0" smtClean="0"/>
              <a:t>Com </a:t>
            </a:r>
            <a:r>
              <a:rPr lang="pt-BR" sz="2800" dirty="0"/>
              <a:t>o </a:t>
            </a:r>
            <a:r>
              <a:rPr lang="pt-BR" sz="2800" b="1" dirty="0"/>
              <a:t>CSS</a:t>
            </a:r>
            <a:r>
              <a:rPr lang="pt-BR" sz="2800" dirty="0"/>
              <a:t> não há limites para o tamanho da fonte. Ele pode ser definido em pontos, pixels e outras unidades.</a:t>
            </a:r>
          </a:p>
          <a:p>
            <a:pPr>
              <a:lnSpc>
                <a:spcPct val="9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85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0688"/>
            <a:ext cx="8231188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4200" dirty="0" err="1" smtClean="0">
                <a:solidFill>
                  <a:srgbClr val="003399"/>
                </a:solidFill>
                <a:latin typeface="Verdana" pitchFamily="34" charset="0"/>
              </a:rPr>
              <a:t>Estilos</a:t>
            </a:r>
            <a: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  <a:t> de </a:t>
            </a:r>
            <a:r>
              <a:rPr lang="en-GB" altLang="pt-BR" sz="4200" dirty="0" err="1" smtClean="0">
                <a:solidFill>
                  <a:srgbClr val="003399"/>
                </a:solidFill>
                <a:latin typeface="Verdana" pitchFamily="34" charset="0"/>
              </a:rPr>
              <a:t>Texto</a:t>
            </a:r>
            <a:r>
              <a:rPr lang="en-GB" altLang="pt-BR" sz="4200" dirty="0" smtClean="0">
                <a:solidFill>
                  <a:srgbClr val="003399"/>
                </a:solidFill>
                <a:latin typeface="Verdana" pitchFamily="34" charset="0"/>
              </a:rPr>
              <a:t> html5</a:t>
            </a:r>
          </a:p>
        </p:txBody>
      </p:sp>
      <p:sp>
        <p:nvSpPr>
          <p:cNvPr id="28676" name="AutoShape 49"/>
          <p:cNvSpPr>
            <a:spLocks noChangeArrowheads="1"/>
          </p:cNvSpPr>
          <p:nvPr/>
        </p:nvSpPr>
        <p:spPr bwMode="auto">
          <a:xfrm>
            <a:off x="323528" y="1268760"/>
            <a:ext cx="7920880" cy="518457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67544" y="1556792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sublinhado passou a ser diferente usando “</a:t>
            </a:r>
            <a:r>
              <a:rPr lang="pt-BR" dirty="0" err="1" smtClean="0"/>
              <a:t>text-decoration</a:t>
            </a:r>
            <a:r>
              <a:rPr lang="pt-BR" dirty="0" smtClean="0"/>
              <a:t>”: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span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= “</a:t>
            </a:r>
            <a:r>
              <a:rPr lang="pt-BR" dirty="0" err="1" smtClean="0"/>
              <a:t>text-decoration:underline</a:t>
            </a:r>
            <a:r>
              <a:rPr lang="pt-BR" dirty="0" smtClean="0"/>
              <a:t>;”&gt; texto &lt;/</a:t>
            </a:r>
            <a:r>
              <a:rPr lang="pt-BR" dirty="0" err="1" smtClean="0"/>
              <a:t>span</a:t>
            </a:r>
            <a:r>
              <a:rPr lang="pt-BR" dirty="0" smtClean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= “</a:t>
            </a:r>
            <a:r>
              <a:rPr lang="pt-BR" dirty="0" err="1"/>
              <a:t>text-decoration</a:t>
            </a:r>
            <a:r>
              <a:rPr lang="pt-BR" dirty="0" smtClean="0"/>
              <a:t>: </a:t>
            </a:r>
            <a:r>
              <a:rPr lang="pt-BR" dirty="0" err="1" smtClean="0"/>
              <a:t>overline</a:t>
            </a:r>
            <a:r>
              <a:rPr lang="pt-BR" dirty="0" smtClean="0"/>
              <a:t>;”&gt; (para cima) &lt;/</a:t>
            </a:r>
            <a:r>
              <a:rPr lang="pt-BR" dirty="0" err="1" smtClean="0"/>
              <a:t>span</a:t>
            </a:r>
            <a:r>
              <a:rPr lang="pt-BR" dirty="0" smtClean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= “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 smtClean="0"/>
              <a:t>blink</a:t>
            </a:r>
            <a:r>
              <a:rPr lang="pt-BR" dirty="0" smtClean="0"/>
              <a:t>;”&gt; </a:t>
            </a:r>
            <a:r>
              <a:rPr lang="pt-BR" dirty="0"/>
              <a:t>(</a:t>
            </a:r>
            <a:r>
              <a:rPr lang="pt-BR" dirty="0" smtClean="0"/>
              <a:t>piscando) </a:t>
            </a:r>
            <a:r>
              <a:rPr lang="pt-BR" dirty="0"/>
              <a:t>&lt;/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= </a:t>
            </a:r>
            <a:r>
              <a:rPr lang="pt-BR" dirty="0" smtClean="0"/>
              <a:t>“</a:t>
            </a:r>
            <a:r>
              <a:rPr lang="pt-BR" dirty="0" err="1" smtClean="0"/>
              <a:t>font-weight</a:t>
            </a:r>
            <a:r>
              <a:rPr lang="pt-BR" dirty="0" smtClean="0"/>
              <a:t>: normal;”&gt; texto normal &lt;/</a:t>
            </a:r>
            <a:r>
              <a:rPr lang="pt-BR" dirty="0" err="1" smtClean="0"/>
              <a:t>span</a:t>
            </a:r>
            <a:r>
              <a:rPr lang="pt-BR" dirty="0" smtClean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= “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 smtClean="0"/>
              <a:t>bold</a:t>
            </a:r>
            <a:r>
              <a:rPr lang="pt-BR" dirty="0" smtClean="0"/>
              <a:t>;”&gt; negrito&lt;/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= “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 smtClean="0"/>
              <a:t>bolder</a:t>
            </a:r>
            <a:r>
              <a:rPr lang="pt-BR" dirty="0" smtClean="0"/>
              <a:t>;”&gt; + negrito&lt;/</a:t>
            </a:r>
            <a:r>
              <a:rPr lang="pt-BR" dirty="0" err="1"/>
              <a:t>span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No font-weight:900</a:t>
            </a:r>
            <a:r>
              <a:rPr lang="pt-BR" dirty="0" smtClean="0">
                <a:sym typeface="Wingdings" panose="05000000000000000000" pitchFamily="2" charset="2"/>
              </a:rPr>
              <a:t> pode colocar um valor de 100 a 900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/>
              <a:t>ALINHAMENTO DE TEXTO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7338"/>
            <a:ext cx="8598793" cy="4530725"/>
          </a:xfrm>
        </p:spPr>
        <p:txBody>
          <a:bodyPr/>
          <a:lstStyle/>
          <a:p>
            <a:pPr>
              <a:defRPr/>
            </a:pPr>
            <a:r>
              <a:rPr lang="pt-BR" dirty="0"/>
              <a:t>Para deixar um texto centralizado, alinhado a esquerda ou a direita, utiliza-se os </a:t>
            </a:r>
            <a:r>
              <a:rPr lang="pt-BR" dirty="0" smtClean="0"/>
              <a:t>seguintes estilos:</a:t>
            </a:r>
            <a:endParaRPr lang="pt-BR" dirty="0"/>
          </a:p>
          <a:p>
            <a:pPr marL="641350" lvl="2" indent="0">
              <a:buFont typeface="Wingdings" pitchFamily="2" charset="2"/>
              <a:buNone/>
              <a:defRPr/>
            </a:pP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&lt;p </a:t>
            </a: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style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“</a:t>
            </a: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text-align:center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;”&gt;centraliza </a:t>
            </a: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texto&lt;/p&gt;</a:t>
            </a:r>
          </a:p>
          <a:p>
            <a:pPr marL="641350" lvl="2" indent="0">
              <a:buFont typeface="Wingdings" pitchFamily="2" charset="2"/>
              <a:buNone/>
              <a:defRPr/>
            </a:pP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&lt;p </a:t>
            </a: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style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“</a:t>
            </a: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text-align:left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;”&gt;texto </a:t>
            </a: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esquerda&lt;/p&gt;</a:t>
            </a:r>
          </a:p>
          <a:p>
            <a:pPr marL="641350" lvl="2" indent="0">
              <a:buNone/>
              <a:defRPr/>
            </a:pP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&lt;p </a:t>
            </a:r>
            <a:r>
              <a:rPr lang="pt-BR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style</a:t>
            </a: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“</a:t>
            </a: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text-align:right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;”&gt;texto </a:t>
            </a: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direita&lt;/p&gt;</a:t>
            </a:r>
          </a:p>
          <a:p>
            <a:pPr marL="641350" lvl="2" indent="0" algn="l">
              <a:buNone/>
              <a:defRPr/>
            </a:pP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&lt;p </a:t>
            </a:r>
            <a:r>
              <a:rPr lang="pt-BR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style</a:t>
            </a: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“</a:t>
            </a: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text-align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justify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;”&gt; texto </a:t>
            </a: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justificado&lt;/p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</a:t>
            </a:r>
          </a:p>
          <a:p>
            <a:pPr marL="177800" lvl="2" indent="0" algn="l">
              <a:buNone/>
              <a:tabLst>
                <a:tab pos="354013" algn="l"/>
              </a:tabLst>
              <a:defRPr/>
            </a:pPr>
            <a:r>
              <a:rPr lang="pt-BR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Para deslocar 50px a primeira linha do parágrafo:</a:t>
            </a:r>
            <a:endParaRPr lang="pt-BR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41350" lvl="2" indent="0" algn="l">
              <a:buNone/>
              <a:defRPr/>
            </a:pP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&lt;p </a:t>
            </a:r>
            <a:r>
              <a:rPr lang="pt-BR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style</a:t>
            </a:r>
            <a:r>
              <a:rPr lang="pt-B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“</a:t>
            </a: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text-align</a:t>
            </a:r>
            <a:r>
              <a:rPr lang="pt-BR" sz="240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justify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</a:t>
            </a:r>
            <a:r>
              <a:rPr lang="pt-BR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text-indent</a:t>
            </a:r>
            <a:r>
              <a:rPr lang="pt-BR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pt-BR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50px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</a:p>
          <a:p>
            <a:pPr marL="641350" lvl="2" indent="0" algn="l">
              <a:buNone/>
              <a:defRPr/>
            </a:pPr>
            <a:r>
              <a:rPr lang="pt-BR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Text</a:t>
            </a:r>
            <a:r>
              <a:rPr lang="pt-BR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&lt;/p&gt;</a:t>
            </a:r>
            <a:endParaRPr lang="pt-BR" sz="2400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endParaRPr lang="pt-BR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292080" y="5733256"/>
            <a:ext cx="2786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1600" dirty="0" smtClean="0"/>
              <a:t>*</a:t>
            </a:r>
            <a:r>
              <a:rPr lang="en-GB" altLang="pt-BR" sz="1600" dirty="0" err="1" smtClean="0"/>
              <a:t>testar</a:t>
            </a:r>
            <a:r>
              <a:rPr lang="en-GB" altLang="pt-BR" sz="1600" dirty="0" smtClean="0"/>
              <a:t> no 1° </a:t>
            </a:r>
            <a:r>
              <a:rPr lang="en-GB" altLang="pt-BR" sz="1600" dirty="0" err="1" smtClean="0"/>
              <a:t>paragrafo</a:t>
            </a:r>
            <a:r>
              <a:rPr lang="en-GB" altLang="pt-BR" sz="1600" dirty="0" smtClean="0"/>
              <a:t> do </a:t>
            </a:r>
            <a:r>
              <a:rPr lang="en-GB" altLang="pt-BR" sz="1600" dirty="0" err="1" smtClean="0"/>
              <a:t>texto</a:t>
            </a:r>
            <a:endParaRPr lang="en-GB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Aplicando CSS a página-Geral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comando STYLE no cabeçalho do documento, entre a </a:t>
            </a:r>
            <a:r>
              <a:rPr lang="pt-BR" sz="2800" i="1" dirty="0" err="1"/>
              <a:t>tag</a:t>
            </a:r>
            <a:r>
              <a:rPr lang="pt-BR" sz="2800" dirty="0"/>
              <a:t> HTML e a </a:t>
            </a:r>
            <a:r>
              <a:rPr lang="pt-BR" sz="2800" i="1" dirty="0" err="1"/>
              <a:t>tag</a:t>
            </a:r>
            <a:r>
              <a:rPr lang="pt-BR" sz="2800" dirty="0"/>
              <a:t> BODY, cria um modelo padrão de </a:t>
            </a:r>
            <a:r>
              <a:rPr lang="pt-BR" sz="2800" b="1" dirty="0"/>
              <a:t>CSS</a:t>
            </a:r>
            <a:r>
              <a:rPr lang="pt-BR" sz="2800" dirty="0"/>
              <a:t> que será aplicado a toda uma página e todo o conteúdo da página obedecerá as propriedades/valores definidas neste intervalo. Por exemplo: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511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Histórico da Internet </a:t>
            </a:r>
            <a:r>
              <a:rPr lang="en-GB" altLang="pt-BR" sz="2000" smtClean="0">
                <a:solidFill>
                  <a:srgbClr val="003399"/>
                </a:solidFill>
                <a:latin typeface="Verdana" pitchFamily="34" charset="0"/>
              </a:rPr>
              <a:t>(cont...)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smtClean="0"/>
              <a:t>ARPANET (anos 80)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Arpanet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Milnet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smtClean="0"/>
              <a:t>Manteve-se a comunicação entre Arpanet/Milnet e Usenet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smtClean="0"/>
              <a:t>1986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smtClean="0"/>
              <a:t>NSFNET (National Science Foundation Network): Viabilizou a conexão de pesquisadores, outros centros de comunicação e redes acadêmicas e escolares.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 smtClean="0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447800" y="5562600"/>
            <a:ext cx="684213" cy="760413"/>
            <a:chOff x="912" y="3504"/>
            <a:chExt cx="431" cy="479"/>
          </a:xfrm>
        </p:grpSpPr>
        <p:sp>
          <p:nvSpPr>
            <p:cNvPr id="7174" name="Freeform 4"/>
            <p:cNvSpPr>
              <a:spLocks noChangeArrowheads="1"/>
            </p:cNvSpPr>
            <p:nvPr/>
          </p:nvSpPr>
          <p:spPr bwMode="auto">
            <a:xfrm>
              <a:off x="912" y="3504"/>
              <a:ext cx="432" cy="240"/>
            </a:xfrm>
            <a:custGeom>
              <a:avLst/>
              <a:gdLst>
                <a:gd name="T0" fmla="*/ 432 w 1906"/>
                <a:gd name="T1" fmla="*/ 0 h 1059"/>
                <a:gd name="T2" fmla="*/ 0 w 1906"/>
                <a:gd name="T3" fmla="*/ 144 h 1059"/>
                <a:gd name="T4" fmla="*/ 0 w 1906"/>
                <a:gd name="T5" fmla="*/ 240 h 1059"/>
                <a:gd name="T6" fmla="*/ 432 w 1906"/>
                <a:gd name="T7" fmla="*/ 96 h 1059"/>
                <a:gd name="T8" fmla="*/ 432 w 1906"/>
                <a:gd name="T9" fmla="*/ 0 h 10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6" h="1059">
                  <a:moveTo>
                    <a:pt x="1905" y="0"/>
                  </a:moveTo>
                  <a:cubicBezTo>
                    <a:pt x="952" y="0"/>
                    <a:pt x="0" y="317"/>
                    <a:pt x="0" y="635"/>
                  </a:cubicBezTo>
                  <a:lnTo>
                    <a:pt x="0" y="1058"/>
                  </a:lnTo>
                  <a:cubicBezTo>
                    <a:pt x="0" y="530"/>
                    <a:pt x="952" y="423"/>
                    <a:pt x="1905" y="423"/>
                  </a:cubicBezTo>
                  <a:lnTo>
                    <a:pt x="1905" y="0"/>
                  </a:lnTo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5" name="Freeform 5"/>
            <p:cNvSpPr>
              <a:spLocks noChangeArrowheads="1"/>
            </p:cNvSpPr>
            <p:nvPr/>
          </p:nvSpPr>
          <p:spPr bwMode="auto">
            <a:xfrm>
              <a:off x="912" y="3648"/>
              <a:ext cx="432" cy="336"/>
            </a:xfrm>
            <a:custGeom>
              <a:avLst/>
              <a:gdLst>
                <a:gd name="T0" fmla="*/ 0 w 1906"/>
                <a:gd name="T1" fmla="*/ 96 h 1482"/>
                <a:gd name="T2" fmla="*/ 288 w 1906"/>
                <a:gd name="T3" fmla="*/ 287 h 1482"/>
                <a:gd name="T4" fmla="*/ 288 w 1906"/>
                <a:gd name="T5" fmla="*/ 336 h 1482"/>
                <a:gd name="T6" fmla="*/ 432 w 1906"/>
                <a:gd name="T7" fmla="*/ 240 h 1482"/>
                <a:gd name="T8" fmla="*/ 288 w 1906"/>
                <a:gd name="T9" fmla="*/ 144 h 1482"/>
                <a:gd name="T10" fmla="*/ 288 w 1906"/>
                <a:gd name="T11" fmla="*/ 192 h 1482"/>
                <a:gd name="T12" fmla="*/ 0 w 1906"/>
                <a:gd name="T13" fmla="*/ 0 h 1482"/>
                <a:gd name="T14" fmla="*/ 0 w 1906"/>
                <a:gd name="T15" fmla="*/ 96 h 14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06" h="1482">
                  <a:moveTo>
                    <a:pt x="0" y="423"/>
                  </a:moveTo>
                  <a:cubicBezTo>
                    <a:pt x="0" y="846"/>
                    <a:pt x="635" y="1268"/>
                    <a:pt x="1270" y="1268"/>
                  </a:cubicBezTo>
                  <a:lnTo>
                    <a:pt x="1270" y="1481"/>
                  </a:lnTo>
                  <a:lnTo>
                    <a:pt x="1905" y="1058"/>
                  </a:lnTo>
                  <a:lnTo>
                    <a:pt x="1270" y="635"/>
                  </a:lnTo>
                  <a:lnTo>
                    <a:pt x="1270" y="846"/>
                  </a:lnTo>
                  <a:cubicBezTo>
                    <a:pt x="635" y="846"/>
                    <a:pt x="0" y="423"/>
                    <a:pt x="0" y="0"/>
                  </a:cubicBezTo>
                  <a:lnTo>
                    <a:pt x="0" y="423"/>
                  </a:lnTo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46288" y="5678488"/>
            <a:ext cx="1839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FF6600"/>
              </a:buClr>
              <a:buSzPct val="100000"/>
              <a:buFont typeface="Arial" charset="0"/>
              <a:buNone/>
            </a:pPr>
            <a:r>
              <a:rPr lang="en-GB" altLang="pt-BR" sz="2400" i="1">
                <a:solidFill>
                  <a:srgbClr val="FF6600"/>
                </a:solidFill>
                <a:latin typeface="Arial" charset="0"/>
                <a:cs typeface="Arial" charset="0"/>
              </a:rPr>
              <a:t>IN</a:t>
            </a:r>
            <a:r>
              <a:rPr lang="en-GB" altLang="pt-BR" sz="2400" i="1">
                <a:solidFill>
                  <a:srgbClr val="003399"/>
                </a:solidFill>
                <a:latin typeface="Arial" charset="0"/>
                <a:cs typeface="Arial" charset="0"/>
              </a:rPr>
              <a:t>TER</a:t>
            </a:r>
            <a:r>
              <a:rPr lang="en-GB" altLang="pt-BR" sz="2400" i="1">
                <a:solidFill>
                  <a:srgbClr val="00CC00"/>
                </a:solidFill>
                <a:latin typeface="Arial" charset="0"/>
                <a:cs typeface="Arial" charset="0"/>
              </a:rPr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3738002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Aplicando CSS a página-Geral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buNone/>
            </a:pPr>
            <a:r>
              <a:rPr lang="pt-BR" dirty="0"/>
              <a:t>&lt;HTML&gt;</a:t>
            </a:r>
            <a:br>
              <a:rPr lang="pt-BR" dirty="0"/>
            </a:br>
            <a:r>
              <a:rPr lang="pt-BR" dirty="0"/>
              <a:t>&lt;TITLE&gt; ... &lt;/TITLE&gt;</a:t>
            </a:r>
            <a:br>
              <a:rPr lang="pt-BR" dirty="0"/>
            </a:br>
            <a:r>
              <a:rPr lang="pt-BR" dirty="0"/>
              <a:t>&lt;HEAD&gt;</a:t>
            </a:r>
            <a:br>
              <a:rPr lang="pt-BR" dirty="0"/>
            </a:br>
            <a:r>
              <a:rPr lang="pt-BR" dirty="0"/>
              <a:t>&lt;STYLE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 {</a:t>
            </a:r>
            <a:r>
              <a:rPr lang="pt-BR" dirty="0" err="1"/>
              <a:t>font</a:t>
            </a:r>
            <a:r>
              <a:rPr lang="pt-BR" dirty="0"/>
              <a:t>: 12pt "</a:t>
            </a:r>
            <a:r>
              <a:rPr lang="pt-BR" dirty="0" err="1"/>
              <a:t>Corrier</a:t>
            </a:r>
            <a:r>
              <a:rPr lang="pt-BR" dirty="0"/>
              <a:t>, Times"; color: </a:t>
            </a:r>
            <a:r>
              <a:rPr lang="pt-BR" dirty="0" err="1"/>
              <a:t>black</a:t>
            </a:r>
            <a:r>
              <a:rPr lang="pt-BR" dirty="0"/>
              <a:t>}</a:t>
            </a:r>
            <a:br>
              <a:rPr lang="pt-BR" dirty="0"/>
            </a:br>
            <a:r>
              <a:rPr lang="pt-BR" dirty="0"/>
              <a:t>h1 {</a:t>
            </a:r>
            <a:r>
              <a:rPr lang="pt-BR" dirty="0" err="1"/>
              <a:t>font</a:t>
            </a:r>
            <a:r>
              <a:rPr lang="pt-BR" dirty="0"/>
              <a:t>: 15px "</a:t>
            </a:r>
            <a:r>
              <a:rPr lang="pt-BR" dirty="0" err="1"/>
              <a:t>arial,verdana</a:t>
            </a:r>
            <a:r>
              <a:rPr lang="pt-BR" dirty="0"/>
              <a:t>"; color: #00cc00}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&lt;/STYLE&gt;</a:t>
            </a:r>
            <a:br>
              <a:rPr lang="pt-BR" dirty="0"/>
            </a:br>
            <a:r>
              <a:rPr lang="pt-BR" dirty="0"/>
              <a:t>&lt;/HEAD&gt;</a:t>
            </a:r>
            <a:br>
              <a:rPr lang="pt-BR" dirty="0"/>
            </a:br>
            <a:r>
              <a:rPr lang="pt-BR" dirty="0"/>
              <a:t>&lt;BODY&gt; ..... &lt;/BODY&gt; &lt;/HTML&gt;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3200" b="1"/>
              <a:t>Estilos de texto</a:t>
            </a:r>
            <a:endParaRPr lang="pt-BR" sz="320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7643812" cy="631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b="1" dirty="0" smtClean="0"/>
              <a:t>&lt;CODE&gt;...&lt;/CODE&gt;</a:t>
            </a:r>
            <a:endParaRPr lang="pt-BR" dirty="0"/>
          </a:p>
          <a:p>
            <a:r>
              <a:rPr lang="pt-BR" sz="2000" dirty="0" smtClean="0"/>
              <a:t>Informa ao navegador que isso é um código, apenas para a semântica, aparentemente não muda nada .</a:t>
            </a:r>
          </a:p>
          <a:p>
            <a:endParaRPr lang="pt-BR" b="1" dirty="0"/>
          </a:p>
          <a:p>
            <a:r>
              <a:rPr lang="pt-BR" b="1" dirty="0" smtClean="0"/>
              <a:t>&lt;</a:t>
            </a:r>
            <a:r>
              <a:rPr lang="pt-BR" b="1" dirty="0"/>
              <a:t>PRE&gt;...&lt;/PRE&gt;</a:t>
            </a:r>
            <a:endParaRPr lang="pt-BR" dirty="0"/>
          </a:p>
          <a:p>
            <a:r>
              <a:rPr lang="pt-BR" dirty="0"/>
              <a:t> Utiliza a </a:t>
            </a:r>
            <a:r>
              <a:rPr lang="pt-BR" dirty="0" err="1"/>
              <a:t>pré-formatação</a:t>
            </a:r>
            <a:r>
              <a:rPr lang="pt-BR" dirty="0"/>
              <a:t>, ou seja, deixa o texto da maneira em que foi digitado</a:t>
            </a:r>
            <a:r>
              <a:rPr lang="pt-BR" dirty="0" smtClean="0"/>
              <a:t>.</a:t>
            </a:r>
          </a:p>
          <a:p>
            <a:pPr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u="sng" dirty="0" err="1">
                <a:solidFill>
                  <a:srgbClr val="0000FF"/>
                </a:solidFill>
              </a:rPr>
              <a:t>Comando</a:t>
            </a:r>
            <a:r>
              <a:rPr lang="en-GB" altLang="pt-BR" u="sng" dirty="0">
                <a:solidFill>
                  <a:srgbClr val="0000FF"/>
                </a:solidFill>
              </a:rPr>
              <a:t> </a:t>
            </a:r>
            <a:r>
              <a:rPr lang="en-GB" altLang="pt-BR" b="1" dirty="0">
                <a:solidFill>
                  <a:srgbClr val="0000FF"/>
                </a:solidFill>
              </a:rPr>
              <a:t>&lt;PRE&gt;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dirty="0"/>
              <a:t> </a:t>
            </a:r>
            <a:r>
              <a:rPr lang="en-GB" altLang="pt-BR" dirty="0" err="1"/>
              <a:t>Permite</a:t>
            </a:r>
            <a:r>
              <a:rPr lang="en-GB" altLang="pt-BR" dirty="0"/>
              <a:t> </a:t>
            </a:r>
            <a:r>
              <a:rPr lang="en-GB" altLang="pt-BR" dirty="0" err="1"/>
              <a:t>preservar</a:t>
            </a:r>
            <a:r>
              <a:rPr lang="en-GB" altLang="pt-BR" dirty="0"/>
              <a:t> a </a:t>
            </a:r>
            <a:r>
              <a:rPr lang="en-GB" altLang="pt-BR" dirty="0" err="1"/>
              <a:t>formatação</a:t>
            </a:r>
            <a:r>
              <a:rPr lang="en-GB" altLang="pt-BR" dirty="0"/>
              <a:t> original de um </a:t>
            </a:r>
            <a:r>
              <a:rPr lang="en-GB" altLang="pt-BR" dirty="0" err="1"/>
              <a:t>texto</a:t>
            </a:r>
            <a:r>
              <a:rPr lang="en-GB" altLang="pt-BR" dirty="0"/>
              <a:t>. Do </a:t>
            </a:r>
            <a:r>
              <a:rPr lang="en-GB" altLang="pt-BR" dirty="0" err="1"/>
              <a:t>mesmo</a:t>
            </a:r>
            <a:r>
              <a:rPr lang="en-GB" altLang="pt-BR" dirty="0"/>
              <a:t> </a:t>
            </a:r>
            <a:r>
              <a:rPr lang="en-GB" altLang="pt-BR" dirty="0" err="1"/>
              <a:t>modo</a:t>
            </a:r>
            <a:r>
              <a:rPr lang="en-GB" altLang="pt-BR" dirty="0"/>
              <a:t> </a:t>
            </a:r>
            <a:r>
              <a:rPr lang="en-GB" altLang="pt-BR" dirty="0" err="1"/>
              <a:t>que</a:t>
            </a:r>
            <a:r>
              <a:rPr lang="en-GB" altLang="pt-BR" dirty="0"/>
              <a:t> fora </a:t>
            </a:r>
            <a:r>
              <a:rPr lang="en-GB" altLang="pt-BR" dirty="0" err="1"/>
              <a:t>editado</a:t>
            </a:r>
            <a:r>
              <a:rPr lang="en-GB" altLang="pt-BR" dirty="0"/>
              <a:t>.</a:t>
            </a:r>
          </a:p>
          <a:p>
            <a:pPr algn="ctr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b="1" dirty="0"/>
              <a:t>&lt;PRE&gt; </a:t>
            </a:r>
            <a:r>
              <a:rPr lang="en-GB" altLang="pt-BR" b="1" dirty="0" err="1"/>
              <a:t>texto</a:t>
            </a:r>
            <a:endParaRPr lang="en-GB" altLang="pt-BR" b="1" dirty="0"/>
          </a:p>
          <a:p>
            <a:pPr algn="ctr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b="1" dirty="0"/>
              <a:t>            </a:t>
            </a:r>
            <a:r>
              <a:rPr lang="en-GB" altLang="pt-BR" b="1" dirty="0" err="1"/>
              <a:t>texto</a:t>
            </a:r>
            <a:endParaRPr lang="en-GB" altLang="pt-BR" b="1" dirty="0"/>
          </a:p>
          <a:p>
            <a:pPr algn="ctr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b="1" dirty="0"/>
              <a:t>            </a:t>
            </a:r>
            <a:r>
              <a:rPr lang="en-GB" altLang="pt-BR" b="1" dirty="0" err="1"/>
              <a:t>texto</a:t>
            </a:r>
            <a:endParaRPr lang="en-GB" altLang="pt-BR" b="1" dirty="0"/>
          </a:p>
          <a:p>
            <a:pPr algn="ctr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b="1" dirty="0"/>
              <a:t>&lt;/PRE&gt;   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sz="3200" dirty="0" smtClean="0"/>
              <a:t>Revisão Plano de Fundo</a:t>
            </a:r>
            <a:endParaRPr lang="pt-BR" sz="32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497193" cy="544596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pt-BR" dirty="0"/>
              <a:t>A cor de fundo ou papel de parede de uma página HTML pode ser informada no comando </a:t>
            </a:r>
            <a:r>
              <a:rPr lang="pt-BR" dirty="0" smtClean="0"/>
              <a:t>background com estilo CSS. </a:t>
            </a:r>
            <a:r>
              <a:rPr lang="pt-BR" dirty="0"/>
              <a:t>Exemplo: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2000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dirty="0"/>
              <a:t>Para cor de fundo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&lt;BODY 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style = “</a:t>
            </a:r>
            <a:r>
              <a:rPr lang="pt-BR" sz="2800" dirty="0" smtClean="0">
                <a:solidFill>
                  <a:srgbClr val="0070C0"/>
                </a:solidFill>
              </a:rPr>
              <a:t>background-color: </a:t>
            </a:r>
            <a:r>
              <a:rPr lang="pt-BR" sz="2800" dirty="0" err="1" smtClean="0">
                <a:solidFill>
                  <a:srgbClr val="0070C0"/>
                </a:solidFill>
              </a:rPr>
              <a:t>red</a:t>
            </a:r>
            <a:r>
              <a:rPr lang="pt-BR" sz="2800" dirty="0" smtClean="0">
                <a:solidFill>
                  <a:srgbClr val="0070C0"/>
                </a:solidFill>
              </a:rPr>
              <a:t>;”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linkClick r:id="rId2" action="ppaction://hlinkfile"/>
              </a:rPr>
              <a:t>Tabela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linkClick r:id="rId2" action="ppaction://hlinkfile"/>
              </a:rPr>
              <a:t> de Cores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28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existem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mais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 16.000.000 cores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http://www.computerhope.com/htmcolor.htm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dirty="0" smtClean="0"/>
              <a:t>Valores absolutos: </a:t>
            </a:r>
            <a:r>
              <a:rPr lang="pt-BR" dirty="0" err="1" smtClean="0"/>
              <a:t>yelow</a:t>
            </a:r>
            <a:r>
              <a:rPr lang="pt-BR" dirty="0" smtClean="0"/>
              <a:t>, </a:t>
            </a:r>
            <a:r>
              <a:rPr lang="pt-BR" dirty="0" err="1" smtClean="0"/>
              <a:t>red</a:t>
            </a:r>
            <a:r>
              <a:rPr lang="pt-BR" dirty="0" smtClean="0"/>
              <a:t>, </a:t>
            </a:r>
            <a:r>
              <a:rPr lang="pt-BR" dirty="0" err="1" smtClean="0"/>
              <a:t>green</a:t>
            </a:r>
            <a:r>
              <a:rPr lang="pt-BR" dirty="0" smtClean="0"/>
              <a:t>, </a:t>
            </a:r>
            <a:r>
              <a:rPr lang="pt-BR" dirty="0" err="1" smtClean="0"/>
              <a:t>orange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pt-BR" dirty="0"/>
              <a:t>Código Hexadecimal: color: #a1d3ef</a:t>
            </a:r>
            <a:r>
              <a:rPr lang="pt-BR" dirty="0" smtClean="0"/>
              <a:t>;</a:t>
            </a:r>
          </a:p>
          <a:p>
            <a:pPr algn="ctr">
              <a:lnSpc>
                <a:spcPct val="80000"/>
              </a:lnSpc>
              <a:buNone/>
              <a:defRPr/>
            </a:pPr>
            <a:r>
              <a:rPr lang="pt-BR" b="1" dirty="0" err="1" smtClean="0"/>
              <a:t>Rgb</a:t>
            </a:r>
            <a:r>
              <a:rPr lang="pt-BR" b="1" dirty="0" smtClean="0"/>
              <a:t>(</a:t>
            </a:r>
            <a:r>
              <a:rPr lang="pt-BR" b="1" dirty="0" smtClean="0">
                <a:solidFill>
                  <a:srgbClr val="FF0000"/>
                </a:solidFill>
              </a:rPr>
              <a:t>35</a:t>
            </a:r>
            <a:r>
              <a:rPr lang="pt-BR" b="1" dirty="0" smtClean="0"/>
              <a:t>,</a:t>
            </a:r>
            <a:r>
              <a:rPr lang="pt-BR" b="1" dirty="0" smtClean="0">
                <a:solidFill>
                  <a:srgbClr val="00B050"/>
                </a:solidFill>
              </a:rPr>
              <a:t>137</a:t>
            </a:r>
            <a:r>
              <a:rPr lang="pt-BR" b="1" dirty="0" smtClean="0"/>
              <a:t>,</a:t>
            </a:r>
            <a:r>
              <a:rPr lang="pt-BR" b="1" dirty="0" smtClean="0">
                <a:solidFill>
                  <a:srgbClr val="0070C0"/>
                </a:solidFill>
              </a:rPr>
              <a:t>195</a:t>
            </a:r>
            <a:r>
              <a:rPr lang="pt-BR" b="1" dirty="0" smtClean="0"/>
              <a:t>)</a:t>
            </a:r>
            <a:endParaRPr lang="pt-BR" b="1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Rgb</a:t>
            </a:r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(0,0,0) </a:t>
            </a:r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8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preto</a:t>
            </a:r>
            <a:endParaRPr lang="en-US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sz="3200" dirty="0" smtClean="0"/>
              <a:t>Revisão Plano de Fundo</a:t>
            </a:r>
            <a:endParaRPr lang="pt-BR" sz="32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497193" cy="544596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dirty="0" smtClean="0"/>
              <a:t>Para </a:t>
            </a:r>
            <a:r>
              <a:rPr lang="pt-BR" dirty="0"/>
              <a:t>usar uma imagem como </a:t>
            </a:r>
            <a:r>
              <a:rPr lang="pt-BR" dirty="0" smtClean="0"/>
              <a:t>fundo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pt-BR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dirty="0" smtClean="0"/>
              <a:t>Sem CSS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 "imagens/glass-oculos-preto-peq.png</a:t>
            </a:r>
            <a:r>
              <a:rPr lang="pt-BR" dirty="0" smtClean="0"/>
              <a:t>"&gt;</a:t>
            </a:r>
          </a:p>
          <a:p>
            <a:pPr>
              <a:lnSpc>
                <a:spcPct val="80000"/>
              </a:lnSpc>
              <a:buNone/>
              <a:defRPr/>
            </a:pPr>
            <a:endParaRPr lang="pt-BR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dirty="0" smtClean="0"/>
              <a:t>Com CSS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dirty="0" smtClean="0"/>
              <a:t>Colocar no </a:t>
            </a:r>
            <a:r>
              <a:rPr lang="pt-BR" dirty="0" err="1" smtClean="0"/>
              <a:t>style</a:t>
            </a:r>
            <a:r>
              <a:rPr lang="pt-BR" dirty="0" smtClean="0"/>
              <a:t> do </a:t>
            </a:r>
            <a:r>
              <a:rPr lang="pt-BR" dirty="0" err="1" smtClean="0"/>
              <a:t>body</a:t>
            </a:r>
            <a:endParaRPr lang="pt-BR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dirty="0" err="1" smtClean="0"/>
              <a:t>Body</a:t>
            </a:r>
            <a:r>
              <a:rPr lang="pt-BR" dirty="0" smtClean="0"/>
              <a:t>{</a:t>
            </a:r>
            <a:endParaRPr lang="pt-BR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background-image:url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("imagens/papel.gif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");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82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solidFill>
                  <a:schemeClr val="accent2"/>
                </a:solidFill>
              </a:rPr>
              <a:t>Imagens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smtClean="0">
                <a:hlinkClick r:id="rId2"/>
              </a:rPr>
              <a:t>fema.jpg</a:t>
            </a:r>
            <a:r>
              <a:rPr lang="pt-BR" dirty="0" smtClean="0"/>
              <a:t>" </a:t>
            </a:r>
            <a:r>
              <a:rPr lang="pt-BR" dirty="0" err="1" smtClean="0"/>
              <a:t>alt</a:t>
            </a:r>
            <a:r>
              <a:rPr lang="pt-BR" dirty="0" smtClean="0"/>
              <a:t>="Logo da FEMA"&gt; &lt;/</a:t>
            </a:r>
            <a:r>
              <a:rPr lang="pt-BR" dirty="0" err="1" smtClean="0"/>
              <a:t>img</a:t>
            </a:r>
            <a:r>
              <a:rPr lang="pt-BR" dirty="0" smtClean="0"/>
              <a:t>&gt; 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smtClean="0">
                <a:hlinkClick r:id="rId3"/>
              </a:rPr>
              <a:t>http://apontador.s3.amazonaws.com/img_CRHX2Q8B_F.jpg</a:t>
            </a:r>
            <a:r>
              <a:rPr lang="pt-BR" dirty="0" smtClean="0"/>
              <a:t>" </a:t>
            </a:r>
            <a:r>
              <a:rPr lang="pt-BR" dirty="0" err="1" smtClean="0"/>
              <a:t>alt</a:t>
            </a:r>
            <a:r>
              <a:rPr lang="pt-BR" dirty="0" smtClean="0"/>
              <a:t>="Entrada da FEMA"&gt; &lt;/</a:t>
            </a:r>
            <a:r>
              <a:rPr lang="pt-BR" dirty="0" err="1" smtClean="0"/>
              <a:t>img</a:t>
            </a:r>
            <a:r>
              <a:rPr lang="pt-BR" dirty="0" smtClean="0"/>
              <a:t>&gt; 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algn="r" eaLnBrk="1" hangingPunct="1"/>
            <a:r>
              <a:rPr lang="pt-BR" dirty="0" smtClean="0"/>
              <a:t>Exemplo10.html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sz="3200" dirty="0" smtClean="0"/>
              <a:t>CSS Global</a:t>
            </a:r>
            <a:endParaRPr lang="pt-BR" sz="32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1719"/>
            <a:ext cx="8075240" cy="48736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dirty="0" smtClean="0"/>
              <a:t>Criar um arquivo.css. Exemplo: estilo.css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pt-BR" dirty="0"/>
              <a:t>   @</a:t>
            </a:r>
            <a:r>
              <a:rPr lang="pt-BR" dirty="0" err="1"/>
              <a:t>charset</a:t>
            </a:r>
            <a:r>
              <a:rPr lang="pt-BR" dirty="0"/>
              <a:t> "utf-8</a:t>
            </a:r>
            <a:r>
              <a:rPr lang="pt-BR" dirty="0" smtClean="0"/>
              <a:t>";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pt-BR" dirty="0" smtClean="0"/>
              <a:t>E criar os estilos nele.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pt-BR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pt-BR" dirty="0" smtClean="0"/>
              <a:t>No arquivo .HTML referenciar esse arquivo: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pt-BR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pt-BR" dirty="0"/>
              <a:t>&lt;link </a:t>
            </a:r>
            <a:r>
              <a:rPr lang="pt-BR" dirty="0" err="1"/>
              <a:t>rel</a:t>
            </a:r>
            <a:r>
              <a:rPr lang="pt-BR" dirty="0"/>
              <a:t> 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="estilo.css"&gt;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solidFill>
                  <a:schemeClr val="accent2"/>
                </a:solidFill>
              </a:rPr>
              <a:t>Trabalhando com Imagens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dirty="0" smtClean="0"/>
              <a:t>&lt;figure&gt;</a:t>
            </a:r>
          </a:p>
          <a:p>
            <a:pPr marL="366713" lvl="1" indent="0" eaLnBrk="1" hangingPunct="1">
              <a:buNone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 "imagens/glass-oculos-preto-peq.png"&gt;</a:t>
            </a:r>
          </a:p>
          <a:p>
            <a:pPr marL="366713" lvl="1" indent="0" eaLnBrk="1" hangingPunct="1">
              <a:buNone/>
            </a:pPr>
            <a:r>
              <a:rPr lang="pt-BR" b="1" dirty="0" smtClean="0"/>
              <a:t>&lt;</a:t>
            </a:r>
            <a:r>
              <a:rPr lang="pt-BR" b="1" dirty="0" err="1" smtClean="0"/>
              <a:t>figcaption</a:t>
            </a:r>
            <a:r>
              <a:rPr lang="pt-BR" b="1" dirty="0" smtClean="0"/>
              <a:t>&gt;</a:t>
            </a:r>
          </a:p>
          <a:p>
            <a:pPr marL="366713" lvl="1" indent="0" eaLnBrk="1" hangingPunct="1">
              <a:buNone/>
            </a:pPr>
            <a:r>
              <a:rPr lang="pt-BR" dirty="0" smtClean="0"/>
              <a:t>	aqui colocamos a legenda na figura</a:t>
            </a:r>
            <a:endParaRPr lang="pt-BR" dirty="0"/>
          </a:p>
          <a:p>
            <a:pPr marL="366713" lvl="1" indent="0" eaLnBrk="1" hangingPunct="1">
              <a:buNone/>
            </a:pPr>
            <a:r>
              <a:rPr lang="pt-BR" b="1" dirty="0" smtClean="0"/>
              <a:t>&lt;/</a:t>
            </a:r>
            <a:r>
              <a:rPr lang="pt-BR" b="1" dirty="0" err="1" smtClean="0"/>
              <a:t>figcaption</a:t>
            </a:r>
            <a:r>
              <a:rPr lang="pt-BR" b="1" dirty="0" smtClean="0"/>
              <a:t>&gt;</a:t>
            </a:r>
            <a:endParaRPr lang="pt-BR" b="1" dirty="0"/>
          </a:p>
          <a:p>
            <a:pPr eaLnBrk="1" hangingPunct="1"/>
            <a:endParaRPr lang="pt-BR" dirty="0" smtClean="0"/>
          </a:p>
          <a:p>
            <a:pPr marL="0" indent="0" eaLnBrk="1" hangingPunct="1">
              <a:buNone/>
            </a:pPr>
            <a:r>
              <a:rPr lang="pt-BR" dirty="0" smtClean="0"/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29273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 dirty="0" smtClean="0">
                <a:solidFill>
                  <a:schemeClr val="accent2"/>
                </a:solidFill>
              </a:rPr>
              <a:t>CSS GLOBAL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t-BR" dirty="0" smtClean="0"/>
          </a:p>
          <a:p>
            <a:pPr eaLnBrk="1" hangingPunct="1"/>
            <a:r>
              <a:rPr lang="en-US" altLang="pt-BR" dirty="0" err="1" smtClean="0"/>
              <a:t>Comentários</a:t>
            </a:r>
            <a:r>
              <a:rPr lang="en-US" altLang="pt-BR" dirty="0" smtClean="0"/>
              <a:t>:</a:t>
            </a:r>
          </a:p>
          <a:p>
            <a:pPr eaLnBrk="1" hangingPunct="1"/>
            <a:endParaRPr lang="en-US" altLang="pt-BR" dirty="0" smtClean="0"/>
          </a:p>
          <a:p>
            <a:pPr eaLnBrk="1" hangingPunct="1">
              <a:buNone/>
            </a:pPr>
            <a:r>
              <a:rPr lang="en-US" altLang="pt-BR" dirty="0"/>
              <a:t>/* </a:t>
            </a:r>
            <a:r>
              <a:rPr lang="en-US" altLang="pt-BR" dirty="0" err="1"/>
              <a:t>comentário</a:t>
            </a:r>
            <a:r>
              <a:rPr lang="en-US" altLang="pt-BR" dirty="0"/>
              <a:t> </a:t>
            </a:r>
            <a:r>
              <a:rPr lang="en-US" altLang="pt-BR" dirty="0" err="1"/>
              <a:t>aqui</a:t>
            </a:r>
            <a:r>
              <a:rPr lang="en-US" altLang="pt-BR" dirty="0"/>
              <a:t> </a:t>
            </a:r>
            <a:r>
              <a:rPr lang="en-US" altLang="pt-BR" dirty="0" smtClean="0"/>
              <a:t>*/</a:t>
            </a:r>
          </a:p>
          <a:p>
            <a:pPr eaLnBrk="1" hangingPunct="1">
              <a:buNone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9920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 de Listas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5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31188" cy="55245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200" dirty="0" err="1" smtClean="0">
                <a:solidFill>
                  <a:srgbClr val="003399"/>
                </a:solidFill>
                <a:latin typeface="Verdana" pitchFamily="34" charset="0"/>
              </a:rPr>
              <a:t>Listas</a:t>
            </a:r>
            <a:endParaRPr lang="en-GB" sz="4200" dirty="0" smtClean="0">
              <a:solidFill>
                <a:srgbClr val="003399"/>
              </a:solidFill>
              <a:latin typeface="Verdana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59396"/>
            <a:ext cx="8458200" cy="45339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-</a:t>
            </a:r>
            <a:r>
              <a:rPr lang="en-GB" u="sng" dirty="0" err="1" smtClean="0">
                <a:solidFill>
                  <a:srgbClr val="0000FF"/>
                </a:solidFill>
              </a:rPr>
              <a:t>Comando</a:t>
            </a:r>
            <a:r>
              <a:rPr lang="en-GB" u="sng" dirty="0" smtClean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&lt;OL&gt;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</a:t>
            </a:r>
            <a:r>
              <a:rPr lang="en-GB" sz="2400" dirty="0" err="1" smtClean="0"/>
              <a:t>Permite</a:t>
            </a:r>
            <a:r>
              <a:rPr lang="en-GB" sz="2400" dirty="0" smtClean="0"/>
              <a:t> a </a:t>
            </a:r>
            <a:r>
              <a:rPr lang="en-GB" sz="2400" dirty="0" err="1" smtClean="0"/>
              <a:t>criação</a:t>
            </a:r>
            <a:r>
              <a:rPr lang="en-GB" sz="2400" dirty="0" smtClean="0"/>
              <a:t> de </a:t>
            </a:r>
            <a:r>
              <a:rPr lang="en-GB" sz="2400" dirty="0" err="1" smtClean="0"/>
              <a:t>uma</a:t>
            </a:r>
            <a:r>
              <a:rPr lang="en-GB" sz="2400" dirty="0" smtClean="0"/>
              <a:t> </a:t>
            </a:r>
            <a:r>
              <a:rPr lang="en-GB" sz="2400" dirty="0" err="1" smtClean="0"/>
              <a:t>lista</a:t>
            </a:r>
            <a:r>
              <a:rPr lang="en-GB" sz="2400" dirty="0" smtClean="0"/>
              <a:t> </a:t>
            </a:r>
            <a:r>
              <a:rPr lang="en-GB" sz="2400" u="sng" dirty="0" err="1" smtClean="0">
                <a:solidFill>
                  <a:srgbClr val="FF3300"/>
                </a:solidFill>
              </a:rPr>
              <a:t>ordenada</a:t>
            </a:r>
            <a:r>
              <a:rPr lang="en-GB" sz="2400" dirty="0" smtClean="0"/>
              <a:t> e </a:t>
            </a:r>
            <a:r>
              <a:rPr lang="en-GB" sz="2400" dirty="0" err="1" smtClean="0"/>
              <a:t>cada</a:t>
            </a:r>
            <a:r>
              <a:rPr lang="en-GB" sz="2400" dirty="0" smtClean="0"/>
              <a:t> </a:t>
            </a:r>
            <a:r>
              <a:rPr lang="en-GB" sz="2400" dirty="0" err="1" smtClean="0"/>
              <a:t>elemento</a:t>
            </a:r>
            <a:r>
              <a:rPr lang="en-GB" sz="2400" dirty="0" smtClean="0"/>
              <a:t> </a:t>
            </a:r>
            <a:r>
              <a:rPr lang="en-GB" sz="2400" dirty="0" err="1" smtClean="0"/>
              <a:t>da</a:t>
            </a:r>
            <a:r>
              <a:rPr lang="en-GB" sz="2400" dirty="0" smtClean="0"/>
              <a:t> </a:t>
            </a:r>
            <a:r>
              <a:rPr lang="en-GB" sz="2400" dirty="0" err="1" smtClean="0"/>
              <a:t>lista</a:t>
            </a:r>
            <a:r>
              <a:rPr lang="en-GB" sz="2400" dirty="0" smtClean="0"/>
              <a:t> </a:t>
            </a:r>
            <a:r>
              <a:rPr lang="en-GB" sz="2400" dirty="0" err="1" smtClean="0"/>
              <a:t>deve</a:t>
            </a:r>
            <a:r>
              <a:rPr lang="en-GB" sz="2400" dirty="0" smtClean="0"/>
              <a:t> ser </a:t>
            </a:r>
            <a:r>
              <a:rPr lang="en-GB" sz="2400" dirty="0" err="1" smtClean="0"/>
              <a:t>precedido</a:t>
            </a:r>
            <a:r>
              <a:rPr lang="en-GB" sz="2400" dirty="0" smtClean="0"/>
              <a:t> </a:t>
            </a:r>
            <a:r>
              <a:rPr lang="en-GB" sz="2400" dirty="0" err="1" smtClean="0"/>
              <a:t>pelo</a:t>
            </a:r>
            <a:r>
              <a:rPr lang="en-GB" sz="2400" dirty="0" smtClean="0"/>
              <a:t> </a:t>
            </a:r>
            <a:r>
              <a:rPr lang="en-GB" sz="2400" dirty="0" err="1" smtClean="0"/>
              <a:t>comando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&lt;LI&gt;</a:t>
            </a:r>
            <a:r>
              <a:rPr lang="en-GB" sz="2400" dirty="0" smtClean="0"/>
              <a:t>.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		&lt;OL&gt;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		&lt;LI&gt; </a:t>
            </a:r>
            <a:r>
              <a:rPr lang="en-GB" sz="2400" dirty="0" err="1" smtClean="0"/>
              <a:t>texto</a:t>
            </a:r>
            <a:r>
              <a:rPr lang="en-GB" sz="2400" dirty="0" smtClean="0"/>
              <a:t> do item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		&lt;LI&gt; </a:t>
            </a:r>
            <a:r>
              <a:rPr lang="en-GB" sz="2400" dirty="0" err="1" smtClean="0"/>
              <a:t>texto</a:t>
            </a:r>
            <a:r>
              <a:rPr lang="en-GB" sz="2400" dirty="0" smtClean="0"/>
              <a:t> do item ...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		&lt;/OL&gt;</a:t>
            </a:r>
          </a:p>
          <a:p>
            <a:pPr algn="r" eaLnBrk="1" hangingPunct="1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*Exemplo7.1.htm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Histórico da Internet </a:t>
            </a:r>
            <a:r>
              <a:rPr lang="en-GB" altLang="pt-BR" sz="2000" smtClean="0">
                <a:solidFill>
                  <a:srgbClr val="003399"/>
                </a:solidFill>
                <a:latin typeface="Verdana" pitchFamily="34" charset="0"/>
              </a:rPr>
              <a:t>(cont...)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3058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b="1" i="1" smtClean="0">
                <a:solidFill>
                  <a:srgbClr val="FF0000"/>
                </a:solidFill>
              </a:rPr>
              <a:t>Internet</a:t>
            </a:r>
            <a:r>
              <a:rPr lang="en-GB" altLang="pt-BR" sz="2800" i="1" smtClean="0">
                <a:solidFill>
                  <a:srgbClr val="FF0000"/>
                </a:solidFill>
              </a:rPr>
              <a:t>:</a:t>
            </a:r>
            <a:r>
              <a:rPr lang="en-GB" altLang="pt-BR" sz="2800" smtClean="0"/>
              <a:t> é composta de pequenas redes locais, redes estaduais e enormes redes nacionais que conectam computadores de diversas organizações mundo afora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smtClean="0"/>
              <a:t>Essas redes estão interligadas de diversas formas, desde uma simples linha telefônica até malhas de fibras óticas.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800" smtClean="0">
                <a:hlinkClick r:id="rId4"/>
              </a:rPr>
              <a:t>Rede de Cabos Submarinos: http://www.submarinecablemap.com/</a:t>
            </a:r>
            <a:endParaRPr lang="pt-BR" altLang="pt-BR" sz="2800" smtClean="0"/>
          </a:p>
          <a:p>
            <a:pPr eaLnBrk="1" hangingPunct="1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smtClean="0"/>
          </a:p>
        </p:txBody>
      </p:sp>
    </p:spTree>
    <p:extLst>
      <p:ext uri="{BB962C8B-B14F-4D97-AF65-F5344CB8AC3E}">
        <p14:creationId xmlns:p14="http://schemas.microsoft.com/office/powerpoint/2010/main" val="583195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F8BD-092C-4104-9359-4EC9254FDE7E}" type="slidenum">
              <a:rPr lang="pt-BR"/>
              <a:pPr/>
              <a:t>60</a:t>
            </a:fld>
            <a:endParaRPr lang="pt-BR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00200" y="5334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Listas</a:t>
            </a:r>
            <a:endParaRPr lang="pt-BR" sz="3600" b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Arial" charset="0"/>
              </a:rPr>
              <a:t>Existem</a:t>
            </a:r>
            <a:r>
              <a:rPr lang="pt-BR" sz="2400" dirty="0">
                <a:latin typeface="Arial" charset="0"/>
              </a:rPr>
              <a:t>, em HTML, três tipos de listas : </a:t>
            </a:r>
            <a:r>
              <a:rPr lang="pt-BR" sz="2400" i="1" dirty="0">
                <a:latin typeface="Arial" charset="0"/>
              </a:rPr>
              <a:t>Ordenadas, não ordenadas e de Definição</a:t>
            </a:r>
            <a:endParaRPr lang="pt-BR" sz="2400" b="0" dirty="0">
              <a:latin typeface="Arial" charset="0"/>
              <a:sym typeface="Wingdings" pitchFamily="2" charset="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09600" y="2362200"/>
            <a:ext cx="583460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Arial" charset="0"/>
              </a:rPr>
              <a:t> </a:t>
            </a:r>
            <a:r>
              <a:rPr lang="pt-BR" sz="2400" dirty="0">
                <a:latin typeface="Arial" charset="0"/>
              </a:rPr>
              <a:t>Listas Ordenadas: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&lt;OL START=n TYPE= A|a|I|i|1&gt;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	&lt;LI&gt; Item 1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	&lt;LI&gt; Item 2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	...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&lt;/OL&gt;</a:t>
            </a:r>
            <a:endParaRPr lang="pt-BR" sz="2400" b="0" dirty="0">
              <a:latin typeface="Arial" charset="0"/>
              <a:sym typeface="Wingdings" pitchFamily="2" charset="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11960" y="4006475"/>
            <a:ext cx="4464496" cy="268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Exemplo7.2: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Meus </a:t>
            </a:r>
            <a:r>
              <a:rPr lang="pt-BR" dirty="0" smtClean="0"/>
              <a:t>Desenhos Preferidos: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&lt;OL  START= 4 TYPE=i&gt;</a:t>
            </a:r>
          </a:p>
          <a:p>
            <a:pPr algn="l">
              <a:spcBef>
                <a:spcPct val="50000"/>
              </a:spcBef>
            </a:pPr>
            <a:r>
              <a:rPr lang="pt-BR" dirty="0"/>
              <a:t>	&lt;LI&gt; </a:t>
            </a:r>
            <a:r>
              <a:rPr lang="pt-BR" dirty="0" smtClean="0"/>
              <a:t>Aventuras de </a:t>
            </a:r>
            <a:r>
              <a:rPr lang="pt-BR" dirty="0" err="1" smtClean="0"/>
              <a:t>Doki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	&lt;LI&gt; </a:t>
            </a:r>
            <a:r>
              <a:rPr lang="pt-BR" dirty="0" err="1" smtClean="0"/>
              <a:t>Backyardigans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val="9384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3A9F-E7C0-49F3-A677-B355CA2B10B7}" type="slidenum">
              <a:rPr lang="pt-BR"/>
              <a:pPr/>
              <a:t>61</a:t>
            </a:fld>
            <a:endParaRPr lang="pt-BR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00200" y="5334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Listas Ordenadas</a:t>
            </a:r>
            <a:endParaRPr lang="pt-BR" sz="3600" b="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85800" y="1524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Arial" charset="0"/>
              </a:rPr>
              <a:t> </a:t>
            </a:r>
            <a:r>
              <a:rPr lang="pt-BR" sz="2400" dirty="0">
                <a:latin typeface="Arial" charset="0"/>
              </a:rPr>
              <a:t>Resultado :</a:t>
            </a:r>
            <a:endParaRPr lang="pt-BR" sz="2400" b="0" dirty="0">
              <a:latin typeface="Arial" charset="0"/>
              <a:sym typeface="Wingdings" pitchFamily="2" charset="2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895600" y="2667000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905000" y="2819400"/>
            <a:ext cx="5562600" cy="169277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Exemplo:</a:t>
            </a:r>
          </a:p>
          <a:p>
            <a:pPr algn="l"/>
            <a:r>
              <a:rPr lang="pt-BR" dirty="0"/>
              <a:t>Meus animaizinhos de estimação:</a:t>
            </a:r>
            <a:endParaRPr lang="pt-BR" sz="2800" dirty="0"/>
          </a:p>
          <a:p>
            <a:pPr algn="l"/>
            <a:r>
              <a:rPr lang="pt-BR" sz="2800" dirty="0"/>
              <a:t>  i. </a:t>
            </a:r>
            <a:r>
              <a:rPr lang="pt-BR" sz="2800" dirty="0" smtClean="0"/>
              <a:t>Aventuras de </a:t>
            </a:r>
            <a:r>
              <a:rPr lang="pt-BR" sz="2800" dirty="0" err="1" smtClean="0"/>
              <a:t>Doki</a:t>
            </a:r>
            <a:endParaRPr lang="pt-BR" sz="2800" dirty="0"/>
          </a:p>
          <a:p>
            <a:pPr algn="l"/>
            <a:r>
              <a:rPr lang="pt-BR" sz="2800" dirty="0"/>
              <a:t>  </a:t>
            </a:r>
            <a:r>
              <a:rPr lang="pt-BR" sz="2800" dirty="0" err="1"/>
              <a:t>ii</a:t>
            </a:r>
            <a:r>
              <a:rPr lang="pt-BR" sz="2800" dirty="0"/>
              <a:t>. </a:t>
            </a:r>
            <a:r>
              <a:rPr lang="pt-BR" sz="2800" dirty="0" err="1" smtClean="0"/>
              <a:t>Backyardigans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09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31188" cy="55245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200" smtClean="0">
                <a:solidFill>
                  <a:srgbClr val="003399"/>
                </a:solidFill>
                <a:latin typeface="Verdana" pitchFamily="34" charset="0"/>
              </a:rPr>
              <a:t>Listas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339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-</a:t>
            </a:r>
            <a:r>
              <a:rPr lang="en-GB" u="sng" dirty="0" err="1" smtClean="0">
                <a:solidFill>
                  <a:srgbClr val="0000FF"/>
                </a:solidFill>
              </a:rPr>
              <a:t>Comando</a:t>
            </a:r>
            <a:r>
              <a:rPr lang="en-GB" u="sng" dirty="0" smtClean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&lt;UL&gt;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</a:t>
            </a:r>
            <a:r>
              <a:rPr lang="en-GB" sz="2400" dirty="0" err="1" smtClean="0"/>
              <a:t>Permite</a:t>
            </a:r>
            <a:r>
              <a:rPr lang="en-GB" sz="2400" dirty="0" smtClean="0"/>
              <a:t> a </a:t>
            </a:r>
            <a:r>
              <a:rPr lang="en-GB" sz="2400" dirty="0" err="1" smtClean="0"/>
              <a:t>criação</a:t>
            </a:r>
            <a:r>
              <a:rPr lang="en-GB" sz="2400" dirty="0" smtClean="0"/>
              <a:t> de </a:t>
            </a:r>
            <a:r>
              <a:rPr lang="en-GB" sz="2400" dirty="0" err="1" smtClean="0"/>
              <a:t>uma</a:t>
            </a:r>
            <a:r>
              <a:rPr lang="en-GB" sz="2400" dirty="0" smtClean="0"/>
              <a:t> </a:t>
            </a:r>
            <a:r>
              <a:rPr lang="en-GB" sz="2400" dirty="0" err="1" smtClean="0"/>
              <a:t>lista</a:t>
            </a:r>
            <a:r>
              <a:rPr lang="en-GB" sz="2400" dirty="0" smtClean="0"/>
              <a:t> </a:t>
            </a:r>
            <a:r>
              <a:rPr lang="en-GB" sz="2400" u="sng" dirty="0" err="1" smtClean="0">
                <a:solidFill>
                  <a:srgbClr val="FF3300"/>
                </a:solidFill>
              </a:rPr>
              <a:t>não-ordenada</a:t>
            </a:r>
            <a:r>
              <a:rPr lang="en-GB" sz="2400" dirty="0" smtClean="0"/>
              <a:t> e </a:t>
            </a:r>
            <a:r>
              <a:rPr lang="en-GB" sz="2400" dirty="0" err="1" smtClean="0"/>
              <a:t>cada</a:t>
            </a:r>
            <a:r>
              <a:rPr lang="en-GB" sz="2400" dirty="0" smtClean="0"/>
              <a:t> </a:t>
            </a:r>
            <a:r>
              <a:rPr lang="en-GB" sz="2400" dirty="0" err="1" smtClean="0"/>
              <a:t>elemento</a:t>
            </a:r>
            <a:r>
              <a:rPr lang="en-GB" sz="2400" dirty="0" smtClean="0"/>
              <a:t> da </a:t>
            </a:r>
            <a:r>
              <a:rPr lang="en-GB" sz="2400" dirty="0" err="1" smtClean="0"/>
              <a:t>lista</a:t>
            </a:r>
            <a:r>
              <a:rPr lang="en-GB" sz="2400" dirty="0" smtClean="0"/>
              <a:t> </a:t>
            </a:r>
            <a:r>
              <a:rPr lang="en-GB" sz="2400" dirty="0" err="1" smtClean="0"/>
              <a:t>deve</a:t>
            </a:r>
            <a:r>
              <a:rPr lang="en-GB" sz="2400" dirty="0" smtClean="0"/>
              <a:t> </a:t>
            </a:r>
            <a:r>
              <a:rPr lang="en-GB" sz="2400" dirty="0" err="1" smtClean="0"/>
              <a:t>ser</a:t>
            </a:r>
            <a:r>
              <a:rPr lang="en-GB" sz="2400" dirty="0" smtClean="0"/>
              <a:t> </a:t>
            </a:r>
            <a:r>
              <a:rPr lang="en-GB" sz="2400" dirty="0" err="1" smtClean="0"/>
              <a:t>precedido</a:t>
            </a:r>
            <a:r>
              <a:rPr lang="en-GB" sz="2400" dirty="0" smtClean="0"/>
              <a:t> </a:t>
            </a:r>
            <a:r>
              <a:rPr lang="en-GB" sz="2400" dirty="0" err="1" smtClean="0"/>
              <a:t>pelo</a:t>
            </a:r>
            <a:r>
              <a:rPr lang="en-GB" sz="2400" dirty="0" smtClean="0"/>
              <a:t> </a:t>
            </a:r>
            <a:r>
              <a:rPr lang="en-GB" sz="2400" dirty="0" err="1" smtClean="0"/>
              <a:t>comando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&lt;LI&gt;</a:t>
            </a:r>
            <a:r>
              <a:rPr lang="en-GB" sz="2400" dirty="0" smtClean="0"/>
              <a:t>.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		&lt;UL&gt;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		&lt;LI&gt; </a:t>
            </a:r>
            <a:r>
              <a:rPr lang="en-GB" sz="2400" dirty="0" err="1" smtClean="0"/>
              <a:t>texto</a:t>
            </a:r>
            <a:r>
              <a:rPr lang="en-GB" sz="2400" dirty="0" smtClean="0"/>
              <a:t> do item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		&lt;LI&gt; </a:t>
            </a:r>
            <a:r>
              <a:rPr lang="en-GB" sz="2400" dirty="0" err="1" smtClean="0"/>
              <a:t>texto</a:t>
            </a:r>
            <a:r>
              <a:rPr lang="en-GB" sz="2400" dirty="0" smtClean="0"/>
              <a:t> do item ...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		&lt;/UL&gt;</a:t>
            </a: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&lt;</a:t>
            </a:r>
            <a:r>
              <a:rPr lang="en-GB" sz="2400" dirty="0" err="1" smtClean="0"/>
              <a:t>nav</a:t>
            </a:r>
            <a:r>
              <a:rPr lang="en-GB" sz="2400" dirty="0" smtClean="0"/>
              <a:t>&gt; </a:t>
            </a:r>
            <a:r>
              <a:rPr lang="en-GB" sz="2400" dirty="0" err="1" smtClean="0"/>
              <a:t>cria</a:t>
            </a:r>
            <a:r>
              <a:rPr lang="en-GB" sz="2400" dirty="0" smtClean="0"/>
              <a:t> um menu de </a:t>
            </a:r>
            <a:r>
              <a:rPr lang="en-GB" sz="2400" dirty="0" err="1" smtClean="0"/>
              <a:t>navegação</a:t>
            </a:r>
            <a:r>
              <a:rPr lang="en-GB" sz="2400" dirty="0" smtClean="0"/>
              <a:t> &lt;/</a:t>
            </a:r>
            <a:r>
              <a:rPr lang="en-GB" sz="2400" dirty="0" err="1" smtClean="0"/>
              <a:t>nav</a:t>
            </a:r>
            <a:r>
              <a:rPr lang="en-GB" sz="2400" dirty="0" smtClean="0"/>
              <a:t>&gt;</a:t>
            </a:r>
          </a:p>
          <a:p>
            <a:pPr algn="r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E2F1-EEFF-4B5A-B0F1-6D71504E4FE9}" type="slidenum">
              <a:rPr lang="pt-BR"/>
              <a:pPr/>
              <a:t>63</a:t>
            </a:fld>
            <a:endParaRPr lang="pt-BR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00200" y="5334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Listas</a:t>
            </a:r>
            <a:endParaRPr lang="pt-BR" sz="3600" b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990600"/>
            <a:ext cx="831641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Arial" charset="0"/>
              </a:rPr>
              <a:t> </a:t>
            </a:r>
            <a:r>
              <a:rPr lang="pt-BR" sz="2400" dirty="0">
                <a:latin typeface="Arial" charset="0"/>
              </a:rPr>
              <a:t>Listas Não Ordenadas:</a:t>
            </a:r>
          </a:p>
          <a:p>
            <a:pPr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&lt;UL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disc|square|circle</a:t>
            </a:r>
            <a:r>
              <a:rPr lang="pt-BR" dirty="0" smtClean="0"/>
              <a:t>"</a:t>
            </a:r>
            <a:r>
              <a:rPr lang="pt-BR" sz="2400" dirty="0" smtClean="0">
                <a:latin typeface="Arial" charset="0"/>
              </a:rPr>
              <a:t>&gt; </a:t>
            </a:r>
            <a:endParaRPr lang="pt-BR" sz="24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	&lt;LI&gt; Item 1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	&lt;LI&gt; Item 2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	...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	&lt;/UL&gt;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95800" y="2057401"/>
            <a:ext cx="4343400" cy="259573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Exemplo:</a:t>
            </a:r>
          </a:p>
          <a:p>
            <a:pPr algn="l">
              <a:spcBef>
                <a:spcPct val="50000"/>
              </a:spcBef>
            </a:pPr>
            <a:r>
              <a:rPr lang="pt-BR" dirty="0"/>
              <a:t>Meus </a:t>
            </a:r>
            <a:r>
              <a:rPr lang="pt-BR" dirty="0" smtClean="0"/>
              <a:t>desenhos preferidos:</a:t>
            </a:r>
            <a:endParaRPr lang="pt-BR" dirty="0"/>
          </a:p>
          <a:p>
            <a:pPr>
              <a:spcBef>
                <a:spcPct val="50000"/>
              </a:spcBef>
            </a:pPr>
            <a:r>
              <a:rPr lang="pt-BR" dirty="0" smtClean="0"/>
              <a:t>&lt;UL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disc</a:t>
            </a:r>
            <a:r>
              <a:rPr lang="pt-BR" u="sng" dirty="0" smtClean="0"/>
              <a:t>”&gt;</a:t>
            </a:r>
            <a:endParaRPr lang="pt-BR" u="sng" dirty="0"/>
          </a:p>
          <a:p>
            <a:pPr algn="l">
              <a:spcBef>
                <a:spcPct val="50000"/>
              </a:spcBef>
            </a:pPr>
            <a:r>
              <a:rPr lang="pt-BR" dirty="0"/>
              <a:t>	&lt;LI&gt; </a:t>
            </a:r>
            <a:r>
              <a:rPr lang="pt-BR" dirty="0" smtClean="0"/>
              <a:t>Aventuras de </a:t>
            </a:r>
            <a:r>
              <a:rPr lang="pt-BR" dirty="0" err="1" smtClean="0"/>
              <a:t>Doki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	&lt;LI&gt; </a:t>
            </a:r>
            <a:r>
              <a:rPr lang="pt-BR" dirty="0" err="1" smtClean="0"/>
              <a:t>Backyardigans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&lt;/UL&gt;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905000" y="4724400"/>
            <a:ext cx="4724400" cy="13112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/>
          <a:p>
            <a:pPr algn="l">
              <a:spcBef>
                <a:spcPct val="50000"/>
              </a:spcBef>
            </a:pPr>
            <a:r>
              <a:rPr lang="pt-BR" dirty="0">
                <a:latin typeface="Arial" charset="0"/>
              </a:rPr>
              <a:t>Meus </a:t>
            </a:r>
            <a:r>
              <a:rPr lang="pt-BR" dirty="0" smtClean="0">
                <a:latin typeface="Arial" charset="0"/>
              </a:rPr>
              <a:t>desenhos preferidos:</a:t>
            </a:r>
            <a:endParaRPr lang="pt-BR" dirty="0">
              <a:latin typeface="Arial" charset="0"/>
            </a:endParaRP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pt-BR" dirty="0">
                <a:latin typeface="Arial" charset="0"/>
              </a:rPr>
              <a:t> </a:t>
            </a:r>
            <a:r>
              <a:rPr lang="pt-BR" dirty="0" smtClean="0">
                <a:latin typeface="Arial" charset="0"/>
              </a:rPr>
              <a:t>Aventuras de </a:t>
            </a:r>
            <a:r>
              <a:rPr lang="pt-BR" dirty="0" err="1" smtClean="0">
                <a:latin typeface="Arial" charset="0"/>
              </a:rPr>
              <a:t>Doki</a:t>
            </a:r>
            <a:endParaRPr lang="pt-BR" dirty="0">
              <a:latin typeface="Arial" charset="0"/>
            </a:endParaRP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pt-BR" dirty="0">
                <a:latin typeface="Arial" charset="0"/>
              </a:rPr>
              <a:t> </a:t>
            </a:r>
            <a:r>
              <a:rPr lang="pt-BR" dirty="0" err="1" smtClean="0">
                <a:latin typeface="Arial" charset="0"/>
              </a:rPr>
              <a:t>Backyardigans</a:t>
            </a:r>
            <a:r>
              <a:rPr lang="pt-BR" dirty="0">
                <a:latin typeface="Arial" charset="0"/>
              </a:rPr>
              <a:t>	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57820" y="6072206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*Exemplo7.2.htm</a:t>
            </a:r>
          </a:p>
        </p:txBody>
      </p:sp>
    </p:spTree>
    <p:extLst>
      <p:ext uri="{BB962C8B-B14F-4D97-AF65-F5344CB8AC3E}">
        <p14:creationId xmlns:p14="http://schemas.microsoft.com/office/powerpoint/2010/main" val="6368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8071-5729-401E-A6A3-6E645DDEC7EA}" type="slidenum">
              <a:rPr lang="pt-BR"/>
              <a:pPr/>
              <a:t>64</a:t>
            </a:fld>
            <a:endParaRPr lang="pt-BR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00200" y="5334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Listas</a:t>
            </a:r>
            <a:endParaRPr lang="pt-BR" sz="3600" b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5943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Arial" charset="0"/>
              </a:rPr>
              <a:t>Listas </a:t>
            </a:r>
            <a:r>
              <a:rPr lang="pt-BR" sz="2400" dirty="0">
                <a:latin typeface="Arial" charset="0"/>
              </a:rPr>
              <a:t>de Definição: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  &lt;DL&gt;</a:t>
            </a: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      &lt;DT&gt; </a:t>
            </a:r>
            <a:r>
              <a:rPr lang="pt-BR" sz="2400" i="1" dirty="0">
                <a:latin typeface="Arial" charset="0"/>
              </a:rPr>
              <a:t>Termo </a:t>
            </a:r>
            <a:r>
              <a:rPr lang="pt-BR" sz="2400" dirty="0">
                <a:latin typeface="Arial" charset="0"/>
              </a:rPr>
              <a:t>[&lt;/DT&gt;]</a:t>
            </a:r>
          </a:p>
          <a:p>
            <a:pPr algn="l"/>
            <a:r>
              <a:rPr lang="pt-BR" sz="2400" dirty="0">
                <a:latin typeface="Arial" charset="0"/>
              </a:rPr>
              <a:t>      &lt;DD&gt; </a:t>
            </a:r>
            <a:r>
              <a:rPr lang="pt-BR" sz="2400" i="1" dirty="0">
                <a:latin typeface="Arial" charset="0"/>
              </a:rPr>
              <a:t>Definição</a:t>
            </a:r>
            <a:r>
              <a:rPr lang="pt-BR" sz="2400" dirty="0">
                <a:latin typeface="Arial" charset="0"/>
              </a:rPr>
              <a:t> [&lt;/</a:t>
            </a:r>
            <a:r>
              <a:rPr lang="pt-BR" sz="2400" dirty="0" smtClean="0">
                <a:latin typeface="Arial" charset="0"/>
              </a:rPr>
              <a:t>DD&gt;]</a:t>
            </a:r>
            <a:r>
              <a:rPr lang="pt-BR" dirty="0" smtClean="0">
                <a:latin typeface="Arial" charset="0"/>
              </a:rPr>
              <a:t> </a:t>
            </a:r>
            <a:endParaRPr lang="pt-BR" sz="2400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pt-BR" sz="2400" dirty="0">
                <a:latin typeface="Arial" charset="0"/>
              </a:rPr>
              <a:t>  &lt;/DL&gt;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220072" y="1219200"/>
            <a:ext cx="3695328" cy="33686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Exemplo:</a:t>
            </a:r>
          </a:p>
          <a:p>
            <a:pPr algn="l">
              <a:spcBef>
                <a:spcPct val="50000"/>
              </a:spcBef>
            </a:pPr>
            <a:r>
              <a:rPr lang="pt-BR" dirty="0"/>
              <a:t>Meus </a:t>
            </a:r>
            <a:r>
              <a:rPr lang="pt-BR" dirty="0" smtClean="0"/>
              <a:t>desenhos preferidos: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&lt;DL&gt;</a:t>
            </a:r>
          </a:p>
          <a:p>
            <a:pPr algn="l">
              <a:spcBef>
                <a:spcPct val="50000"/>
              </a:spcBef>
            </a:pPr>
            <a:r>
              <a:rPr lang="pt-BR" dirty="0"/>
              <a:t>   &lt;</a:t>
            </a:r>
            <a:r>
              <a:rPr lang="pt-BR" dirty="0" smtClean="0"/>
              <a:t>DT&gt;Aventuras de </a:t>
            </a:r>
            <a:r>
              <a:rPr lang="pt-BR" dirty="0" err="1" smtClean="0"/>
              <a:t>Doki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   &lt;DD&gt; </a:t>
            </a:r>
            <a:r>
              <a:rPr lang="pt-BR" dirty="0" err="1" smtClean="0"/>
              <a:t>Backyardigans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   &lt;DT&gt; </a:t>
            </a:r>
            <a:r>
              <a:rPr lang="pt-BR" dirty="0" err="1" smtClean="0"/>
              <a:t>Super</a:t>
            </a:r>
            <a:r>
              <a:rPr lang="pt-BR" dirty="0" smtClean="0"/>
              <a:t> </a:t>
            </a:r>
            <a:r>
              <a:rPr lang="pt-BR" dirty="0" err="1" smtClean="0"/>
              <a:t>Why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   &lt;DD&gt; </a:t>
            </a:r>
            <a:r>
              <a:rPr lang="pt-BR" dirty="0" err="1" smtClean="0"/>
              <a:t>Super</a:t>
            </a:r>
            <a:r>
              <a:rPr lang="pt-BR" dirty="0" smtClean="0"/>
              <a:t> Leitores</a:t>
            </a:r>
            <a:endParaRPr lang="pt-BR" dirty="0"/>
          </a:p>
          <a:p>
            <a:pPr algn="l">
              <a:spcBef>
                <a:spcPct val="50000"/>
              </a:spcBef>
            </a:pPr>
            <a:r>
              <a:rPr lang="pt-BR" dirty="0"/>
              <a:t>&lt;/DL&gt;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147968" y="4293096"/>
            <a:ext cx="3886200" cy="17081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 smtClean="0"/>
              <a:t>Meus desenhos preferidos:</a:t>
            </a:r>
            <a:endParaRPr lang="pt-BR" b="0" dirty="0"/>
          </a:p>
          <a:p>
            <a:pPr algn="l">
              <a:lnSpc>
                <a:spcPct val="130000"/>
              </a:lnSpc>
            </a:pPr>
            <a:r>
              <a:rPr lang="pt-BR" dirty="0" smtClean="0"/>
              <a:t>Aventuras de </a:t>
            </a:r>
            <a:r>
              <a:rPr lang="pt-BR" dirty="0" err="1" smtClean="0"/>
              <a:t>Doki</a:t>
            </a:r>
            <a:endParaRPr lang="pt-BR" b="0" dirty="0"/>
          </a:p>
          <a:p>
            <a:pPr lvl="1" algn="l"/>
            <a:r>
              <a:rPr lang="pt-BR" b="0" dirty="0" err="1" smtClean="0"/>
              <a:t>Backyardigans</a:t>
            </a:r>
            <a:endParaRPr lang="pt-BR" sz="2400" b="0" dirty="0"/>
          </a:p>
          <a:p>
            <a:pPr algn="l"/>
            <a:r>
              <a:rPr lang="pt-BR" dirty="0" err="1" smtClean="0"/>
              <a:t>Super</a:t>
            </a:r>
            <a:r>
              <a:rPr lang="pt-BR" dirty="0" smtClean="0"/>
              <a:t> </a:t>
            </a:r>
            <a:r>
              <a:rPr lang="pt-BR" dirty="0" err="1" smtClean="0"/>
              <a:t>Why</a:t>
            </a:r>
            <a:endParaRPr lang="pt-BR" b="0" dirty="0"/>
          </a:p>
          <a:p>
            <a:pPr algn="l"/>
            <a:r>
              <a:rPr lang="pt-BR" b="0" dirty="0"/>
              <a:t>     </a:t>
            </a:r>
            <a:r>
              <a:rPr lang="pt-BR" b="0" dirty="0" err="1" smtClean="0"/>
              <a:t>Super</a:t>
            </a:r>
            <a:r>
              <a:rPr lang="pt-BR" b="0" dirty="0" smtClean="0"/>
              <a:t> Leitores</a:t>
            </a:r>
            <a:endParaRPr lang="pt-BR" b="0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60090" y="5929330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*Exemplo7.htm</a:t>
            </a:r>
          </a:p>
        </p:txBody>
      </p:sp>
    </p:spTree>
    <p:extLst>
      <p:ext uri="{BB962C8B-B14F-4D97-AF65-F5344CB8AC3E}">
        <p14:creationId xmlns:p14="http://schemas.microsoft.com/office/powerpoint/2010/main" val="35971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650" y="2565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pt-BR" sz="4800" dirty="0" smtClean="0"/>
              <a:t>Links e âncoras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Editores de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29699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>
                <a:hlinkClick r:id="rId2"/>
              </a:rPr>
              <a:t>http://www.coffeecup.com/html-editor/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3"/>
              </a:rPr>
              <a:t>http://www.aptana.com/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4"/>
              </a:rPr>
              <a:t>http://net2.com/nvu/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Links e Ancoras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pt-BR" dirty="0"/>
              <a:t>Ligar conteúdos (criar vínculos) para que </a:t>
            </a:r>
            <a:r>
              <a:rPr lang="pt-BR" dirty="0" smtClean="0"/>
              <a:t>sua página </a:t>
            </a:r>
            <a:r>
              <a:rPr lang="pt-BR" dirty="0"/>
              <a:t>seja dinamizada, possibilitando </a:t>
            </a:r>
            <a:r>
              <a:rPr lang="pt-BR" dirty="0" smtClean="0"/>
              <a:t>a navegação</a:t>
            </a:r>
            <a:r>
              <a:rPr lang="pt-BR" dirty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dirty="0" smtClean="0"/>
              <a:t>			&lt;</a:t>
            </a:r>
            <a:r>
              <a:rPr lang="pt-BR" dirty="0"/>
              <a:t>a&gt; e &lt;/a&gt;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b="1" dirty="0" smtClean="0"/>
          </a:p>
          <a:p>
            <a:pPr>
              <a:defRPr/>
            </a:pPr>
            <a:r>
              <a:rPr lang="pt-BR" dirty="0" smtClean="0"/>
              <a:t>Através </a:t>
            </a:r>
            <a:r>
              <a:rPr lang="pt-BR" dirty="0"/>
              <a:t>das </a:t>
            </a:r>
            <a:r>
              <a:rPr lang="pt-BR" dirty="0" err="1"/>
              <a:t>tags</a:t>
            </a:r>
            <a:r>
              <a:rPr lang="pt-BR" dirty="0"/>
              <a:t> &lt;a&gt; e &lt;/a&gt;, conseguiremos </a:t>
            </a:r>
            <a:r>
              <a:rPr lang="pt-BR" dirty="0" smtClean="0"/>
              <a:t>criar nossos </a:t>
            </a:r>
            <a:r>
              <a:rPr lang="pt-BR" dirty="0"/>
              <a:t>vínculos (Hyperlinks</a:t>
            </a:r>
            <a:r>
              <a:rPr lang="pt-BR" dirty="0" smtClean="0"/>
              <a:t>)</a:t>
            </a:r>
          </a:p>
          <a:p>
            <a:pPr>
              <a:defRPr/>
            </a:pPr>
            <a:endParaRPr lang="pt-B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Âncoras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Âncoras:  </a:t>
            </a:r>
            <a:r>
              <a:rPr lang="pt-BR" b="1" dirty="0"/>
              <a:t>Hyperlinks que proporcionam navegar na </a:t>
            </a:r>
            <a:r>
              <a:rPr lang="pt-BR" b="1" dirty="0" smtClean="0"/>
              <a:t>própria página</a:t>
            </a:r>
          </a:p>
          <a:p>
            <a:pPr>
              <a:defRPr/>
            </a:pPr>
            <a:endParaRPr lang="pt-BR" b="1" dirty="0" smtClean="0"/>
          </a:p>
          <a:p>
            <a:pPr marL="0" indent="0" algn="l">
              <a:buFont typeface="Wingdings" pitchFamily="2" charset="2"/>
              <a:buNone/>
              <a:defRPr/>
            </a:pPr>
            <a:r>
              <a:rPr lang="pt-BR" b="1" dirty="0" smtClean="0">
                <a:solidFill>
                  <a:srgbClr val="0070C0"/>
                </a:solidFill>
              </a:rPr>
              <a:t>Criar uma âncora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b="1" dirty="0" smtClean="0">
                <a:solidFill>
                  <a:srgbClr val="D89243"/>
                </a:solidFill>
              </a:rPr>
              <a:t>&lt;</a:t>
            </a:r>
            <a:r>
              <a:rPr lang="pt-BR" b="1" dirty="0">
                <a:solidFill>
                  <a:srgbClr val="D89243"/>
                </a:solidFill>
              </a:rPr>
              <a:t>a </a:t>
            </a:r>
            <a:r>
              <a:rPr lang="pt-BR" b="1" dirty="0" err="1">
                <a:solidFill>
                  <a:srgbClr val="D89243"/>
                </a:solidFill>
              </a:rPr>
              <a:t>name</a:t>
            </a:r>
            <a:r>
              <a:rPr lang="pt-BR" b="1" dirty="0">
                <a:solidFill>
                  <a:srgbClr val="D89243"/>
                </a:solidFill>
              </a:rPr>
              <a:t>=“inicio”&gt;Início da </a:t>
            </a:r>
            <a:r>
              <a:rPr lang="pt-BR" b="1" dirty="0" smtClean="0">
                <a:solidFill>
                  <a:srgbClr val="D89243"/>
                </a:solidFill>
              </a:rPr>
              <a:t>Página</a:t>
            </a:r>
            <a:r>
              <a:rPr lang="pt-BR" b="1" dirty="0">
                <a:solidFill>
                  <a:srgbClr val="D89243"/>
                </a:solidFill>
              </a:rPr>
              <a:t>&lt;/a</a:t>
            </a:r>
            <a:r>
              <a:rPr lang="pt-BR" b="1" dirty="0" smtClean="0">
                <a:solidFill>
                  <a:srgbClr val="D89243"/>
                </a:solidFill>
              </a:rPr>
              <a:t>&gt;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pt-BR" b="1" dirty="0">
              <a:solidFill>
                <a:srgbClr val="D89243"/>
              </a:solidFill>
            </a:endParaRPr>
          </a:p>
          <a:p>
            <a:pPr marL="0" indent="0" algn="l">
              <a:buFont typeface="Wingdings" pitchFamily="2" charset="2"/>
              <a:buNone/>
              <a:defRPr/>
            </a:pPr>
            <a:r>
              <a:rPr lang="pt-BR" b="1" smtClean="0">
                <a:solidFill>
                  <a:srgbClr val="0070C0"/>
                </a:solidFill>
              </a:rPr>
              <a:t>Referenciar uma </a:t>
            </a:r>
            <a:r>
              <a:rPr lang="pt-BR" b="1" dirty="0" smtClean="0">
                <a:solidFill>
                  <a:srgbClr val="0070C0"/>
                </a:solidFill>
              </a:rPr>
              <a:t>âncora</a:t>
            </a:r>
            <a:endParaRPr lang="pt-BR" b="1" dirty="0" smtClean="0">
              <a:solidFill>
                <a:srgbClr val="D89243"/>
              </a:solidFill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b="1" dirty="0" smtClean="0">
                <a:solidFill>
                  <a:srgbClr val="D89243"/>
                </a:solidFill>
              </a:rPr>
              <a:t>&lt;</a:t>
            </a:r>
            <a:r>
              <a:rPr lang="pt-BR" b="1" dirty="0">
                <a:solidFill>
                  <a:srgbClr val="D89243"/>
                </a:solidFill>
              </a:rPr>
              <a:t>a </a:t>
            </a:r>
            <a:r>
              <a:rPr lang="pt-BR" b="1" dirty="0" err="1">
                <a:solidFill>
                  <a:srgbClr val="D89243"/>
                </a:solidFill>
              </a:rPr>
              <a:t>href</a:t>
            </a:r>
            <a:r>
              <a:rPr lang="pt-BR" b="1" dirty="0">
                <a:solidFill>
                  <a:srgbClr val="D89243"/>
                </a:solidFill>
              </a:rPr>
              <a:t>=“#inicio”&gt;Voltar&lt;/a&gt;</a:t>
            </a:r>
            <a:endParaRPr lang="pt-BR" dirty="0">
              <a:solidFill>
                <a:srgbClr val="D892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31188" cy="55245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200" smtClean="0">
                <a:solidFill>
                  <a:srgbClr val="003399"/>
                </a:solidFill>
                <a:latin typeface="Verdana" pitchFamily="34" charset="0"/>
              </a:rPr>
              <a:t>Links </a:t>
            </a:r>
            <a:r>
              <a:rPr lang="en-GB" sz="3400" smtClean="0">
                <a:solidFill>
                  <a:srgbClr val="003399"/>
                </a:solidFill>
                <a:latin typeface="Verdana" pitchFamily="34" charset="0"/>
              </a:rPr>
              <a:t>(na mesma página)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334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-</a:t>
            </a:r>
            <a:r>
              <a:rPr lang="en-GB" sz="2400" u="sng" dirty="0" err="1" smtClean="0">
                <a:solidFill>
                  <a:srgbClr val="0000FF"/>
                </a:solidFill>
              </a:rPr>
              <a:t>Criando</a:t>
            </a:r>
            <a:r>
              <a:rPr lang="en-GB" sz="2400" u="sng" dirty="0" smtClean="0">
                <a:solidFill>
                  <a:srgbClr val="0000FF"/>
                </a:solidFill>
              </a:rPr>
              <a:t> </a:t>
            </a:r>
            <a:r>
              <a:rPr lang="en-GB" sz="2400" u="sng" dirty="0" err="1" smtClean="0">
                <a:solidFill>
                  <a:srgbClr val="0000FF"/>
                </a:solidFill>
              </a:rPr>
              <a:t>uma</a:t>
            </a:r>
            <a:r>
              <a:rPr lang="en-GB" sz="2400" u="sng" dirty="0" smtClean="0">
                <a:solidFill>
                  <a:srgbClr val="0000FF"/>
                </a:solidFill>
              </a:rPr>
              <a:t> </a:t>
            </a:r>
            <a:r>
              <a:rPr lang="en-GB" sz="2400" u="sng" dirty="0" err="1" smtClean="0">
                <a:solidFill>
                  <a:srgbClr val="0000FF"/>
                </a:solidFill>
              </a:rPr>
              <a:t>Âncora</a:t>
            </a:r>
            <a:r>
              <a:rPr lang="en-GB" sz="2400" u="sng" dirty="0" smtClean="0">
                <a:solidFill>
                  <a:srgbClr val="0000FF"/>
                </a:solidFill>
              </a:rPr>
              <a:t>:</a:t>
            </a:r>
            <a:r>
              <a:rPr lang="en-GB" sz="2400" dirty="0" smtClean="0"/>
              <a:t> Para </a:t>
            </a:r>
            <a:r>
              <a:rPr lang="en-GB" sz="2400" dirty="0" err="1" smtClean="0"/>
              <a:t>linkar</a:t>
            </a:r>
            <a:r>
              <a:rPr lang="en-GB" sz="2400" dirty="0" smtClean="0"/>
              <a:t> </a:t>
            </a:r>
            <a:r>
              <a:rPr lang="en-GB" sz="2400" dirty="0" err="1" smtClean="0"/>
              <a:t>partes</a:t>
            </a:r>
            <a:r>
              <a:rPr lang="en-GB" sz="2400" dirty="0" smtClean="0"/>
              <a:t> de </a:t>
            </a:r>
            <a:r>
              <a:rPr lang="en-GB" sz="2400" dirty="0" err="1" smtClean="0"/>
              <a:t>uma</a:t>
            </a:r>
            <a:r>
              <a:rPr lang="en-GB" sz="2400" dirty="0" smtClean="0"/>
              <a:t> </a:t>
            </a:r>
            <a:r>
              <a:rPr lang="en-GB" sz="2400" dirty="0" err="1" smtClean="0"/>
              <a:t>página</a:t>
            </a:r>
            <a:r>
              <a:rPr lang="en-GB" sz="2400" dirty="0" smtClean="0"/>
              <a:t>, </a:t>
            </a:r>
            <a:r>
              <a:rPr lang="en-GB" sz="2400" dirty="0" err="1" smtClean="0"/>
              <a:t>precisamos</a:t>
            </a:r>
            <a:r>
              <a:rPr lang="en-GB" sz="2400" dirty="0" smtClean="0"/>
              <a:t> </a:t>
            </a:r>
            <a:r>
              <a:rPr lang="en-GB" sz="2400" dirty="0" err="1" smtClean="0"/>
              <a:t>criar</a:t>
            </a:r>
            <a:r>
              <a:rPr lang="en-GB" sz="2400" dirty="0" smtClean="0"/>
              <a:t> </a:t>
            </a:r>
            <a:r>
              <a:rPr lang="en-GB" sz="2400" dirty="0" err="1" smtClean="0"/>
              <a:t>uma</a:t>
            </a:r>
            <a:r>
              <a:rPr lang="en-GB" sz="2400" dirty="0" smtClean="0"/>
              <a:t> </a:t>
            </a:r>
            <a:r>
              <a:rPr lang="en-GB" sz="2400" dirty="0" err="1" smtClean="0"/>
              <a:t>âncora</a:t>
            </a:r>
            <a:r>
              <a:rPr lang="en-GB" sz="2400" dirty="0" smtClean="0"/>
              <a:t> no </a:t>
            </a:r>
            <a:r>
              <a:rPr lang="en-GB" sz="2400" dirty="0" err="1" smtClean="0"/>
              <a:t>início</a:t>
            </a:r>
            <a:r>
              <a:rPr lang="en-GB" sz="2400" dirty="0" smtClean="0"/>
              <a:t> de </a:t>
            </a:r>
            <a:r>
              <a:rPr lang="en-GB" sz="2400" dirty="0" err="1" smtClean="0"/>
              <a:t>cada</a:t>
            </a:r>
            <a:r>
              <a:rPr lang="en-GB" sz="2400" dirty="0" smtClean="0"/>
              <a:t> </a:t>
            </a:r>
            <a:r>
              <a:rPr lang="en-GB" sz="2400" dirty="0" err="1" smtClean="0"/>
              <a:t>seção</a:t>
            </a:r>
            <a:r>
              <a:rPr lang="en-GB" sz="2400" dirty="0" smtClean="0"/>
              <a:t>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será</a:t>
            </a:r>
            <a:r>
              <a:rPr lang="en-GB" sz="2400" dirty="0" smtClean="0"/>
              <a:t> </a:t>
            </a:r>
            <a:r>
              <a:rPr lang="en-GB" sz="2400" dirty="0" err="1" smtClean="0"/>
              <a:t>referenciada</a:t>
            </a:r>
            <a:r>
              <a:rPr lang="en-GB" sz="2400" dirty="0" smtClean="0"/>
              <a:t> </a:t>
            </a:r>
            <a:r>
              <a:rPr lang="en-GB" sz="2400" dirty="0" err="1" smtClean="0"/>
              <a:t>por</a:t>
            </a:r>
            <a:r>
              <a:rPr lang="en-GB" sz="2400" dirty="0" smtClean="0"/>
              <a:t> um link. </a:t>
            </a:r>
            <a:r>
              <a:rPr lang="en-GB" sz="2400" dirty="0" err="1" smtClean="0"/>
              <a:t>Uma</a:t>
            </a:r>
            <a:r>
              <a:rPr lang="en-GB" sz="2400" dirty="0" smtClean="0"/>
              <a:t> </a:t>
            </a:r>
            <a:r>
              <a:rPr lang="en-GB" sz="2400" dirty="0" err="1" smtClean="0"/>
              <a:t>âncora</a:t>
            </a:r>
            <a:r>
              <a:rPr lang="en-GB" sz="2400" dirty="0" smtClean="0"/>
              <a:t> é o </a:t>
            </a:r>
            <a:r>
              <a:rPr lang="en-GB" sz="2400" dirty="0" err="1" smtClean="0"/>
              <a:t>ponto</a:t>
            </a:r>
            <a:r>
              <a:rPr lang="en-GB" sz="2400" dirty="0" smtClean="0"/>
              <a:t> de </a:t>
            </a:r>
            <a:r>
              <a:rPr lang="en-GB" sz="2400" dirty="0" err="1" smtClean="0"/>
              <a:t>referência</a:t>
            </a:r>
            <a:r>
              <a:rPr lang="en-GB" sz="2400" dirty="0" smtClean="0"/>
              <a:t> </a:t>
            </a:r>
            <a:r>
              <a:rPr lang="en-GB" sz="2400" dirty="0" err="1" smtClean="0"/>
              <a:t>ou</a:t>
            </a:r>
            <a:r>
              <a:rPr lang="en-GB" sz="2400" dirty="0" smtClean="0"/>
              <a:t> o </a:t>
            </a:r>
            <a:r>
              <a:rPr lang="en-GB" sz="2400" dirty="0" err="1" smtClean="0"/>
              <a:t>endereço</a:t>
            </a:r>
            <a:r>
              <a:rPr lang="en-GB" sz="2400" dirty="0" smtClean="0"/>
              <a:t>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será</a:t>
            </a:r>
            <a:r>
              <a:rPr lang="en-GB" sz="2400" dirty="0" smtClean="0"/>
              <a:t> </a:t>
            </a:r>
            <a:r>
              <a:rPr lang="en-GB" sz="2400" dirty="0" err="1" smtClean="0"/>
              <a:t>acessado</a:t>
            </a:r>
            <a:r>
              <a:rPr lang="en-GB" sz="2400" dirty="0" smtClean="0"/>
              <a:t> </a:t>
            </a:r>
            <a:r>
              <a:rPr lang="en-GB" sz="2400" dirty="0" err="1" smtClean="0"/>
              <a:t>por</a:t>
            </a:r>
            <a:r>
              <a:rPr lang="en-GB" sz="2400" dirty="0" smtClean="0"/>
              <a:t> um link.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FF0000"/>
                </a:solidFill>
              </a:rPr>
              <a:t>&lt;a name = “</a:t>
            </a:r>
            <a:r>
              <a:rPr lang="en-GB" sz="2400" dirty="0" err="1" smtClean="0">
                <a:solidFill>
                  <a:srgbClr val="FF0000"/>
                </a:solidFill>
              </a:rPr>
              <a:t>nome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da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âncora</a:t>
            </a:r>
            <a:r>
              <a:rPr lang="en-GB" sz="2400" dirty="0" smtClean="0">
                <a:solidFill>
                  <a:srgbClr val="FF0000"/>
                </a:solidFill>
              </a:rPr>
              <a:t>”&gt;</a:t>
            </a:r>
            <a:r>
              <a:rPr lang="en-GB" sz="2400" dirty="0" err="1" smtClean="0">
                <a:solidFill>
                  <a:srgbClr val="FF0000"/>
                </a:solidFill>
              </a:rPr>
              <a:t>texto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para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linkar</a:t>
            </a:r>
            <a:r>
              <a:rPr lang="en-GB" sz="2400" dirty="0" smtClean="0">
                <a:solidFill>
                  <a:srgbClr val="FF0000"/>
                </a:solidFill>
              </a:rPr>
              <a:t>&lt;/a&gt;</a:t>
            </a:r>
          </a:p>
          <a:p>
            <a:pPr eaLnBrk="1" hangingPunct="1">
              <a:lnSpc>
                <a:spcPct val="9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-</a:t>
            </a:r>
            <a:r>
              <a:rPr lang="en-GB" sz="2400" u="sng" dirty="0" err="1" smtClean="0">
                <a:solidFill>
                  <a:srgbClr val="0000FF"/>
                </a:solidFill>
              </a:rPr>
              <a:t>Criando</a:t>
            </a:r>
            <a:r>
              <a:rPr lang="en-GB" sz="2400" u="sng" dirty="0" smtClean="0">
                <a:solidFill>
                  <a:srgbClr val="0000FF"/>
                </a:solidFill>
              </a:rPr>
              <a:t> o Link p/ a </a:t>
            </a:r>
            <a:r>
              <a:rPr lang="en-GB" sz="2400" u="sng" dirty="0" err="1" smtClean="0">
                <a:solidFill>
                  <a:srgbClr val="0000FF"/>
                </a:solidFill>
              </a:rPr>
              <a:t>âncora</a:t>
            </a:r>
            <a:r>
              <a:rPr lang="en-GB" sz="2400" u="sng" dirty="0" smtClean="0">
                <a:solidFill>
                  <a:srgbClr val="0000FF"/>
                </a:solidFill>
              </a:rPr>
              <a:t>:</a:t>
            </a:r>
            <a:r>
              <a:rPr lang="en-GB" sz="2400" dirty="0" smtClean="0"/>
              <a:t> Para </a:t>
            </a:r>
            <a:r>
              <a:rPr lang="en-GB" sz="2400" dirty="0" err="1" smtClean="0"/>
              <a:t>criar</a:t>
            </a:r>
            <a:r>
              <a:rPr lang="en-GB" sz="2400" dirty="0" smtClean="0"/>
              <a:t> um link </a:t>
            </a:r>
            <a:r>
              <a:rPr lang="en-GB" sz="2400" dirty="0" err="1" smtClean="0"/>
              <a:t>para</a:t>
            </a:r>
            <a:r>
              <a:rPr lang="en-GB" sz="2400" dirty="0" smtClean="0"/>
              <a:t> </a:t>
            </a:r>
            <a:r>
              <a:rPr lang="en-GB" sz="2400" dirty="0" err="1" smtClean="0"/>
              <a:t>uma</a:t>
            </a:r>
            <a:r>
              <a:rPr lang="en-GB" sz="2400" dirty="0" smtClean="0"/>
              <a:t> </a:t>
            </a:r>
            <a:r>
              <a:rPr lang="en-GB" sz="2400" dirty="0" err="1" smtClean="0"/>
              <a:t>âncora</a:t>
            </a:r>
            <a:r>
              <a:rPr lang="en-GB" sz="2400" dirty="0" smtClean="0"/>
              <a:t>, </a:t>
            </a:r>
            <a:r>
              <a:rPr lang="en-GB" sz="2400" dirty="0" err="1" smtClean="0"/>
              <a:t>devemos</a:t>
            </a:r>
            <a:r>
              <a:rPr lang="en-GB" sz="2400" dirty="0" smtClean="0"/>
              <a:t> </a:t>
            </a:r>
            <a:r>
              <a:rPr lang="en-GB" sz="2400" dirty="0" err="1" smtClean="0"/>
              <a:t>usar</a:t>
            </a:r>
            <a:r>
              <a:rPr lang="en-GB" sz="2400" dirty="0" smtClean="0"/>
              <a:t> o </a:t>
            </a:r>
            <a:r>
              <a:rPr lang="en-GB" sz="2400" dirty="0" err="1" smtClean="0"/>
              <a:t>comando</a:t>
            </a:r>
            <a:r>
              <a:rPr lang="en-GB" sz="2400" dirty="0" smtClean="0"/>
              <a:t> A HREF, </a:t>
            </a:r>
            <a:r>
              <a:rPr lang="en-GB" sz="2400" dirty="0" err="1" smtClean="0"/>
              <a:t>especificando</a:t>
            </a:r>
            <a:r>
              <a:rPr lang="en-GB" sz="2400" dirty="0" smtClean="0"/>
              <a:t> o </a:t>
            </a:r>
            <a:r>
              <a:rPr lang="en-GB" sz="2400" dirty="0" err="1" smtClean="0"/>
              <a:t>nome</a:t>
            </a:r>
            <a:r>
              <a:rPr lang="en-GB" sz="2400" dirty="0" smtClean="0"/>
              <a:t> </a:t>
            </a:r>
            <a:r>
              <a:rPr lang="en-GB" sz="2400" dirty="0" err="1" smtClean="0"/>
              <a:t>da</a:t>
            </a:r>
            <a:r>
              <a:rPr lang="en-GB" sz="2400" dirty="0" smtClean="0"/>
              <a:t> </a:t>
            </a:r>
            <a:r>
              <a:rPr lang="en-GB" sz="2400" dirty="0" err="1" smtClean="0"/>
              <a:t>âncora</a:t>
            </a:r>
            <a:r>
              <a:rPr lang="en-GB" sz="2400" dirty="0" smtClean="0"/>
              <a:t>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deseja</a:t>
            </a:r>
            <a:r>
              <a:rPr lang="en-GB" sz="2400" dirty="0" smtClean="0"/>
              <a:t> </a:t>
            </a:r>
            <a:r>
              <a:rPr lang="en-GB" sz="2400" dirty="0" err="1" smtClean="0"/>
              <a:t>acessar</a:t>
            </a:r>
            <a:r>
              <a:rPr lang="en-GB" sz="2400" dirty="0" smtClean="0"/>
              <a:t> e um </a:t>
            </a:r>
            <a:r>
              <a:rPr lang="en-GB" sz="2400" dirty="0" err="1" smtClean="0"/>
              <a:t>texto</a:t>
            </a:r>
            <a:r>
              <a:rPr lang="en-GB" sz="2400" dirty="0" smtClean="0"/>
              <a:t> </a:t>
            </a:r>
            <a:r>
              <a:rPr lang="en-GB" sz="2400" dirty="0" err="1" smtClean="0"/>
              <a:t>será</a:t>
            </a:r>
            <a:r>
              <a:rPr lang="en-GB" sz="2400" dirty="0" smtClean="0"/>
              <a:t> </a:t>
            </a:r>
            <a:r>
              <a:rPr lang="en-GB" sz="2400" dirty="0" err="1" smtClean="0"/>
              <a:t>convertido</a:t>
            </a:r>
            <a:r>
              <a:rPr lang="en-GB" sz="2400" dirty="0" smtClean="0"/>
              <a:t> </a:t>
            </a:r>
            <a:r>
              <a:rPr lang="en-GB" sz="2400" dirty="0" err="1" smtClean="0"/>
              <a:t>em</a:t>
            </a:r>
            <a:r>
              <a:rPr lang="en-GB" sz="2400" dirty="0" smtClean="0"/>
              <a:t> </a:t>
            </a:r>
            <a:r>
              <a:rPr lang="en-GB" sz="2400" dirty="0" err="1" smtClean="0"/>
              <a:t>hipertexto</a:t>
            </a:r>
            <a:r>
              <a:rPr lang="en-GB" sz="2400" dirty="0" smtClean="0"/>
              <a:t>, </a:t>
            </a:r>
            <a:r>
              <a:rPr lang="en-GB" sz="2400" dirty="0" err="1" smtClean="0"/>
              <a:t>indicando</a:t>
            </a:r>
            <a:r>
              <a:rPr lang="en-GB" sz="2400" dirty="0" smtClean="0"/>
              <a:t>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ele</a:t>
            </a:r>
            <a:r>
              <a:rPr lang="en-GB" sz="2400" dirty="0" smtClean="0"/>
              <a:t> </a:t>
            </a:r>
            <a:r>
              <a:rPr lang="en-GB" sz="2400" dirty="0" err="1" smtClean="0"/>
              <a:t>faz</a:t>
            </a:r>
            <a:r>
              <a:rPr lang="en-GB" sz="2400" dirty="0" smtClean="0"/>
              <a:t> link com </a:t>
            </a:r>
            <a:r>
              <a:rPr lang="en-GB" sz="2400" dirty="0" err="1" smtClean="0"/>
              <a:t>algum</a:t>
            </a:r>
            <a:r>
              <a:rPr lang="en-GB" sz="2400" dirty="0" smtClean="0"/>
              <a:t> </a:t>
            </a:r>
            <a:r>
              <a:rPr lang="en-GB" sz="2400" dirty="0" err="1" smtClean="0"/>
              <a:t>objeto</a:t>
            </a:r>
            <a:r>
              <a:rPr lang="en-GB" sz="2400" dirty="0" smtClean="0"/>
              <a:t>.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FF0000"/>
                </a:solidFill>
              </a:rPr>
              <a:t>&lt;a </a:t>
            </a:r>
            <a:r>
              <a:rPr lang="en-GB" sz="2400" dirty="0" err="1" smtClean="0">
                <a:solidFill>
                  <a:srgbClr val="FF0000"/>
                </a:solidFill>
              </a:rPr>
              <a:t>href</a:t>
            </a:r>
            <a:r>
              <a:rPr lang="en-GB" sz="2400" dirty="0" smtClean="0">
                <a:solidFill>
                  <a:srgbClr val="FF0000"/>
                </a:solidFill>
              </a:rPr>
              <a:t> = “#</a:t>
            </a:r>
            <a:r>
              <a:rPr lang="en-GB" dirty="0" err="1" smtClean="0">
                <a:solidFill>
                  <a:srgbClr val="FF0000"/>
                </a:solidFill>
              </a:rPr>
              <a:t>nome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da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âncora</a:t>
            </a:r>
            <a:r>
              <a:rPr lang="en-GB" sz="2400" dirty="0" smtClean="0">
                <a:solidFill>
                  <a:srgbClr val="FF0000"/>
                </a:solidFill>
              </a:rPr>
              <a:t>”&gt;</a:t>
            </a:r>
            <a:r>
              <a:rPr lang="en-GB" sz="2400" dirty="0" err="1" smtClean="0">
                <a:solidFill>
                  <a:srgbClr val="FF0000"/>
                </a:solidFill>
              </a:rPr>
              <a:t>texto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usado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como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hipertexto</a:t>
            </a:r>
            <a:r>
              <a:rPr lang="en-GB" sz="2400" dirty="0" smtClean="0">
                <a:solidFill>
                  <a:srgbClr val="FF0000"/>
                </a:solidFill>
              </a:rPr>
              <a:t>&lt;/a&gt;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O </a:t>
            </a:r>
            <a:r>
              <a:rPr lang="en-GB" sz="2400" dirty="0" err="1" smtClean="0"/>
              <a:t>símbolo</a:t>
            </a:r>
            <a:r>
              <a:rPr lang="en-GB" sz="2400" dirty="0" smtClean="0"/>
              <a:t> # </a:t>
            </a:r>
            <a:r>
              <a:rPr lang="en-GB" sz="2400" dirty="0" err="1" smtClean="0"/>
              <a:t>avisa</a:t>
            </a:r>
            <a:r>
              <a:rPr lang="en-GB" sz="2400" dirty="0" smtClean="0"/>
              <a:t> o browser p/ </a:t>
            </a:r>
            <a:r>
              <a:rPr lang="en-GB" sz="2400" dirty="0" err="1" smtClean="0"/>
              <a:t>procurar</a:t>
            </a:r>
            <a:r>
              <a:rPr lang="en-GB" sz="2400" dirty="0" smtClean="0"/>
              <a:t> o link no </a:t>
            </a:r>
            <a:r>
              <a:rPr lang="en-GB" sz="2400" dirty="0" err="1" smtClean="0"/>
              <a:t>docto</a:t>
            </a:r>
            <a:r>
              <a:rPr lang="en-GB" sz="2400" dirty="0" smtClean="0"/>
              <a:t> </a:t>
            </a:r>
            <a:r>
              <a:rPr lang="en-GB" sz="2400" dirty="0" err="1" smtClean="0"/>
              <a:t>atual</a:t>
            </a:r>
            <a:r>
              <a:rPr lang="en-GB" sz="2400" dirty="0" smtClean="0"/>
              <a:t>.</a:t>
            </a:r>
          </a:p>
          <a:p>
            <a:pPr algn="r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*Exemplo8.htm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6425"/>
            <a:ext cx="8231188" cy="811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3399"/>
                </a:solidFill>
                <a:latin typeface="Verdana" pitchFamily="34" charset="0"/>
              </a:rPr>
              <a:t>Características da Internet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84363"/>
            <a:ext cx="8305800" cy="35607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smtClean="0">
                <a:cs typeface="Times New Roman" pitchFamily="18" charset="0"/>
              </a:rPr>
              <a:t>Promover mudanças de comportamento econômico, social e político nas diversas culturas</a:t>
            </a:r>
          </a:p>
          <a:p>
            <a:pPr eaLnBrk="1" hangingPunct="1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smtClean="0">
              <a:cs typeface="Times New Roman" pitchFamily="18" charset="0"/>
            </a:endParaRP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800" smtClean="0">
                <a:cs typeface="Times New Roman" pitchFamily="18" charset="0"/>
              </a:rPr>
              <a:t>Proporcionar às pessoas a oportunidade de obter informações de qualquer natureza e localizadas em qualquer do planeta. </a:t>
            </a:r>
          </a:p>
        </p:txBody>
      </p:sp>
    </p:spTree>
    <p:extLst>
      <p:ext uri="{BB962C8B-B14F-4D97-AF65-F5344CB8AC3E}">
        <p14:creationId xmlns:p14="http://schemas.microsoft.com/office/powerpoint/2010/main" val="2157985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sz="3200"/>
              <a:t>CRIAÇÃO DE LINKS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00108"/>
            <a:ext cx="8659688" cy="513081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dirty="0" smtClean="0"/>
              <a:t>Links </a:t>
            </a:r>
            <a:r>
              <a:rPr lang="pt-BR" dirty="0"/>
              <a:t>para outras páginas HTML ou sites podem ser criados com o comando &lt;a </a:t>
            </a:r>
            <a:r>
              <a:rPr lang="pt-BR" dirty="0" err="1"/>
              <a:t>href</a:t>
            </a:r>
            <a:r>
              <a:rPr lang="pt-BR" dirty="0"/>
              <a:t>&gt;. Exemplo: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dirty="0"/>
              <a:t>Para abrir o link na mesma aba ou janela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&lt;a </a:t>
            </a:r>
            <a:r>
              <a:rPr lang="pt-BR" dirty="0" err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href</a:t>
            </a:r>
            <a:r>
              <a:rPr lang="pt-BR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=‘http://www.google.com’&gt;Google&lt;/a</a:t>
            </a:r>
            <a:r>
              <a:rPr lang="pt-B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Exemplo8_1.</a:t>
            </a:r>
            <a:r>
              <a:rPr lang="pt-BR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html</a:t>
            </a:r>
            <a:endParaRPr lang="pt-BR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dirty="0"/>
              <a:t>Para abrir o link em outra aba ou janela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&lt;a </a:t>
            </a:r>
            <a:r>
              <a:rPr lang="pt-B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href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=‘home.htm’ </a:t>
            </a:r>
            <a:r>
              <a:rPr lang="pt-B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target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=‘_</a:t>
            </a:r>
            <a:r>
              <a:rPr lang="pt-B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blank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’&gt;Pagina Inicial&lt;/a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</a:t>
            </a:r>
          </a:p>
          <a:p>
            <a:pPr algn="r">
              <a:lnSpc>
                <a:spcPct val="90000"/>
              </a:lnSpc>
              <a:buNone/>
              <a:defRPr/>
            </a:pPr>
            <a:r>
              <a:rPr lang="pt-B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Exemplo8_2.</a:t>
            </a:r>
            <a:r>
              <a:rPr lang="pt-BR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html</a:t>
            </a:r>
            <a:endParaRPr lang="pt-BR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dirty="0" smtClean="0"/>
              <a:t>Para </a:t>
            </a:r>
            <a:r>
              <a:rPr lang="pt-BR" dirty="0"/>
              <a:t>abrir o link em um frame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&lt;a </a:t>
            </a:r>
            <a:r>
              <a:rPr lang="pt-B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href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=‘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pagina.htm’ 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target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=‘</a:t>
            </a:r>
            <a:r>
              <a:rPr lang="pt-B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nomeframe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’&gt; Pagina 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Inicial&lt;/a&gt;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pt-BR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dirty="0"/>
              <a:t>Onde: </a:t>
            </a:r>
            <a:r>
              <a:rPr lang="pt-BR" dirty="0" err="1"/>
              <a:t>href</a:t>
            </a:r>
            <a:r>
              <a:rPr lang="pt-BR" dirty="0"/>
              <a:t> é igual a página ou endereço a ser aberto e </a:t>
            </a:r>
            <a:r>
              <a:rPr lang="pt-BR" dirty="0" err="1"/>
              <a:t>target</a:t>
            </a:r>
            <a:r>
              <a:rPr lang="pt-BR" dirty="0"/>
              <a:t> onde ele deverá ser aberto.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31188" cy="55245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200" smtClean="0">
                <a:solidFill>
                  <a:srgbClr val="003399"/>
                </a:solidFill>
                <a:latin typeface="Verdana" pitchFamily="34" charset="0"/>
              </a:rPr>
              <a:t>Links </a:t>
            </a:r>
            <a:r>
              <a:rPr lang="en-GB" sz="3400" smtClean="0">
                <a:solidFill>
                  <a:srgbClr val="003399"/>
                </a:solidFill>
                <a:latin typeface="Verdana" pitchFamily="34" charset="0"/>
              </a:rPr>
              <a:t>(arquivos locais / externos)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-Para fazer a ligação de um texto com uma página local ou externa, precisamos apenas especificar o nome completo do arquivo que será chamado através do comando &lt;A HREF&gt;.</a:t>
            </a:r>
          </a:p>
          <a:p>
            <a:pPr eaLnBrk="1" hangingPunct="1">
              <a:lnSpc>
                <a:spcPct val="93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smtClean="0"/>
          </a:p>
          <a:p>
            <a:pPr eaLnBrk="1" hangingPunct="1">
              <a:lnSpc>
                <a:spcPct val="93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&lt;a href=“exemplo1.html&gt;Veja o exemplo1&lt;/a&gt; </a:t>
            </a:r>
            <a:endParaRPr lang="en-GB" sz="2400" smtClean="0"/>
          </a:p>
          <a:p>
            <a:pPr eaLnBrk="1" hangingPunct="1">
              <a:lnSpc>
                <a:spcPct val="93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smtClean="0"/>
          </a:p>
          <a:p>
            <a:pPr eaLnBrk="1" hangingPunct="1">
              <a:lnSpc>
                <a:spcPct val="93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&lt;a href="http://www.fema.edu.br/"&gt;Visite a FEMA &lt;/a&gt; </a:t>
            </a:r>
            <a:endParaRPr lang="en-GB" sz="2400" smtClean="0"/>
          </a:p>
          <a:p>
            <a:pPr algn="r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 algn="r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*Exemplo9.htm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Direcionando 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pt-BR" dirty="0" smtClean="0"/>
              <a:t> </a:t>
            </a:r>
            <a:r>
              <a:rPr lang="pt-BR" b="1" dirty="0"/>
              <a:t>Utilização do parâmetro </a:t>
            </a:r>
            <a:r>
              <a:rPr lang="pt-BR" b="1" dirty="0" err="1"/>
              <a:t>target</a:t>
            </a:r>
            <a:r>
              <a:rPr lang="pt-BR" b="1" dirty="0"/>
              <a:t> (alvo)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b="1" dirty="0" smtClean="0"/>
              <a:t>_</a:t>
            </a:r>
            <a:r>
              <a:rPr lang="pt-BR" b="1" dirty="0" err="1" smtClean="0"/>
              <a:t>blank</a:t>
            </a:r>
            <a:r>
              <a:rPr lang="pt-BR" b="1" dirty="0" smtClean="0"/>
              <a:t> </a:t>
            </a:r>
            <a:r>
              <a:rPr lang="pt-BR" dirty="0"/>
              <a:t>– abre uma nova janela do </a:t>
            </a:r>
            <a:r>
              <a:rPr lang="pt-BR" dirty="0" smtClean="0"/>
              <a:t>navegador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_</a:t>
            </a:r>
            <a:r>
              <a:rPr lang="pt-BR" b="1" dirty="0" err="1" smtClean="0"/>
              <a:t>parent</a:t>
            </a:r>
            <a:r>
              <a:rPr lang="pt-BR" b="1" dirty="0" smtClean="0"/>
              <a:t> </a:t>
            </a:r>
            <a:r>
              <a:rPr lang="pt-BR" dirty="0"/>
              <a:t>– carrega o documento </a:t>
            </a:r>
            <a:r>
              <a:rPr lang="pt-BR" dirty="0" err="1"/>
              <a:t>linkado</a:t>
            </a:r>
            <a:r>
              <a:rPr lang="pt-BR" dirty="0"/>
              <a:t> </a:t>
            </a:r>
            <a:r>
              <a:rPr lang="pt-BR" dirty="0" smtClean="0"/>
              <a:t>dentro do </a:t>
            </a:r>
            <a:r>
              <a:rPr lang="pt-BR" dirty="0"/>
              <a:t>frame-mestre (pai</a:t>
            </a:r>
            <a:r>
              <a:rPr lang="pt-BR" dirty="0" smtClean="0"/>
              <a:t>)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_</a:t>
            </a:r>
            <a:r>
              <a:rPr lang="pt-BR" b="1" dirty="0"/>
              <a:t>self </a:t>
            </a:r>
            <a:r>
              <a:rPr lang="pt-BR" dirty="0"/>
              <a:t>– carrega o documento </a:t>
            </a:r>
            <a:r>
              <a:rPr lang="pt-BR" dirty="0" err="1"/>
              <a:t>linkado</a:t>
            </a:r>
            <a:r>
              <a:rPr lang="pt-BR" dirty="0"/>
              <a:t> na </a:t>
            </a:r>
            <a:r>
              <a:rPr lang="pt-BR" dirty="0" smtClean="0"/>
              <a:t>mesma página</a:t>
            </a:r>
            <a:r>
              <a:rPr lang="pt-BR" dirty="0"/>
              <a:t>. (parâmetro padrão)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_</a:t>
            </a:r>
            <a:r>
              <a:rPr lang="pt-BR" b="1" dirty="0"/>
              <a:t>top </a:t>
            </a:r>
            <a:r>
              <a:rPr lang="pt-BR" dirty="0"/>
              <a:t>– carrega o documento </a:t>
            </a:r>
            <a:r>
              <a:rPr lang="pt-BR" dirty="0" err="1"/>
              <a:t>linkado</a:t>
            </a:r>
            <a:r>
              <a:rPr lang="pt-BR" dirty="0"/>
              <a:t> em toda </a:t>
            </a:r>
            <a:r>
              <a:rPr lang="pt-BR" dirty="0" smtClean="0"/>
              <a:t>a janela</a:t>
            </a:r>
            <a:r>
              <a:rPr lang="pt-BR" dirty="0"/>
              <a:t>, </a:t>
            </a:r>
            <a:r>
              <a:rPr lang="pt-BR" dirty="0" smtClean="0"/>
              <a:t>eliminando </a:t>
            </a:r>
            <a:r>
              <a:rPr lang="pt-BR" dirty="0"/>
              <a:t>frames que </a:t>
            </a:r>
            <a:r>
              <a:rPr lang="pt-BR" dirty="0" smtClean="0"/>
              <a:t>possivelmente estejam </a:t>
            </a:r>
            <a:r>
              <a:rPr lang="pt-BR" dirty="0"/>
              <a:t>nela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Links e ancoras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pt-BR" dirty="0"/>
              <a:t>Links para </a:t>
            </a:r>
            <a:r>
              <a:rPr lang="pt-BR" dirty="0" smtClean="0"/>
              <a:t>E-mail</a:t>
            </a:r>
          </a:p>
          <a:p>
            <a:pPr>
              <a:defRPr/>
            </a:pPr>
            <a:endParaRPr lang="pt-BR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pt-BR" b="1" dirty="0">
                <a:solidFill>
                  <a:srgbClr val="D89243"/>
                </a:solidFill>
              </a:rPr>
              <a:t>&lt;</a:t>
            </a:r>
            <a:r>
              <a:rPr lang="pt-BR" b="1" dirty="0" smtClean="0">
                <a:solidFill>
                  <a:srgbClr val="D89243"/>
                </a:solidFill>
              </a:rPr>
              <a:t>a </a:t>
            </a:r>
            <a:r>
              <a:rPr lang="pt-BR" b="1" dirty="0" err="1" smtClean="0">
                <a:solidFill>
                  <a:srgbClr val="D89243"/>
                </a:solidFill>
              </a:rPr>
              <a:t>href</a:t>
            </a:r>
            <a:r>
              <a:rPr lang="pt-BR" b="1" dirty="0">
                <a:solidFill>
                  <a:srgbClr val="D89243"/>
                </a:solidFill>
              </a:rPr>
              <a:t>=“</a:t>
            </a:r>
            <a:r>
              <a:rPr lang="pt-BR" b="1" dirty="0" smtClean="0">
                <a:solidFill>
                  <a:srgbClr val="D89243"/>
                </a:solidFill>
              </a:rPr>
              <a:t>mailto:diomara</a:t>
            </a:r>
            <a:r>
              <a:rPr lang="pt-BR" b="1" dirty="0" smtClean="0">
                <a:solidFill>
                  <a:srgbClr val="D89243"/>
                </a:solidFill>
                <a:hlinkClick r:id="rId2"/>
              </a:rPr>
              <a:t>@femanet.com.br</a:t>
            </a:r>
            <a:r>
              <a:rPr lang="pt-BR" b="1" dirty="0" smtClean="0">
                <a:solidFill>
                  <a:srgbClr val="D89243"/>
                </a:solidFill>
              </a:rPr>
              <a:t>”&gt; e-mail&lt;/</a:t>
            </a:r>
            <a:r>
              <a:rPr lang="pt-BR" b="1" dirty="0">
                <a:solidFill>
                  <a:srgbClr val="D89243"/>
                </a:solidFill>
              </a:rPr>
              <a:t>a&gt;</a:t>
            </a:r>
            <a:endParaRPr lang="pt-BR" dirty="0" smtClean="0">
              <a:solidFill>
                <a:srgbClr val="D89243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Definindo cores dos links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288" y="1412875"/>
            <a:ext cx="8291512" cy="5329238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Definir a cor do link ativo, do link acessado e do link não visitado, para uma melhor compreensão e visualização na tela. Isso é possível através dos parâmetros: </a:t>
            </a:r>
          </a:p>
          <a:p>
            <a:pPr lvl="1">
              <a:defRPr/>
            </a:pPr>
            <a:r>
              <a:rPr lang="pt-BR" b="1" dirty="0" smtClean="0"/>
              <a:t>link</a:t>
            </a:r>
            <a:r>
              <a:rPr lang="pt-BR" dirty="0" smtClean="0"/>
              <a:t> – define a cor dos links ainda não visitados pelo usuário</a:t>
            </a:r>
          </a:p>
          <a:p>
            <a:pPr lvl="1">
              <a:defRPr/>
            </a:pPr>
            <a:r>
              <a:rPr lang="pt-BR" b="1" dirty="0" err="1" smtClean="0"/>
              <a:t>alink</a:t>
            </a:r>
            <a:r>
              <a:rPr lang="pt-BR" dirty="0" smtClean="0"/>
              <a:t> – define a cor dos links no momento do clique do mouse</a:t>
            </a:r>
          </a:p>
          <a:p>
            <a:pPr lvl="1">
              <a:defRPr/>
            </a:pPr>
            <a:r>
              <a:rPr lang="pt-BR" b="1" dirty="0" err="1" smtClean="0"/>
              <a:t>vlink</a:t>
            </a:r>
            <a:r>
              <a:rPr lang="pt-BR" dirty="0" smtClean="0"/>
              <a:t> – define a cor dos links que já foram visitados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pt-BR" dirty="0" smtClean="0"/>
              <a:t>Inseridos na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defRPr/>
            </a:pPr>
            <a:r>
              <a:rPr lang="en-US" sz="2100" b="1" dirty="0" smtClean="0"/>
              <a:t>&lt;body link=“#666FF” </a:t>
            </a:r>
            <a:r>
              <a:rPr lang="en-US" sz="2100" b="1" dirty="0" err="1" smtClean="0"/>
              <a:t>vlink</a:t>
            </a:r>
            <a:r>
              <a:rPr lang="en-US" sz="2100" b="1" dirty="0" smtClean="0"/>
              <a:t>=“#00FFFF” </a:t>
            </a:r>
            <a:r>
              <a:rPr lang="en-US" sz="2100" b="1" dirty="0" err="1" smtClean="0"/>
              <a:t>alink</a:t>
            </a:r>
            <a:r>
              <a:rPr lang="en-US" sz="2100" b="1" dirty="0" smtClean="0"/>
              <a:t>=“FF6666”&gt;</a:t>
            </a:r>
            <a:endParaRPr lang="pt-BR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31188" cy="55245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0033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200" smtClean="0">
                <a:solidFill>
                  <a:srgbClr val="003399"/>
                </a:solidFill>
                <a:latin typeface="Verdana" pitchFamily="34" charset="0"/>
              </a:rPr>
              <a:t>Endereço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smtClean="0"/>
              <a:t>-</a:t>
            </a:r>
            <a:r>
              <a:rPr lang="en-GB" sz="3600" u="sng" smtClean="0">
                <a:solidFill>
                  <a:srgbClr val="0000FF"/>
                </a:solidFill>
              </a:rPr>
              <a:t>Comando </a:t>
            </a:r>
            <a:r>
              <a:rPr lang="en-GB" sz="3600" b="1" smtClean="0">
                <a:solidFill>
                  <a:srgbClr val="0000FF"/>
                </a:solidFill>
              </a:rPr>
              <a:t>&lt;ADDRESS&gt;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O final da página deve ser utilizado para identificar o autor.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			&lt;ADDRESS&gt;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				texto...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				texto...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				texto...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			&lt;/ADDRESS&gt;</a:t>
            </a:r>
          </a:p>
          <a:p>
            <a:pPr algn="r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smtClean="0"/>
          </a:p>
          <a:p>
            <a:pPr algn="r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----------------------------------------------------------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513" y="908050"/>
            <a:ext cx="6172200" cy="23050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5400" i="1" dirty="0" smtClean="0"/>
              <a:t>HTML</a:t>
            </a:r>
            <a:br>
              <a:rPr lang="pt-BR" sz="5400" i="1" dirty="0" smtClean="0"/>
            </a:br>
            <a:r>
              <a:rPr lang="pt-BR" sz="5400" i="1" dirty="0" smtClean="0"/>
              <a:t>Exercícios</a:t>
            </a:r>
            <a:r>
              <a:rPr lang="pt-BR" sz="3200" i="1" dirty="0" smtClean="0"/>
              <a:t/>
            </a:r>
            <a:br>
              <a:rPr lang="pt-BR" sz="3200" i="1" dirty="0" smtClean="0"/>
            </a:br>
            <a:endParaRPr lang="pt-BR" dirty="0"/>
          </a:p>
        </p:txBody>
      </p:sp>
      <p:sp>
        <p:nvSpPr>
          <p:cNvPr id="41987" name="Subtítulo 2"/>
          <p:cNvSpPr>
            <a:spLocks noGrp="1"/>
          </p:cNvSpPr>
          <p:nvPr>
            <p:ph type="subTitle" idx="1"/>
          </p:nvPr>
        </p:nvSpPr>
        <p:spPr>
          <a:xfrm>
            <a:off x="2286000" y="4437063"/>
            <a:ext cx="6534150" cy="1938337"/>
          </a:xfrm>
        </p:spPr>
        <p:txBody>
          <a:bodyPr/>
          <a:lstStyle/>
          <a:p>
            <a:pPr eaLnBrk="1" hangingPunct="1"/>
            <a:r>
              <a:rPr lang="pt-BR" dirty="0" smtClean="0"/>
              <a:t>Professor Responsável</a:t>
            </a:r>
          </a:p>
          <a:p>
            <a:pPr eaLnBrk="1" hangingPunct="1"/>
            <a:r>
              <a:rPr lang="pt-BR" dirty="0" smtClean="0"/>
              <a:t>	Esp. </a:t>
            </a:r>
            <a:r>
              <a:rPr lang="pt-BR" dirty="0" err="1" smtClean="0"/>
              <a:t>Diomara</a:t>
            </a:r>
            <a:r>
              <a:rPr lang="pt-BR" dirty="0" smtClean="0"/>
              <a:t> Martins </a:t>
            </a:r>
            <a:r>
              <a:rPr lang="pt-BR" dirty="0" err="1" smtClean="0"/>
              <a:t>Reigato</a:t>
            </a:r>
            <a:r>
              <a:rPr lang="pt-BR" dirty="0" smtClean="0"/>
              <a:t> Barros</a:t>
            </a:r>
          </a:p>
          <a:p>
            <a:pPr eaLnBrk="1" hangingPunct="1"/>
            <a:r>
              <a:rPr lang="pt-BR" dirty="0" smtClean="0"/>
              <a:t>	diomara@femanet.com.br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Exercício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Desenvolva uma página chamada “pag1.html” que contenha 10 parágrafos. </a:t>
            </a:r>
          </a:p>
          <a:p>
            <a:pPr lvl="1">
              <a:defRPr/>
            </a:pPr>
            <a:r>
              <a:rPr lang="pt-BR" dirty="0" smtClean="0"/>
              <a:t>Formate o background com uma cor a sua escolha</a:t>
            </a:r>
          </a:p>
          <a:p>
            <a:pPr lvl="1">
              <a:defRPr/>
            </a:pPr>
            <a:r>
              <a:rPr lang="pt-BR" dirty="0" smtClean="0"/>
              <a:t>Coloque um Título para sua página, formate com cabeçalho H1</a:t>
            </a:r>
          </a:p>
          <a:p>
            <a:pPr lvl="1">
              <a:defRPr/>
            </a:pPr>
            <a:r>
              <a:rPr lang="pt-BR" dirty="0" smtClean="0"/>
              <a:t>Formate o parágrafos 1 a 3 com texto alinhado a esquerda, fonte </a:t>
            </a:r>
            <a:r>
              <a:rPr lang="pt-BR" dirty="0" err="1" smtClean="0"/>
              <a:t>arial</a:t>
            </a:r>
            <a:r>
              <a:rPr lang="pt-BR" dirty="0" smtClean="0"/>
              <a:t>, </a:t>
            </a:r>
            <a:r>
              <a:rPr lang="pt-BR" dirty="0" err="1" smtClean="0"/>
              <a:t>size</a:t>
            </a:r>
            <a:r>
              <a:rPr lang="pt-BR" dirty="0" smtClean="0"/>
              <a:t> 3, cor azul. </a:t>
            </a:r>
          </a:p>
          <a:p>
            <a:pPr lvl="1">
              <a:defRPr/>
            </a:pPr>
            <a:r>
              <a:rPr lang="pt-BR" dirty="0"/>
              <a:t>Formate </a:t>
            </a:r>
            <a:r>
              <a:rPr lang="pt-BR" dirty="0" smtClean="0"/>
              <a:t>os parágrafos de 4 a 6 com </a:t>
            </a:r>
            <a:r>
              <a:rPr lang="pt-BR" dirty="0"/>
              <a:t>texto </a:t>
            </a:r>
            <a:r>
              <a:rPr lang="pt-BR" dirty="0" smtClean="0"/>
              <a:t>alinhado a direita, </a:t>
            </a:r>
            <a:r>
              <a:rPr lang="pt-BR" dirty="0"/>
              <a:t>fonte </a:t>
            </a:r>
            <a:r>
              <a:rPr lang="pt-BR" dirty="0" smtClean="0"/>
              <a:t>courier,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smtClean="0"/>
              <a:t>4, </a:t>
            </a:r>
            <a:r>
              <a:rPr lang="pt-BR" dirty="0"/>
              <a:t>cor </a:t>
            </a:r>
            <a:r>
              <a:rPr lang="pt-BR" dirty="0" smtClean="0"/>
              <a:t>vermelha .</a:t>
            </a:r>
          </a:p>
          <a:p>
            <a:pPr lvl="1">
              <a:defRPr/>
            </a:pPr>
            <a:r>
              <a:rPr lang="pt-BR" dirty="0"/>
              <a:t>Formate os </a:t>
            </a:r>
            <a:r>
              <a:rPr lang="pt-BR" dirty="0" smtClean="0"/>
              <a:t>parágrafos </a:t>
            </a:r>
            <a:r>
              <a:rPr lang="pt-BR" dirty="0"/>
              <a:t>de </a:t>
            </a:r>
            <a:r>
              <a:rPr lang="pt-BR" dirty="0" smtClean="0"/>
              <a:t>7 a 10 com </a:t>
            </a:r>
            <a:r>
              <a:rPr lang="pt-BR" dirty="0"/>
              <a:t>texto alinhado </a:t>
            </a:r>
            <a:r>
              <a:rPr lang="pt-BR" dirty="0" smtClean="0"/>
              <a:t>justificado, </a:t>
            </a:r>
            <a:r>
              <a:rPr lang="pt-BR" dirty="0"/>
              <a:t>fonte </a:t>
            </a:r>
            <a:r>
              <a:rPr lang="pt-BR" dirty="0" smtClean="0"/>
              <a:t>times,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smtClean="0"/>
              <a:t>5, </a:t>
            </a:r>
            <a:r>
              <a:rPr lang="pt-BR" dirty="0"/>
              <a:t>cor </a:t>
            </a:r>
            <a:r>
              <a:rPr lang="pt-BR" dirty="0" smtClean="0"/>
              <a:t>verde.</a:t>
            </a:r>
          </a:p>
          <a:p>
            <a:pPr lvl="1">
              <a:defRPr/>
            </a:pPr>
            <a:r>
              <a:rPr lang="pt-BR" dirty="0" smtClean="0"/>
              <a:t>Coloque uma imagem depois do paragrafo 5, alinhada ao centro, com largura=200 e altura=200</a:t>
            </a:r>
          </a:p>
          <a:p>
            <a:pPr lvl="1">
              <a:defRPr/>
            </a:pPr>
            <a:r>
              <a:rPr lang="pt-BR" dirty="0" smtClean="0"/>
              <a:t>Crie uma ancora, no início da página, para o paragrafo 5</a:t>
            </a:r>
          </a:p>
          <a:p>
            <a:pPr lvl="1">
              <a:defRPr/>
            </a:pPr>
            <a:r>
              <a:rPr lang="pt-BR" dirty="0"/>
              <a:t>Crie uma ancora, no início da página, para o paragrafo </a:t>
            </a:r>
            <a:r>
              <a:rPr lang="pt-BR" dirty="0" smtClean="0"/>
              <a:t>8</a:t>
            </a:r>
            <a:endParaRPr lang="pt-BR" dirty="0"/>
          </a:p>
          <a:p>
            <a:pPr lvl="1">
              <a:defRPr/>
            </a:pPr>
            <a:r>
              <a:rPr lang="pt-BR" dirty="0"/>
              <a:t>Crie uma ancora, no início da página, para </a:t>
            </a:r>
            <a:r>
              <a:rPr lang="pt-BR" dirty="0" smtClean="0"/>
              <a:t>o fim da página</a:t>
            </a:r>
          </a:p>
          <a:p>
            <a:pPr lvl="1">
              <a:defRPr/>
            </a:pPr>
            <a:r>
              <a:rPr lang="pt-BR" dirty="0"/>
              <a:t>Crie uma ancora, no </a:t>
            </a:r>
            <a:r>
              <a:rPr lang="pt-BR" dirty="0" smtClean="0"/>
              <a:t>fim da </a:t>
            </a:r>
            <a:r>
              <a:rPr lang="pt-BR" dirty="0"/>
              <a:t>página, para </a:t>
            </a:r>
            <a:r>
              <a:rPr lang="pt-BR" dirty="0" smtClean="0"/>
              <a:t>o inicio da página</a:t>
            </a:r>
          </a:p>
          <a:p>
            <a:pPr lvl="1">
              <a:defRPr/>
            </a:pPr>
            <a:r>
              <a:rPr lang="pt-BR" dirty="0" smtClean="0"/>
              <a:t>Formate palavras do texto e em negrito, itálico e sublinhado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Exercício 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pt-BR" dirty="0" smtClean="0"/>
              <a:t>Desenvolva uma página chamada “pag2.htm” que contenha 6 parágrafos. </a:t>
            </a:r>
          </a:p>
          <a:p>
            <a:pPr lvl="1">
              <a:defRPr/>
            </a:pPr>
            <a:r>
              <a:rPr lang="pt-BR" dirty="0" smtClean="0"/>
              <a:t>Formate o background com uma cor a sua escolha</a:t>
            </a:r>
          </a:p>
          <a:p>
            <a:pPr lvl="1">
              <a:defRPr/>
            </a:pPr>
            <a:r>
              <a:rPr lang="pt-BR" dirty="0" smtClean="0"/>
              <a:t>Coloque um Título para sua página, formate com cabeçalho H2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Formate o texto com parágrafo justificado</a:t>
            </a:r>
          </a:p>
          <a:p>
            <a:pPr lvl="1">
              <a:defRPr/>
            </a:pPr>
            <a:r>
              <a:rPr lang="pt-BR" dirty="0" smtClean="0"/>
              <a:t>Formate o texto com fonte = times new </a:t>
            </a:r>
            <a:r>
              <a:rPr lang="pt-BR" dirty="0" err="1" smtClean="0"/>
              <a:t>roman</a:t>
            </a:r>
            <a:r>
              <a:rPr lang="pt-BR" dirty="0" smtClean="0"/>
              <a:t>, </a:t>
            </a:r>
            <a:r>
              <a:rPr lang="pt-BR" dirty="0" err="1" smtClean="0"/>
              <a:t>size</a:t>
            </a:r>
            <a:r>
              <a:rPr lang="pt-BR" dirty="0" smtClean="0"/>
              <a:t> = 3</a:t>
            </a:r>
          </a:p>
          <a:p>
            <a:pPr lvl="1">
              <a:defRPr/>
            </a:pPr>
            <a:r>
              <a:rPr lang="pt-BR" dirty="0" smtClean="0"/>
              <a:t>Coloque uma imagem depois do paragrafo 3, alinhada ao centro, com largura=200 e altura=200</a:t>
            </a:r>
          </a:p>
          <a:p>
            <a:pPr lvl="1">
              <a:defRPr/>
            </a:pPr>
            <a:r>
              <a:rPr lang="pt-BR" dirty="0" smtClean="0"/>
              <a:t>Crie uma ancora, no início da página, para o paragrafo 2</a:t>
            </a:r>
          </a:p>
          <a:p>
            <a:pPr lvl="1">
              <a:defRPr/>
            </a:pPr>
            <a:r>
              <a:rPr lang="pt-BR" dirty="0"/>
              <a:t>Crie uma ancora, no início da página, para o paragrafo 4</a:t>
            </a:r>
          </a:p>
          <a:p>
            <a:pPr lvl="1">
              <a:defRPr/>
            </a:pPr>
            <a:r>
              <a:rPr lang="pt-BR" dirty="0"/>
              <a:t>Crie uma ancora, no início da página, para </a:t>
            </a:r>
            <a:r>
              <a:rPr lang="pt-BR" dirty="0" smtClean="0"/>
              <a:t>o fim da página</a:t>
            </a:r>
          </a:p>
          <a:p>
            <a:pPr lvl="1">
              <a:defRPr/>
            </a:pPr>
            <a:r>
              <a:rPr lang="pt-BR" dirty="0"/>
              <a:t>Crie uma ancora, no </a:t>
            </a:r>
            <a:r>
              <a:rPr lang="pt-BR" dirty="0" smtClean="0"/>
              <a:t>fim da </a:t>
            </a:r>
            <a:r>
              <a:rPr lang="pt-BR" dirty="0"/>
              <a:t>página, para </a:t>
            </a:r>
            <a:r>
              <a:rPr lang="pt-BR" dirty="0" smtClean="0"/>
              <a:t>o inicio da página</a:t>
            </a:r>
          </a:p>
          <a:p>
            <a:pPr lvl="1">
              <a:defRPr/>
            </a:pPr>
            <a:r>
              <a:rPr lang="pt-BR" dirty="0" smtClean="0"/>
              <a:t>Formate palavras do texto  em negrito, itálico e sublinhado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9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Exercício III</a:t>
            </a:r>
            <a:endParaRPr lang="pt-BR" dirty="0"/>
          </a:p>
        </p:txBody>
      </p:sp>
      <p:sp>
        <p:nvSpPr>
          <p:cNvPr id="45059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Crie uma página com nome home.html</a:t>
            </a:r>
          </a:p>
          <a:p>
            <a:r>
              <a:rPr lang="pt-BR" dirty="0" smtClean="0"/>
              <a:t>Crie um titulo para a página com cabeçalho 1 centralizado a esquerda</a:t>
            </a:r>
          </a:p>
          <a:p>
            <a:r>
              <a:rPr lang="pt-BR" dirty="0" smtClean="0"/>
              <a:t>Crie links para a “pag1”e “pag2”</a:t>
            </a:r>
          </a:p>
          <a:p>
            <a:r>
              <a:rPr lang="pt-BR" dirty="0" smtClean="0"/>
              <a:t>Crie links nas páginas para retornar a página “home”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913813" cy="8270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eaLnBrk="1" hangingPunct="1">
              <a:buClr>
                <a:srgbClr val="009999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mtClean="0">
                <a:solidFill>
                  <a:srgbClr val="009999"/>
                </a:solidFill>
                <a:latin typeface="Verdana" pitchFamily="34" charset="0"/>
              </a:rPr>
              <a:t>Pessoas na Internet</a:t>
            </a:r>
            <a:endParaRPr lang="en-GB" altLang="pt-BR" sz="3200" i="1" smtClean="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0243" name="AutoShape 14" descr="world internet stats"/>
          <p:cNvSpPr>
            <a:spLocks noChangeAspect="1" noChangeArrowheads="1"/>
          </p:cNvSpPr>
          <p:nvPr/>
        </p:nvSpPr>
        <p:spPr bwMode="auto">
          <a:xfrm>
            <a:off x="2428875" y="2243138"/>
            <a:ext cx="42862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pt-BR" altLang="pt-BR">
              <a:cs typeface="Arial" charset="0"/>
            </a:endParaRPr>
          </a:p>
        </p:txBody>
      </p:sp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468313" y="5734050"/>
            <a:ext cx="8445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pt-BR" altLang="pt-BR" sz="1600">
                <a:solidFill>
                  <a:schemeClr val="tx1"/>
                </a:solidFill>
                <a:cs typeface="Arial" charset="0"/>
              </a:rPr>
              <a:t>Fonte: </a:t>
            </a:r>
            <a:r>
              <a:rPr lang="pt-BR" altLang="pt-BR" sz="1600">
                <a:solidFill>
                  <a:schemeClr val="tx1"/>
                </a:solidFill>
                <a:cs typeface="Arial" charset="0"/>
                <a:hlinkClick r:id="rId3"/>
              </a:rPr>
              <a:t>http://www.internetworldstats.com/stats.htm</a:t>
            </a:r>
            <a:endParaRPr lang="pt-BR" altLang="pt-BR" sz="160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34" y="1268760"/>
            <a:ext cx="759382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725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solidFill>
                  <a:schemeClr val="accent2"/>
                </a:solidFill>
              </a:rPr>
              <a:t>Frames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&lt;</a:t>
            </a:r>
            <a:r>
              <a:rPr lang="pt-BR" sz="2800" dirty="0" err="1" smtClean="0"/>
              <a:t>html</a:t>
            </a:r>
            <a:r>
              <a:rPr lang="pt-BR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&lt;</a:t>
            </a:r>
            <a:r>
              <a:rPr lang="pt-BR" sz="2800" dirty="0" err="1" smtClean="0"/>
              <a:t>frameset</a:t>
            </a:r>
            <a:r>
              <a:rPr lang="pt-BR" sz="2800" dirty="0" smtClean="0"/>
              <a:t> </a:t>
            </a:r>
            <a:r>
              <a:rPr lang="pt-BR" sz="2800" dirty="0" err="1" smtClean="0"/>
              <a:t>rows</a:t>
            </a:r>
            <a:r>
              <a:rPr lang="pt-BR" sz="2800" dirty="0" smtClean="0"/>
              <a:t>="20%,*,10%"&gt;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  &lt;frame </a:t>
            </a:r>
            <a:r>
              <a:rPr lang="pt-BR" sz="2800" dirty="0" err="1" smtClean="0"/>
              <a:t>src</a:t>
            </a:r>
            <a:r>
              <a:rPr lang="pt-BR" sz="2800" dirty="0" smtClean="0"/>
              <a:t>="topo.htm" /&gt;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  &lt;</a:t>
            </a:r>
            <a:r>
              <a:rPr lang="pt-BR" sz="2800" dirty="0" err="1" smtClean="0"/>
              <a:t>frameset</a:t>
            </a:r>
            <a:r>
              <a:rPr lang="pt-BR" sz="2800" dirty="0" smtClean="0"/>
              <a:t> </a:t>
            </a:r>
            <a:r>
              <a:rPr lang="pt-BR" sz="2800" dirty="0" err="1" smtClean="0"/>
              <a:t>cols</a:t>
            </a:r>
            <a:r>
              <a:rPr lang="pt-BR" sz="2800" dirty="0" smtClean="0"/>
              <a:t>="25%,*"&gt;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    &lt;frame </a:t>
            </a:r>
            <a:r>
              <a:rPr lang="pt-BR" sz="2800" dirty="0" err="1" smtClean="0"/>
              <a:t>src</a:t>
            </a:r>
            <a:r>
              <a:rPr lang="pt-BR" sz="2800" dirty="0" smtClean="0"/>
              <a:t>="menu.htm" /&gt;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    &lt;frame </a:t>
            </a:r>
            <a:r>
              <a:rPr lang="pt-BR" sz="2800" dirty="0" err="1" smtClean="0"/>
              <a:t>src</a:t>
            </a:r>
            <a:r>
              <a:rPr lang="pt-BR" sz="2800" dirty="0" smtClean="0"/>
              <a:t>="corpo.htm" /&gt;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  &lt;/</a:t>
            </a:r>
            <a:r>
              <a:rPr lang="pt-BR" sz="2800" dirty="0" err="1" smtClean="0"/>
              <a:t>frameset</a:t>
            </a:r>
            <a:r>
              <a:rPr lang="pt-BR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  &lt;frame </a:t>
            </a:r>
            <a:r>
              <a:rPr lang="pt-BR" sz="2800" dirty="0" err="1" smtClean="0"/>
              <a:t>src</a:t>
            </a:r>
            <a:r>
              <a:rPr lang="pt-BR" sz="2800" dirty="0" smtClean="0"/>
              <a:t>="rodape.htm" /&gt;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&lt;/</a:t>
            </a:r>
            <a:r>
              <a:rPr lang="pt-BR" sz="2800" dirty="0" err="1" smtClean="0"/>
              <a:t>frameset</a:t>
            </a:r>
            <a:r>
              <a:rPr lang="pt-BR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&lt;/</a:t>
            </a:r>
            <a:r>
              <a:rPr lang="pt-BR" sz="2800" dirty="0" err="1" smtClean="0"/>
              <a:t>html</a:t>
            </a:r>
            <a:r>
              <a:rPr lang="pt-BR" sz="2800" dirty="0" smtClean="0"/>
              <a:t>&gt;</a:t>
            </a:r>
          </a:p>
          <a:p>
            <a:pPr algn="r" eaLnBrk="1" hangingPunct="1">
              <a:lnSpc>
                <a:spcPct val="90000"/>
              </a:lnSpc>
              <a:buNone/>
            </a:pPr>
            <a:r>
              <a:rPr lang="pt-BR" sz="2800" dirty="0" smtClean="0"/>
              <a:t>Exemplo11.html</a:t>
            </a:r>
          </a:p>
          <a:p>
            <a:pPr eaLnBrk="1" hangingPunct="1">
              <a:lnSpc>
                <a:spcPct val="90000"/>
              </a:lnSpc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68560" y="908050"/>
            <a:ext cx="8836273" cy="23050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5400" i="1" dirty="0" smtClean="0"/>
              <a:t>Tabelas</a:t>
            </a:r>
            <a:r>
              <a:rPr lang="pt-BR" sz="3200" i="1" dirty="0" smtClean="0"/>
              <a:t/>
            </a:r>
            <a:br>
              <a:rPr lang="pt-BR" sz="3200" i="1" dirty="0" smtClean="0"/>
            </a:br>
            <a:endParaRPr lang="pt-BR" dirty="0"/>
          </a:p>
        </p:txBody>
      </p:sp>
      <p:sp>
        <p:nvSpPr>
          <p:cNvPr id="41987" name="Subtítulo 2"/>
          <p:cNvSpPr>
            <a:spLocks noGrp="1"/>
          </p:cNvSpPr>
          <p:nvPr>
            <p:ph type="subTitle" idx="1"/>
          </p:nvPr>
        </p:nvSpPr>
        <p:spPr>
          <a:xfrm>
            <a:off x="2286000" y="4437063"/>
            <a:ext cx="6534150" cy="1938337"/>
          </a:xfrm>
        </p:spPr>
        <p:txBody>
          <a:bodyPr/>
          <a:lstStyle/>
          <a:p>
            <a:pPr eaLnBrk="1" hangingPunct="1"/>
            <a:r>
              <a:rPr lang="pt-BR" dirty="0" smtClean="0"/>
              <a:t>Professor Responsável</a:t>
            </a:r>
          </a:p>
          <a:p>
            <a:pPr eaLnBrk="1" hangingPunct="1"/>
            <a:r>
              <a:rPr lang="pt-BR" dirty="0" smtClean="0"/>
              <a:t>	Dr. </a:t>
            </a:r>
            <a:r>
              <a:rPr lang="pt-BR" dirty="0" err="1" smtClean="0"/>
              <a:t>Diomara</a:t>
            </a:r>
            <a:r>
              <a:rPr lang="pt-BR" dirty="0" smtClean="0"/>
              <a:t> Martins </a:t>
            </a:r>
            <a:r>
              <a:rPr lang="pt-BR" dirty="0" err="1" smtClean="0"/>
              <a:t>Reigato</a:t>
            </a:r>
            <a:r>
              <a:rPr lang="pt-BR" dirty="0" smtClean="0"/>
              <a:t> Barros</a:t>
            </a:r>
          </a:p>
          <a:p>
            <a:pPr eaLnBrk="1" hangingPunct="1"/>
            <a:r>
              <a:rPr lang="pt-BR" dirty="0" smtClean="0"/>
              <a:t>	diomara@femanet.com.br</a:t>
            </a:r>
          </a:p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446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5398-2558-4035-AC95-C2B36C20891D}" type="slidenum">
              <a:rPr lang="pt-BR"/>
              <a:pPr/>
              <a:t>82</a:t>
            </a:fld>
            <a:endParaRPr lang="pt-BR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9552" y="258445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Tabelas</a:t>
            </a:r>
            <a:endParaRPr lang="pt-BR" sz="3600" b="0" dirty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23528" y="1340768"/>
            <a:ext cx="752507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 smtClean="0">
                <a:latin typeface="Arial" charset="0"/>
                <a:sym typeface="Wingdings" pitchFamily="2" charset="2"/>
              </a:rPr>
              <a:t>Tabelas </a:t>
            </a:r>
            <a:r>
              <a:rPr lang="pt-BR" sz="2400" dirty="0">
                <a:latin typeface="Arial" charset="0"/>
                <a:sym typeface="Wingdings" pitchFamily="2" charset="2"/>
              </a:rPr>
              <a:t>são utilizadas em HTML para representar dados </a:t>
            </a:r>
            <a:r>
              <a:rPr lang="pt-BR" sz="2400" dirty="0" smtClean="0">
                <a:latin typeface="Arial" charset="0"/>
                <a:sym typeface="Wingdings" pitchFamily="2" charset="2"/>
              </a:rPr>
              <a:t>tabulares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2400" dirty="0">
              <a:latin typeface="Arial" charset="0"/>
              <a:sym typeface="Wingdings" pitchFamily="2" charset="2"/>
            </a:endParaRP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2400" dirty="0" smtClean="0">
                <a:latin typeface="Arial" charset="0"/>
                <a:sym typeface="Wingdings" pitchFamily="2" charset="2"/>
              </a:rPr>
              <a:t>São </a:t>
            </a:r>
            <a:r>
              <a:rPr lang="pt-BR" sz="2400" dirty="0">
                <a:latin typeface="Arial" charset="0"/>
                <a:sym typeface="Wingdings" pitchFamily="2" charset="2"/>
              </a:rPr>
              <a:t>utilizadas também para alinhamento de imagens no </a:t>
            </a:r>
            <a:r>
              <a:rPr lang="pt-BR" sz="2400" dirty="0" smtClean="0">
                <a:latin typeface="Arial" charset="0"/>
                <a:sym typeface="Wingdings" pitchFamily="2" charset="2"/>
              </a:rPr>
              <a:t>browser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2400" dirty="0">
              <a:latin typeface="Arial" charset="0"/>
              <a:sym typeface="Wingdings" pitchFamily="2" charset="2"/>
            </a:endParaRPr>
          </a:p>
          <a:p>
            <a:pPr algn="l"/>
            <a:r>
              <a:rPr lang="pt-BR" sz="2400" b="0" dirty="0">
                <a:latin typeface="Arial" charset="0"/>
                <a:sym typeface="Wingdings" pitchFamily="2" charset="2"/>
              </a:rPr>
              <a:t> </a:t>
            </a:r>
            <a:r>
              <a:rPr lang="pt-BR" sz="2400" dirty="0">
                <a:latin typeface="Arial" charset="0"/>
                <a:sym typeface="Wingdings" pitchFamily="2" charset="2"/>
              </a:rPr>
              <a:t>Ninho de Tabelas (comentário)</a:t>
            </a:r>
          </a:p>
          <a:p>
            <a:pPr algn="l"/>
            <a:endParaRPr lang="pt-BR" sz="2400" dirty="0">
              <a:latin typeface="Arial" charset="0"/>
              <a:sym typeface="Wingdings" pitchFamily="2" charset="2"/>
            </a:endParaRPr>
          </a:p>
          <a:p>
            <a:pPr algn="l"/>
            <a:r>
              <a:rPr lang="pt-BR" sz="2400" i="1" dirty="0" err="1">
                <a:latin typeface="Arial" charset="0"/>
                <a:sym typeface="Wingdings" pitchFamily="2" charset="2"/>
              </a:rPr>
              <a:t>Tag</a:t>
            </a:r>
            <a:r>
              <a:rPr lang="pt-BR" sz="2400" i="1" dirty="0">
                <a:latin typeface="Arial" charset="0"/>
                <a:sym typeface="Wingdings" pitchFamily="2" charset="2"/>
              </a:rPr>
              <a:t> : &lt;TABLE&gt;&lt;/TABLE&gt;</a:t>
            </a:r>
          </a:p>
          <a:p>
            <a:pPr algn="l"/>
            <a:endParaRPr lang="pt-BR" sz="2400" i="1" dirty="0">
              <a:latin typeface="Arial" charset="0"/>
              <a:sym typeface="Wingdings" pitchFamily="2" charset="2"/>
            </a:endParaRPr>
          </a:p>
          <a:p>
            <a:pPr algn="just"/>
            <a:r>
              <a:rPr lang="pt-BR" sz="2400" i="1" dirty="0" smtClean="0">
                <a:latin typeface="Arial" charset="0"/>
                <a:sym typeface="Wingdings" pitchFamily="2" charset="2"/>
              </a:rPr>
              <a:t>Dentro </a:t>
            </a:r>
            <a:r>
              <a:rPr lang="pt-BR" sz="2400" i="1" dirty="0">
                <a:latin typeface="Arial" charset="0"/>
                <a:sym typeface="Wingdings" pitchFamily="2" charset="2"/>
              </a:rPr>
              <a:t>desta </a:t>
            </a:r>
            <a:r>
              <a:rPr lang="pt-BR" sz="2400" i="1" dirty="0" err="1">
                <a:latin typeface="Arial" charset="0"/>
                <a:sym typeface="Wingdings" pitchFamily="2" charset="2"/>
              </a:rPr>
              <a:t>tag</a:t>
            </a:r>
            <a:r>
              <a:rPr lang="pt-BR" sz="2400" i="1" dirty="0">
                <a:latin typeface="Arial" charset="0"/>
                <a:sym typeface="Wingdings" pitchFamily="2" charset="2"/>
              </a:rPr>
              <a:t> de bloco fica toda a estrutura da tabela ou tabelas.</a:t>
            </a:r>
            <a:endParaRPr lang="pt-BR" sz="2400" b="0" dirty="0">
              <a:latin typeface="Arial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12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78C-02F4-4BA0-A081-0F99116A9FB7}" type="slidenum">
              <a:rPr lang="pt-BR"/>
              <a:pPr/>
              <a:t>83</a:t>
            </a:fld>
            <a:endParaRPr lang="pt-BR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04800" y="1295400"/>
            <a:ext cx="838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sz="2400" b="0" dirty="0">
                <a:latin typeface="Arial" charset="0"/>
                <a:sym typeface="Wingdings" pitchFamily="2" charset="2"/>
              </a:rPr>
              <a:t> </a:t>
            </a:r>
            <a:r>
              <a:rPr lang="pt-BR" sz="2400" dirty="0">
                <a:latin typeface="Arial" charset="0"/>
                <a:sym typeface="Wingdings" pitchFamily="2" charset="2"/>
              </a:rPr>
              <a:t>Definição de linhas e células:</a:t>
            </a:r>
          </a:p>
          <a:p>
            <a:pPr algn="l"/>
            <a:endParaRPr lang="pt-BR" sz="2400" dirty="0">
              <a:latin typeface="Arial" charset="0"/>
              <a:sym typeface="Wingdings" pitchFamily="2" charset="2"/>
            </a:endParaRPr>
          </a:p>
          <a:p>
            <a:pPr algn="l"/>
            <a:r>
              <a:rPr lang="pt-BR" sz="2400" i="1" dirty="0">
                <a:latin typeface="Arial" charset="0"/>
                <a:sym typeface="Wingdings" pitchFamily="2" charset="2"/>
              </a:rPr>
              <a:t>&lt;TR&gt; &lt;/TR&gt;	: Define uma linha da tabela.</a:t>
            </a:r>
          </a:p>
          <a:p>
            <a:pPr algn="l"/>
            <a:r>
              <a:rPr lang="pt-BR" sz="2400" i="1" dirty="0">
                <a:latin typeface="Arial" charset="0"/>
                <a:sym typeface="Wingdings" pitchFamily="2" charset="2"/>
              </a:rPr>
              <a:t>&lt;TH&gt; &lt;/TH&gt;	: Define uma célula da linha de título da tabela</a:t>
            </a:r>
          </a:p>
          <a:p>
            <a:pPr algn="l"/>
            <a:r>
              <a:rPr lang="pt-BR" sz="2400" i="1" dirty="0">
                <a:latin typeface="Arial" charset="0"/>
                <a:sym typeface="Wingdings" pitchFamily="2" charset="2"/>
              </a:rPr>
              <a:t>&lt;TD&gt; &lt;/TD&gt;	: Define o conteúdo de uma célula de dados</a:t>
            </a:r>
          </a:p>
          <a:p>
            <a:pPr algn="l"/>
            <a:endParaRPr lang="pt-BR" sz="2400" i="1" dirty="0">
              <a:latin typeface="Arial" charset="0"/>
              <a:sym typeface="Wingdings" pitchFamily="2" charset="2"/>
            </a:endParaRPr>
          </a:p>
          <a:p>
            <a:pPr algn="l"/>
            <a:r>
              <a:rPr lang="pt-BR" sz="2400" b="0" dirty="0">
                <a:latin typeface="Arial" charset="0"/>
                <a:sym typeface="Wingdings" pitchFamily="2" charset="2"/>
              </a:rPr>
              <a:t> </a:t>
            </a:r>
            <a:r>
              <a:rPr lang="pt-BR" sz="2400" dirty="0">
                <a:latin typeface="Arial" charset="0"/>
                <a:sym typeface="Wingdings" pitchFamily="2" charset="2"/>
              </a:rPr>
              <a:t>Exemplo de uma Tabela :</a:t>
            </a:r>
          </a:p>
          <a:p>
            <a:pPr algn="l"/>
            <a:r>
              <a:rPr lang="pt-BR" sz="2400" dirty="0">
                <a:latin typeface="Arial" charset="0"/>
                <a:sym typeface="Wingdings" pitchFamily="2" charset="2"/>
              </a:rPr>
              <a:t>		&lt;TABLE BORDER=2&gt;</a:t>
            </a:r>
          </a:p>
          <a:p>
            <a:pPr algn="l"/>
            <a:r>
              <a:rPr lang="pt-BR" sz="2400" dirty="0">
                <a:latin typeface="Arial" charset="0"/>
                <a:sym typeface="Wingdings" pitchFamily="2" charset="2"/>
              </a:rPr>
              <a:t>		&lt;TR&gt;&lt;TH&gt; Personagem &lt;TH&gt; Idade &lt;/TR&gt;</a:t>
            </a:r>
          </a:p>
          <a:p>
            <a:pPr algn="l"/>
            <a:r>
              <a:rPr lang="pt-BR" sz="2400" dirty="0">
                <a:latin typeface="Arial" charset="0"/>
                <a:sym typeface="Wingdings" pitchFamily="2" charset="2"/>
              </a:rPr>
              <a:t>		&lt;TR&gt;&lt;TD&gt; Mickey &lt;TD&gt; 5 &lt;/TR&gt;</a:t>
            </a:r>
          </a:p>
          <a:p>
            <a:pPr algn="l"/>
            <a:r>
              <a:rPr lang="pt-BR" sz="2400" dirty="0">
                <a:latin typeface="Arial" charset="0"/>
                <a:sym typeface="Wingdings" pitchFamily="2" charset="2"/>
              </a:rPr>
              <a:t>		&lt;TR&gt;&lt;TD&gt; Peter Pan &lt;TD&gt; 15 &lt;/TR&gt;</a:t>
            </a:r>
          </a:p>
          <a:p>
            <a:pPr algn="l"/>
            <a:r>
              <a:rPr lang="pt-BR" sz="2400" dirty="0">
                <a:latin typeface="Arial" charset="0"/>
                <a:sym typeface="Wingdings" pitchFamily="2" charset="2"/>
              </a:rPr>
              <a:t>		&lt;/TABLE&gt;</a:t>
            </a:r>
          </a:p>
          <a:p>
            <a:pPr algn="l"/>
            <a:r>
              <a:rPr lang="pt-BR" sz="2400" dirty="0">
                <a:latin typeface="Arial" charset="0"/>
                <a:sym typeface="Wingdings" pitchFamily="2" charset="2"/>
              </a:rPr>
              <a:t> </a:t>
            </a:r>
            <a:endParaRPr lang="pt-BR" sz="2400" b="0" dirty="0">
              <a:latin typeface="Arial" charset="0"/>
              <a:sym typeface="Wingdings" pitchFamily="2" charset="2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81200" y="213995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Tabelas</a:t>
            </a:r>
            <a:endParaRPr lang="pt-BR" sz="3600" b="0"/>
          </a:p>
        </p:txBody>
      </p:sp>
    </p:spTree>
    <p:extLst>
      <p:ext uri="{BB962C8B-B14F-4D97-AF65-F5344CB8AC3E}">
        <p14:creationId xmlns:p14="http://schemas.microsoft.com/office/powerpoint/2010/main" val="16727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A684-F187-4231-AD6B-96D9ECF92457}" type="slidenum">
              <a:rPr lang="pt-BR"/>
              <a:pPr/>
              <a:t>84</a:t>
            </a:fld>
            <a:endParaRPr lang="pt-BR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600200" y="5334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Tabelas</a:t>
            </a:r>
            <a:endParaRPr lang="pt-BR" sz="3600" b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7200" y="1676400"/>
            <a:ext cx="529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400" b="0">
                <a:latin typeface="Arial" charset="0"/>
                <a:sym typeface="Wingdings" pitchFamily="2" charset="2"/>
              </a:rPr>
              <a:t> </a:t>
            </a:r>
            <a:r>
              <a:rPr lang="pt-BR" sz="2400">
                <a:latin typeface="Arial" charset="0"/>
                <a:sym typeface="Wingdings" pitchFamily="2" charset="2"/>
              </a:rPr>
              <a:t>Resultado da Tabela no browser: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2971800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6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F54-8EBC-4976-A698-4A4918D6FBAD}" type="slidenum">
              <a:rPr lang="pt-BR"/>
              <a:pPr/>
              <a:t>85</a:t>
            </a:fld>
            <a:endParaRPr lang="pt-BR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404664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Tabelas</a:t>
            </a:r>
            <a:endParaRPr lang="pt-BR" sz="3600" b="0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04800" y="1295400"/>
            <a:ext cx="838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sz="2400" b="0" dirty="0">
                <a:latin typeface="Arial" charset="0"/>
                <a:sym typeface="Wingdings" pitchFamily="2" charset="2"/>
              </a:rPr>
              <a:t> </a:t>
            </a:r>
            <a:r>
              <a:rPr lang="pt-BR" sz="2400" dirty="0">
                <a:latin typeface="Arial" charset="0"/>
                <a:sym typeface="Wingdings" pitchFamily="2" charset="2"/>
              </a:rPr>
              <a:t>Atributos de &lt;TABLE</a:t>
            </a:r>
            <a:r>
              <a:rPr lang="pt-BR" sz="2400" dirty="0" smtClean="0">
                <a:latin typeface="Arial" charset="0"/>
                <a:sym typeface="Wingdings" pitchFamily="2" charset="2"/>
              </a:rPr>
              <a:t>&gt; no CSS:</a:t>
            </a:r>
            <a:endParaRPr lang="pt-BR" sz="2400" dirty="0">
              <a:latin typeface="Arial" charset="0"/>
              <a:sym typeface="Wingdings" pitchFamily="2" charset="2"/>
            </a:endParaRPr>
          </a:p>
          <a:p>
            <a:pPr algn="l"/>
            <a:endParaRPr lang="pt-BR" sz="2400" dirty="0">
              <a:latin typeface="Arial" charset="0"/>
              <a:sym typeface="Wingdings" pitchFamily="2" charset="2"/>
            </a:endParaRPr>
          </a:p>
          <a:p>
            <a:pPr algn="l"/>
            <a:r>
              <a:rPr lang="pt-BR" sz="2400" i="1" dirty="0">
                <a:latin typeface="Arial" charset="0"/>
                <a:sym typeface="Wingdings" pitchFamily="2" charset="2"/>
              </a:rPr>
              <a:t>BORDER</a:t>
            </a:r>
            <a:r>
              <a:rPr lang="pt-BR" sz="2400" dirty="0">
                <a:latin typeface="Arial" charset="0"/>
                <a:sym typeface="Wingdings" pitchFamily="2" charset="2"/>
              </a:rPr>
              <a:t> </a:t>
            </a:r>
            <a:r>
              <a:rPr lang="pt-BR" sz="2400" i="1" dirty="0">
                <a:latin typeface="Arial" charset="0"/>
                <a:sym typeface="Wingdings" pitchFamily="2" charset="2"/>
              </a:rPr>
              <a:t>= n</a:t>
            </a:r>
            <a:r>
              <a:rPr lang="pt-BR" sz="2400" dirty="0">
                <a:latin typeface="Arial" charset="0"/>
                <a:sym typeface="Wingdings" pitchFamily="2" charset="2"/>
              </a:rPr>
              <a:t>	: Define a espessura da borda da </a:t>
            </a:r>
            <a:r>
              <a:rPr lang="pt-BR" sz="2400" dirty="0" smtClean="0">
                <a:latin typeface="Arial" charset="0"/>
                <a:sym typeface="Wingdings" pitchFamily="2" charset="2"/>
              </a:rPr>
              <a:t>tabela</a:t>
            </a:r>
          </a:p>
          <a:p>
            <a:pPr algn="ctr"/>
            <a:r>
              <a:rPr lang="pt-BR" dirty="0" smtClean="0">
                <a:latin typeface="Arial" charset="0"/>
                <a:sym typeface="Wingdings" pitchFamily="2" charset="2"/>
              </a:rPr>
              <a:t> Ex:   </a:t>
            </a:r>
            <a:r>
              <a:rPr lang="pt-BR" dirty="0" err="1" smtClean="0">
                <a:latin typeface="Arial" charset="0"/>
                <a:sym typeface="Wingdings" pitchFamily="2" charset="2"/>
              </a:rPr>
              <a:t>border</a:t>
            </a:r>
            <a:r>
              <a:rPr lang="pt-BR" dirty="0" smtClean="0">
                <a:latin typeface="Arial" charset="0"/>
                <a:sym typeface="Wingdings" pitchFamily="2" charset="2"/>
              </a:rPr>
              <a:t>:1px </a:t>
            </a:r>
            <a:r>
              <a:rPr lang="pt-BR" dirty="0" err="1" smtClean="0">
                <a:latin typeface="Arial" charset="0"/>
                <a:sym typeface="Wingdings" pitchFamily="2" charset="2"/>
              </a:rPr>
              <a:t>solid</a:t>
            </a:r>
            <a:r>
              <a:rPr lang="pt-BR" dirty="0" smtClean="0">
                <a:latin typeface="Arial" charset="0"/>
                <a:sym typeface="Wingdings" pitchFamily="2" charset="2"/>
              </a:rPr>
              <a:t> #606060;</a:t>
            </a:r>
          </a:p>
          <a:p>
            <a:pPr algn="ctr"/>
            <a:endParaRPr lang="pt-BR" sz="2400" dirty="0">
              <a:latin typeface="Arial" charset="0"/>
              <a:sym typeface="Wingdings" pitchFamily="2" charset="2"/>
            </a:endParaRPr>
          </a:p>
          <a:p>
            <a:pPr algn="l"/>
            <a:r>
              <a:rPr lang="pt-BR" i="1" dirty="0" smtClean="0">
                <a:latin typeface="Arial" charset="0"/>
                <a:sym typeface="Wingdings" pitchFamily="2" charset="2"/>
              </a:rPr>
              <a:t>BORDER-</a:t>
            </a:r>
            <a:r>
              <a:rPr lang="pt-BR" sz="2400" i="1" dirty="0" smtClean="0">
                <a:latin typeface="Arial" charset="0"/>
                <a:sym typeface="Wingdings" pitchFamily="2" charset="2"/>
              </a:rPr>
              <a:t>SPACING=n</a:t>
            </a:r>
            <a:r>
              <a:rPr lang="pt-BR" sz="2400" dirty="0" smtClean="0">
                <a:latin typeface="Arial" charset="0"/>
                <a:sym typeface="Wingdings" pitchFamily="2" charset="2"/>
              </a:rPr>
              <a:t>: </a:t>
            </a:r>
            <a:r>
              <a:rPr lang="pt-BR" sz="2400" dirty="0">
                <a:latin typeface="Arial" charset="0"/>
                <a:sym typeface="Wingdings" pitchFamily="2" charset="2"/>
              </a:rPr>
              <a:t>Espaço entre as células da tabela</a:t>
            </a:r>
          </a:p>
          <a:p>
            <a:pPr algn="l"/>
            <a:r>
              <a:rPr lang="pt-BR" sz="2400" i="1" dirty="0" smtClean="0">
                <a:latin typeface="Arial" charset="0"/>
                <a:sym typeface="Wingdings" pitchFamily="2" charset="2"/>
              </a:rPr>
              <a:t>PADDING= n</a:t>
            </a:r>
            <a:r>
              <a:rPr lang="pt-BR" sz="2400" dirty="0">
                <a:latin typeface="Arial" charset="0"/>
                <a:sym typeface="Wingdings" pitchFamily="2" charset="2"/>
              </a:rPr>
              <a:t>	: Espaço entre os dados e a borda da célula</a:t>
            </a:r>
          </a:p>
          <a:p>
            <a:pPr algn="l"/>
            <a:r>
              <a:rPr lang="pt-BR" i="1" dirty="0" smtClean="0">
                <a:latin typeface="Arial" charset="0"/>
                <a:sym typeface="Wingdings" pitchFamily="2" charset="2"/>
              </a:rPr>
              <a:t>TEXT-</a:t>
            </a:r>
            <a:r>
              <a:rPr lang="pt-BR" sz="2400" i="1" dirty="0" smtClean="0">
                <a:latin typeface="Arial" charset="0"/>
                <a:sym typeface="Wingdings" pitchFamily="2" charset="2"/>
              </a:rPr>
              <a:t>ALIGN </a:t>
            </a:r>
            <a:r>
              <a:rPr lang="pt-BR" sz="2400" i="1" dirty="0">
                <a:latin typeface="Arial" charset="0"/>
                <a:sym typeface="Wingdings" pitchFamily="2" charset="2"/>
              </a:rPr>
              <a:t>= “tipo</a:t>
            </a:r>
            <a:r>
              <a:rPr lang="pt-BR" sz="2400" i="1" dirty="0" smtClean="0">
                <a:latin typeface="Arial" charset="0"/>
                <a:sym typeface="Wingdings" pitchFamily="2" charset="2"/>
              </a:rPr>
              <a:t>”</a:t>
            </a:r>
            <a:r>
              <a:rPr lang="pt-BR" sz="2400" dirty="0" smtClean="0">
                <a:latin typeface="Arial" charset="0"/>
                <a:sym typeface="Wingdings" pitchFamily="2" charset="2"/>
              </a:rPr>
              <a:t>: Alinhamento do texto na tabela.</a:t>
            </a:r>
          </a:p>
          <a:p>
            <a:pPr algn="l"/>
            <a:r>
              <a:rPr lang="pt-BR" dirty="0" smtClean="0">
                <a:latin typeface="Arial" charset="0"/>
                <a:sym typeface="Wingdings" pitchFamily="2" charset="2"/>
              </a:rPr>
              <a:t>FONT-SIZE: 10pt (tamanho da fonte) </a:t>
            </a:r>
          </a:p>
          <a:p>
            <a:pPr algn="l"/>
            <a:r>
              <a:rPr lang="pt-BR" sz="2400" dirty="0" smtClean="0">
                <a:latin typeface="Arial" charset="0"/>
                <a:sym typeface="Wingdings" pitchFamily="2" charset="2"/>
              </a:rPr>
              <a:t>FONT-WEIGHT: </a:t>
            </a:r>
            <a:r>
              <a:rPr lang="pt-BR" sz="2400" dirty="0" err="1" smtClean="0">
                <a:latin typeface="Arial" charset="0"/>
                <a:sym typeface="Wingdings" pitchFamily="2" charset="2"/>
              </a:rPr>
              <a:t>bolder</a:t>
            </a:r>
            <a:r>
              <a:rPr lang="pt-BR" sz="2400" dirty="0" smtClean="0">
                <a:latin typeface="Arial" charset="0"/>
                <a:sym typeface="Wingdings" pitchFamily="2" charset="2"/>
              </a:rPr>
              <a:t>; </a:t>
            </a:r>
            <a:r>
              <a:rPr lang="pt-BR" sz="2400" smtClean="0">
                <a:latin typeface="Arial" charset="0"/>
                <a:sym typeface="Wingdings" pitchFamily="2" charset="2"/>
              </a:rPr>
              <a:t>(negrito)</a:t>
            </a:r>
            <a:endParaRPr lang="pt-BR" sz="2400" dirty="0">
              <a:latin typeface="Arial" charset="0"/>
              <a:sym typeface="Wingdings" pitchFamily="2" charset="2"/>
            </a:endParaRPr>
          </a:p>
          <a:p>
            <a:pPr algn="l"/>
            <a:endParaRPr lang="pt-BR" sz="2400" dirty="0">
              <a:latin typeface="Arial" charset="0"/>
              <a:sym typeface="Wingdings" pitchFamily="2" charset="2"/>
            </a:endParaRPr>
          </a:p>
          <a:p>
            <a:pPr algn="l"/>
            <a:endParaRPr lang="pt-BR" sz="2400" dirty="0">
              <a:latin typeface="Arial" charset="0"/>
              <a:sym typeface="Wingdings" pitchFamily="2" charset="2"/>
            </a:endParaRPr>
          </a:p>
          <a:p>
            <a:pPr algn="l"/>
            <a:endParaRPr lang="pt-BR" sz="2400" b="0" dirty="0">
              <a:latin typeface="Arial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78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 – Tabelas</a:t>
            </a:r>
            <a:br>
              <a:rPr lang="pt-BR" dirty="0" smtClean="0"/>
            </a:br>
            <a:r>
              <a:rPr lang="pt-BR" dirty="0"/>
              <a:t>	</a:t>
            </a:r>
            <a:r>
              <a:rPr lang="pt-BR" dirty="0" err="1" smtClean="0"/>
              <a:t>RowSpan</a:t>
            </a:r>
            <a:r>
              <a:rPr lang="pt-BR" dirty="0" smtClean="0"/>
              <a:t> e </a:t>
            </a:r>
            <a:r>
              <a:rPr lang="pt-BR" dirty="0" err="1" smtClean="0"/>
              <a:t>ColSpan</a:t>
            </a:r>
            <a:endParaRPr lang="pt-BR" dirty="0" smtClean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4600" dirty="0" smtClean="0"/>
              <a:t>Para especificar altura e largura de tabelas utilizamos os atributos </a:t>
            </a:r>
            <a:r>
              <a:rPr lang="pt-BR" sz="4600" dirty="0" err="1" smtClean="0"/>
              <a:t>width</a:t>
            </a:r>
            <a:r>
              <a:rPr lang="pt-BR" sz="4600" dirty="0" smtClean="0"/>
              <a:t> e </a:t>
            </a:r>
            <a:r>
              <a:rPr lang="pt-BR" sz="4600" dirty="0" err="1" smtClean="0"/>
              <a:t>height</a:t>
            </a:r>
            <a:r>
              <a:rPr lang="pt-BR" sz="4600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&lt;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="1" </a:t>
            </a:r>
            <a:r>
              <a:rPr lang="pt-BR" dirty="0" err="1"/>
              <a:t>bordercolor</a:t>
            </a:r>
            <a:r>
              <a:rPr lang="pt-BR" dirty="0"/>
              <a:t>="blue" </a:t>
            </a:r>
            <a:r>
              <a:rPr lang="pt-BR" dirty="0" err="1"/>
              <a:t>width</a:t>
            </a:r>
            <a:r>
              <a:rPr lang="pt-BR" dirty="0"/>
              <a:t>="80%" </a:t>
            </a:r>
            <a:r>
              <a:rPr lang="pt-BR" dirty="0" err="1"/>
              <a:t>height</a:t>
            </a:r>
            <a:r>
              <a:rPr lang="pt-BR" dirty="0"/>
              <a:t>="80%"&gt;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     &lt;</a:t>
            </a:r>
            <a:r>
              <a:rPr lang="pt-BR" dirty="0" err="1"/>
              <a:t>td</a:t>
            </a:r>
            <a:r>
              <a:rPr lang="pt-BR" dirty="0"/>
              <a:t>&gt;Célula 1&lt;/</a:t>
            </a:r>
            <a:r>
              <a:rPr lang="pt-BR" dirty="0" err="1"/>
              <a:t>td</a:t>
            </a:r>
            <a:r>
              <a:rPr lang="pt-BR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 </a:t>
            </a:r>
            <a:r>
              <a:rPr lang="pt-BR" dirty="0" smtClean="0"/>
              <a:t>    &lt;</a:t>
            </a:r>
            <a:r>
              <a:rPr lang="pt-BR" dirty="0" err="1" smtClean="0"/>
              <a:t>td</a:t>
            </a:r>
            <a:r>
              <a:rPr lang="pt-BR" dirty="0" smtClean="0"/>
              <a:t>&gt;Célula </a:t>
            </a:r>
            <a:r>
              <a:rPr lang="pt-BR" dirty="0"/>
              <a:t>2&lt;/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&lt;/</a:t>
            </a:r>
            <a:r>
              <a:rPr lang="pt-BR" dirty="0" err="1"/>
              <a:t>tr</a:t>
            </a:r>
            <a:r>
              <a:rPr lang="pt-BR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     </a:t>
            </a: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&gt;Célula 3&lt;/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     &lt;</a:t>
            </a:r>
            <a:r>
              <a:rPr lang="pt-BR" dirty="0" err="1"/>
              <a:t>td</a:t>
            </a:r>
            <a:r>
              <a:rPr lang="pt-BR" dirty="0"/>
              <a:t>&gt;Célula 4&lt;/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&lt;/</a:t>
            </a:r>
            <a:r>
              <a:rPr lang="pt-BR" dirty="0" err="1"/>
              <a:t>tr</a:t>
            </a:r>
            <a:r>
              <a:rPr lang="pt-BR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5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Tabelas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3009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0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Tabelas: Atributos </a:t>
            </a:r>
            <a:r>
              <a:rPr lang="pt-BR" dirty="0" err="1"/>
              <a:t>colspan</a:t>
            </a:r>
            <a:r>
              <a:rPr lang="pt-BR" dirty="0"/>
              <a:t> e </a:t>
            </a:r>
            <a:r>
              <a:rPr lang="pt-BR" dirty="0" err="1" smtClean="0"/>
              <a:t>rowspan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u="sng" dirty="0" err="1" smtClean="0"/>
              <a:t>Colspan</a:t>
            </a:r>
            <a:endParaRPr lang="pt-BR" b="1" u="sng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err="1" smtClean="0"/>
              <a:t>Colspan</a:t>
            </a:r>
            <a:r>
              <a:rPr lang="pt-BR" dirty="0" smtClean="0"/>
              <a:t> </a:t>
            </a:r>
            <a:r>
              <a:rPr lang="pt-BR" dirty="0"/>
              <a:t>é a abreviação para "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span</a:t>
            </a:r>
            <a:r>
              <a:rPr lang="pt-BR" dirty="0"/>
              <a:t>". </a:t>
            </a:r>
            <a:endParaRPr lang="pt-BR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b="1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b="1" dirty="0" err="1" smtClean="0"/>
              <a:t>Colspan</a:t>
            </a:r>
            <a:r>
              <a:rPr lang="pt-BR" b="1" dirty="0" smtClean="0"/>
              <a:t> </a:t>
            </a:r>
            <a:r>
              <a:rPr lang="pt-BR" b="1" dirty="0"/>
              <a:t>é usada na </a:t>
            </a:r>
            <a:r>
              <a:rPr lang="pt-BR" b="1" dirty="0" err="1"/>
              <a:t>tag</a:t>
            </a:r>
            <a:r>
              <a:rPr lang="pt-BR" b="1" dirty="0"/>
              <a:t> &lt;</a:t>
            </a:r>
            <a:r>
              <a:rPr lang="pt-BR" b="1" dirty="0" err="1"/>
              <a:t>td</a:t>
            </a:r>
            <a:r>
              <a:rPr lang="pt-BR" b="1" dirty="0"/>
              <a:t>&gt; para indicar quantas colunas estarão contidas em uma célula</a:t>
            </a:r>
            <a:r>
              <a:rPr lang="pt-B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2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31188" cy="9318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 fontScale="90000"/>
          </a:bodyPr>
          <a:lstStyle/>
          <a:p>
            <a:pPr eaLnBrk="1" hangingPunct="1">
              <a:buClr>
                <a:srgbClr val="800000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4800" smtClean="0">
                <a:solidFill>
                  <a:srgbClr val="800000"/>
                </a:solidFill>
                <a:latin typeface="Verdana" pitchFamily="34" charset="0"/>
              </a:rPr>
              <a:t>Utilização de Navegadores</a:t>
            </a:r>
            <a:endParaRPr lang="en-GB" altLang="pt-BR" sz="3600" i="1" smtClean="0">
              <a:solidFill>
                <a:srgbClr val="5E574E"/>
              </a:solidFill>
              <a:latin typeface="Verdana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4100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dirty="0" smtClean="0"/>
          </a:p>
          <a:p>
            <a:pPr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dirty="0" smtClean="0"/>
          </a:p>
          <a:p>
            <a:pPr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8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61887"/>
            <a:ext cx="8254020" cy="18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55576" y="4941168"/>
            <a:ext cx="341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https://gs.statcounter.com/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769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Tabelas: Atributo colspan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924425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u="sng" dirty="0" smtClean="0"/>
              <a:t>Exemplo: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&lt;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="1</a:t>
            </a:r>
            <a:r>
              <a:rPr lang="pt-BR" dirty="0" smtClean="0"/>
              <a:t>"&gt;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&lt;</a:t>
            </a:r>
            <a:r>
              <a:rPr lang="pt-BR" dirty="0" err="1"/>
              <a:t>td</a:t>
            </a:r>
            <a:r>
              <a:rPr lang="pt-BR" dirty="0"/>
              <a:t> </a:t>
            </a:r>
            <a:r>
              <a:rPr lang="pt-BR" dirty="0" err="1"/>
              <a:t>colspan</a:t>
            </a:r>
            <a:r>
              <a:rPr lang="pt-BR" dirty="0"/>
              <a:t>="3"&gt;Célula 1&lt;/</a:t>
            </a:r>
            <a:r>
              <a:rPr lang="pt-BR" dirty="0" err="1"/>
              <a:t>td</a:t>
            </a:r>
            <a:r>
              <a:rPr lang="pt-BR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/>
              <a:t>tr</a:t>
            </a:r>
            <a:r>
              <a:rPr lang="pt-BR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&lt;</a:t>
            </a:r>
            <a:r>
              <a:rPr lang="pt-BR" dirty="0" err="1"/>
              <a:t>td</a:t>
            </a:r>
            <a:r>
              <a:rPr lang="pt-BR" dirty="0"/>
              <a:t>&gt;Célula 2&lt;/</a:t>
            </a:r>
            <a:r>
              <a:rPr lang="pt-BR" dirty="0" err="1"/>
              <a:t>td</a:t>
            </a:r>
            <a:r>
              <a:rPr lang="pt-BR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td</a:t>
            </a:r>
            <a:r>
              <a:rPr lang="pt-BR" dirty="0"/>
              <a:t>&gt;Célula 3&lt;/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&lt;</a:t>
            </a:r>
            <a:r>
              <a:rPr lang="pt-BR" dirty="0" err="1"/>
              <a:t>td</a:t>
            </a:r>
            <a:r>
              <a:rPr lang="pt-BR" dirty="0"/>
              <a:t>&gt;Célula 4&lt;/</a:t>
            </a:r>
            <a:r>
              <a:rPr lang="pt-BR" dirty="0" err="1"/>
              <a:t>td</a:t>
            </a:r>
            <a:r>
              <a:rPr lang="pt-BR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&lt;/</a:t>
            </a:r>
            <a:r>
              <a:rPr lang="pt-BR" dirty="0" err="1"/>
              <a:t>html</a:t>
            </a:r>
            <a:r>
              <a:rPr lang="pt-BR" dirty="0"/>
              <a:t>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128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Tabelas: Atributo colspan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76327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5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Tabelas: Atributos </a:t>
            </a:r>
            <a:r>
              <a:rPr lang="pt-BR" dirty="0" err="1"/>
              <a:t>colspan</a:t>
            </a:r>
            <a:r>
              <a:rPr lang="pt-BR" dirty="0"/>
              <a:t> e </a:t>
            </a:r>
            <a:r>
              <a:rPr lang="pt-BR" dirty="0" err="1" smtClean="0"/>
              <a:t>rowspan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u="sng" dirty="0" err="1" smtClean="0"/>
              <a:t>Rowspan</a:t>
            </a:r>
            <a:endParaRPr lang="pt-BR" b="1" u="sng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err="1" smtClean="0"/>
              <a:t>Rowspan</a:t>
            </a:r>
            <a:r>
              <a:rPr lang="pt-BR" dirty="0" smtClean="0"/>
              <a:t> </a:t>
            </a:r>
            <a:r>
              <a:rPr lang="pt-BR" dirty="0"/>
              <a:t>é a abreviação para </a:t>
            </a:r>
            <a:r>
              <a:rPr lang="pt-BR" dirty="0" smtClean="0"/>
              <a:t>“</a:t>
            </a:r>
            <a:r>
              <a:rPr lang="pt-BR" dirty="0" err="1" smtClean="0"/>
              <a:t>rows</a:t>
            </a:r>
            <a:r>
              <a:rPr lang="pt-BR" dirty="0" smtClean="0"/>
              <a:t> </a:t>
            </a:r>
            <a:r>
              <a:rPr lang="pt-BR" dirty="0" err="1"/>
              <a:t>span</a:t>
            </a:r>
            <a:r>
              <a:rPr lang="pt-BR" dirty="0"/>
              <a:t>". </a:t>
            </a:r>
            <a:endParaRPr lang="pt-BR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b="1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b="1" dirty="0" err="1" smtClean="0"/>
              <a:t>Rowspan</a:t>
            </a:r>
            <a:r>
              <a:rPr lang="pt-BR" b="1" dirty="0" smtClean="0"/>
              <a:t> </a:t>
            </a:r>
            <a:r>
              <a:rPr lang="pt-BR" b="1" dirty="0"/>
              <a:t>é usada na </a:t>
            </a:r>
            <a:r>
              <a:rPr lang="pt-BR" b="1" dirty="0" err="1"/>
              <a:t>tag</a:t>
            </a:r>
            <a:r>
              <a:rPr lang="pt-BR" b="1" dirty="0"/>
              <a:t> &lt;</a:t>
            </a:r>
            <a:r>
              <a:rPr lang="pt-BR" b="1" dirty="0" err="1"/>
              <a:t>td</a:t>
            </a:r>
            <a:r>
              <a:rPr lang="pt-BR" b="1" dirty="0"/>
              <a:t>&gt; para indicar quantas </a:t>
            </a:r>
            <a:r>
              <a:rPr lang="pt-BR" b="1" dirty="0" smtClean="0"/>
              <a:t>linhas </a:t>
            </a:r>
            <a:r>
              <a:rPr lang="pt-BR" b="1" dirty="0"/>
              <a:t>estarão contidas em uma célula</a:t>
            </a:r>
            <a:r>
              <a:rPr lang="pt-BR" b="1" dirty="0" smtClean="0"/>
              <a:t>.</a:t>
            </a:r>
            <a:endParaRPr lang="pt-BR" b="1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b="1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3994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Tabelas: Atributo rowspan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92442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u="sng" dirty="0" smtClean="0"/>
              <a:t>Exemplo: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	</a:t>
            </a:r>
            <a:r>
              <a:rPr lang="pt-BR" sz="2000" dirty="0" smtClean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/>
              <a:t>	</a:t>
            </a:r>
            <a:r>
              <a:rPr lang="pt-BR" sz="2000" dirty="0" smtClean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/>
              <a:t>	&lt;</a:t>
            </a:r>
            <a:r>
              <a:rPr lang="pt-BR" sz="2000" dirty="0" err="1"/>
              <a:t>table</a:t>
            </a:r>
            <a:r>
              <a:rPr lang="pt-BR" sz="2000" dirty="0"/>
              <a:t> </a:t>
            </a:r>
            <a:r>
              <a:rPr lang="pt-BR" sz="2000" dirty="0" err="1"/>
              <a:t>border</a:t>
            </a:r>
            <a:r>
              <a:rPr lang="pt-BR" sz="2000" dirty="0"/>
              <a:t>="1</a:t>
            </a:r>
            <a:r>
              <a:rPr lang="pt-BR" sz="2000" dirty="0" smtClean="0"/>
              <a:t>"&gt;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/>
              <a:t> 	&lt;</a:t>
            </a:r>
            <a:r>
              <a:rPr lang="pt-BR" sz="2000" dirty="0" err="1"/>
              <a:t>tr</a:t>
            </a:r>
            <a:r>
              <a:rPr lang="pt-BR" sz="20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/>
              <a:t>	</a:t>
            </a:r>
            <a:r>
              <a:rPr lang="pt-BR" sz="2000" dirty="0" smtClean="0"/>
              <a:t> &lt;</a:t>
            </a:r>
            <a:r>
              <a:rPr lang="pt-BR" sz="2000" dirty="0" err="1"/>
              <a:t>td</a:t>
            </a:r>
            <a:r>
              <a:rPr lang="pt-BR" sz="2000" dirty="0"/>
              <a:t> </a:t>
            </a:r>
            <a:r>
              <a:rPr lang="pt-BR" sz="2000" dirty="0" err="1"/>
              <a:t>rowspan</a:t>
            </a:r>
            <a:r>
              <a:rPr lang="pt-BR" sz="2000" dirty="0"/>
              <a:t>="3"&gt;Célula 1&lt;/</a:t>
            </a:r>
            <a:r>
              <a:rPr lang="pt-BR" sz="2000" dirty="0" err="1"/>
              <a:t>td</a:t>
            </a:r>
            <a:r>
              <a:rPr lang="pt-BR" sz="20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/>
              <a:t> 	 &lt;</a:t>
            </a:r>
            <a:r>
              <a:rPr lang="pt-BR" sz="2000" dirty="0" err="1"/>
              <a:t>td</a:t>
            </a:r>
            <a:r>
              <a:rPr lang="pt-BR" sz="2000" dirty="0"/>
              <a:t>&gt;Célula 2&lt;/</a:t>
            </a:r>
            <a:r>
              <a:rPr lang="pt-BR" sz="2000" dirty="0" err="1"/>
              <a:t>td</a:t>
            </a:r>
            <a:r>
              <a:rPr lang="pt-BR" sz="20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/>
              <a:t>	</a:t>
            </a:r>
            <a:r>
              <a:rPr lang="pt-BR" sz="2000" dirty="0" smtClean="0"/>
              <a:t> </a:t>
            </a:r>
            <a:r>
              <a:rPr lang="pt-BR" sz="2000" dirty="0"/>
              <a:t>&lt;/</a:t>
            </a:r>
            <a:r>
              <a:rPr lang="pt-BR" sz="2000" dirty="0" err="1"/>
              <a:t>tr</a:t>
            </a:r>
            <a:r>
              <a:rPr lang="pt-BR" sz="20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/>
              <a:t> 	&lt;</a:t>
            </a:r>
            <a:r>
              <a:rPr lang="pt-BR" sz="2000" dirty="0" err="1"/>
              <a:t>tr</a:t>
            </a:r>
            <a:r>
              <a:rPr lang="pt-BR" sz="2000" dirty="0"/>
              <a:t>&gt; &lt;</a:t>
            </a:r>
            <a:r>
              <a:rPr lang="pt-BR" sz="2000" dirty="0" err="1"/>
              <a:t>td</a:t>
            </a:r>
            <a:r>
              <a:rPr lang="pt-BR" sz="2000" dirty="0"/>
              <a:t>&gt;Célula 3&lt;/</a:t>
            </a:r>
            <a:r>
              <a:rPr lang="pt-BR" sz="2000" dirty="0" err="1"/>
              <a:t>td</a:t>
            </a:r>
            <a:r>
              <a:rPr lang="pt-BR" sz="2000" dirty="0"/>
              <a:t>&gt; &lt;/</a:t>
            </a:r>
            <a:r>
              <a:rPr lang="pt-BR" sz="2000" dirty="0" err="1"/>
              <a:t>tr</a:t>
            </a:r>
            <a:r>
              <a:rPr lang="pt-BR" sz="2000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/>
              <a:t> 	&lt;</a:t>
            </a:r>
            <a:r>
              <a:rPr lang="pt-BR" sz="2000" dirty="0" err="1"/>
              <a:t>tr</a:t>
            </a:r>
            <a:r>
              <a:rPr lang="pt-BR" sz="2000" dirty="0"/>
              <a:t>&gt; &lt;</a:t>
            </a:r>
            <a:r>
              <a:rPr lang="pt-BR" sz="2000" dirty="0" err="1"/>
              <a:t>td</a:t>
            </a:r>
            <a:r>
              <a:rPr lang="pt-BR" sz="2000" dirty="0"/>
              <a:t>&gt;Célula 4&lt;/</a:t>
            </a:r>
            <a:r>
              <a:rPr lang="pt-BR" sz="2000" dirty="0" err="1"/>
              <a:t>td</a:t>
            </a:r>
            <a:r>
              <a:rPr lang="pt-BR" sz="2000" dirty="0"/>
              <a:t>&gt; &lt;/</a:t>
            </a:r>
            <a:r>
              <a:rPr lang="pt-BR" sz="2000" dirty="0" err="1"/>
              <a:t>tr</a:t>
            </a:r>
            <a:r>
              <a:rPr lang="pt-BR" sz="2000" dirty="0"/>
              <a:t>&gt; </a:t>
            </a:r>
            <a:endParaRPr lang="pt-BR" sz="20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/>
              <a:t>	&lt;/</a:t>
            </a:r>
            <a:r>
              <a:rPr lang="pt-BR" sz="2000" dirty="0" err="1"/>
              <a:t>table</a:t>
            </a:r>
            <a:r>
              <a:rPr lang="pt-BR" sz="2000" dirty="0"/>
              <a:t>&gt; </a:t>
            </a:r>
            <a:r>
              <a:rPr lang="pt-BR" sz="2000" dirty="0" smtClean="0"/>
              <a:t>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/>
              <a:t>	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/>
              <a:t>	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2671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Tabelas: Atributo ROWSPAN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08275"/>
            <a:ext cx="71120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2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dirty="0" smtClean="0"/>
              <a:t>HTML </a:t>
            </a:r>
            <a:br>
              <a:rPr lang="pt-BR" dirty="0" smtClean="0"/>
            </a:br>
            <a:r>
              <a:rPr lang="pt-BR" dirty="0" smtClean="0"/>
              <a:t>Criação de  Formulários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8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Formulários HTML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2400"/>
              <a:t>Todo formulário em HTML é construído usando elementos dentro de um bloco &lt;FORM&gt;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sz="2400"/>
              <a:t>O bloco &lt;FORM&gt; define a URL que receberá o formulário e pode definir também o método usado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pt-BR" sz="2400" b="1"/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600" b="1"/>
              <a:t>&lt;FORM ACTION="URL para onde serão enviado os dados"</a:t>
            </a:r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600" b="1"/>
              <a:t>	METHOD="método HTTP (pode ser GET ou POST)"</a:t>
            </a:r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600" b="1"/>
              <a:t>	ENCTYPE="formato de codificação"</a:t>
            </a:r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600" b="1"/>
              <a:t>	TARGET="nome da janela que mostrará a resposta" &gt;</a:t>
            </a:r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600" b="1" i="1"/>
              <a:t>		... corpo do formulário</a:t>
            </a:r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600" b="1" i="1"/>
              <a:t>		(permite qualquer coisa permitida em &lt;BODY&gt;)</a:t>
            </a:r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600" b="1" i="1"/>
              <a:t>		...</a:t>
            </a:r>
          </a:p>
          <a:p>
            <a:pPr lvl="1">
              <a:lnSpc>
                <a:spcPct val="80000"/>
              </a:lnSpc>
              <a:buFont typeface="Wingdings 3" pitchFamily="18" charset="2"/>
              <a:buNone/>
            </a:pPr>
            <a:r>
              <a:rPr lang="pt-BR" sz="1600" b="1"/>
              <a:t>&lt;/FORM&gt;</a:t>
            </a: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7655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Formulários e links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400"/>
              <a:t>Formulários são similares a links.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400"/>
              <a:t>Um par formulário-botão tem o mesmo efeito que um link criado com &lt;A HREF&gt;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pt-BR" sz="2000"/>
              <a:t>O link está no formulário e o evento no botão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400"/>
              <a:t>O bloco</a:t>
            </a:r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r>
              <a:rPr lang="pt-BR" sz="1400" b="1"/>
              <a:t>&lt;FORM ACTION="/dados/tutorial.html"&gt;</a:t>
            </a:r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r>
              <a:rPr lang="pt-BR" sz="1400" b="1"/>
              <a:t>	&lt;INPUT TYPE="submit" VALUE="Tutorial"&gt;</a:t>
            </a:r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r>
              <a:rPr lang="pt-BR" sz="1400" b="1"/>
              <a:t>&lt;/FORM&gt;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400"/>
              <a:t>gera a mesma requisição que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pt-BR" sz="1400" b="1"/>
              <a:t>&lt;A HREF="/dados/tutorial.html"&gt;Tutorial&lt;/A&gt;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2400"/>
              <a:t>que é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pt-BR" sz="2400" b="1"/>
              <a:t>	</a:t>
            </a:r>
            <a:r>
              <a:rPr lang="pt-BR" sz="1400" b="1"/>
              <a:t>GET /dados/tutorial.html HTTP/1.0</a:t>
            </a:r>
            <a:endParaRPr lang="pt-BR" sz="1400"/>
          </a:p>
          <a:p>
            <a:pPr>
              <a:lnSpc>
                <a:spcPct val="90000"/>
              </a:lnSpc>
            </a:pP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1631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Envio de dados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3773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Vários elementos HTML servem para entrada de dados e são usados dentro de formulários. Todos os elementos de entrada de dados têm um </a:t>
            </a:r>
            <a:r>
              <a:rPr lang="pt-BR" sz="2400" b="1">
                <a:solidFill>
                  <a:schemeClr val="accent2"/>
                </a:solidFill>
              </a:rPr>
              <a:t>nome</a:t>
            </a:r>
            <a:r>
              <a:rPr lang="pt-BR" sz="2400"/>
              <a:t> e enviam um </a:t>
            </a:r>
            <a:r>
              <a:rPr lang="pt-BR" sz="2400" b="1">
                <a:solidFill>
                  <a:schemeClr val="accent2"/>
                </a:solidFill>
              </a:rPr>
              <a:t>valor</a:t>
            </a:r>
          </a:p>
          <a:p>
            <a:pPr>
              <a:lnSpc>
                <a:spcPct val="90000"/>
              </a:lnSpc>
            </a:pPr>
            <a:r>
              <a:rPr lang="pt-BR" sz="2400"/>
              <a:t>Exemplo de formulário para entrada de dados</a:t>
            </a:r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endParaRPr lang="pt-BR" sz="1400" b="1"/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r>
              <a:rPr lang="pt-BR" sz="1400" b="1"/>
              <a:t>					&lt;FORM ACTION="/cgi-bin/catalogo.pl"</a:t>
            </a:r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r>
              <a:rPr lang="pt-BR" sz="1400" b="1"/>
              <a:t>						METHOD=</a:t>
            </a:r>
            <a:r>
              <a:rPr lang="pt-BR" sz="1400" b="1">
                <a:solidFill>
                  <a:schemeClr val="accent2"/>
                </a:solidFill>
              </a:rPr>
              <a:t>"POST"</a:t>
            </a:r>
            <a:r>
              <a:rPr lang="pt-BR" sz="1400" b="1"/>
              <a:t>&gt;</a:t>
            </a:r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r>
              <a:rPr lang="pt-BR" sz="1400" b="1"/>
              <a:t>					&lt;H3&gt;Consulta preço de livro&lt;/H3&gt;</a:t>
            </a:r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r>
              <a:rPr lang="pt-BR" sz="1400" b="1"/>
              <a:t>					&lt;P&gt;ISBN: &lt;INPUT TYPE="text" 							NAME=</a:t>
            </a:r>
            <a:r>
              <a:rPr lang="pt-BR" sz="1400" b="1">
                <a:solidFill>
                  <a:schemeClr val="accent2"/>
                </a:solidFill>
              </a:rPr>
              <a:t>"isbn"</a:t>
            </a:r>
            <a:r>
              <a:rPr lang="pt-BR" sz="1400" b="1"/>
              <a:t>/&gt;&lt;/P&gt;</a:t>
            </a:r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r>
              <a:rPr lang="pt-BR" sz="1400" b="1"/>
              <a:t>					&lt;INPUT TYPE="Submit" VALUE="Enviar"/&gt;</a:t>
            </a:r>
          </a:p>
          <a:p>
            <a:pPr lvl="1">
              <a:lnSpc>
                <a:spcPct val="90000"/>
              </a:lnSpc>
              <a:buFont typeface="Wingdings 3" pitchFamily="18" charset="2"/>
              <a:buNone/>
            </a:pPr>
            <a:r>
              <a:rPr lang="pt-BR" sz="1400" b="1"/>
              <a:t>					&lt;/FORM&gt;</a:t>
            </a:r>
            <a:endParaRPr lang="pt-BR" sz="1400"/>
          </a:p>
          <a:p>
            <a:pPr>
              <a:lnSpc>
                <a:spcPct val="90000"/>
              </a:lnSpc>
            </a:pPr>
            <a:endParaRPr lang="pt-BR" sz="140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82975"/>
            <a:ext cx="3455987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22763" y="5445125"/>
            <a:ext cx="4641850" cy="1165225"/>
          </a:xfrm>
          <a:prstGeom prst="rect">
            <a:avLst/>
          </a:prstGeom>
          <a:solidFill>
            <a:schemeClr val="hlink">
              <a:alpha val="75000"/>
            </a:schemeClr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rgbClr val="003399"/>
                </a:solidFill>
              </a:rPr>
              <a:t>POST</a:t>
            </a:r>
            <a:r>
              <a:rPr lang="pt-BR" sz="1400" b="1">
                <a:solidFill>
                  <a:schemeClr val="folHlink"/>
                </a:solidFill>
              </a:rPr>
              <a:t> </a:t>
            </a:r>
            <a:r>
              <a:rPr lang="pt-BR" sz="1400" b="1"/>
              <a:t>/cgi-bin/catalogo.pl HTTP/1.0</a:t>
            </a:r>
          </a:p>
          <a:p>
            <a:r>
              <a:rPr lang="pt-BR" sz="1400" b="1"/>
              <a:t>Content-type: text/x-www-form-urlencoded</a:t>
            </a:r>
          </a:p>
          <a:p>
            <a:r>
              <a:rPr lang="pt-BR" sz="1400" b="1"/>
              <a:t>Content-length: 15</a:t>
            </a:r>
          </a:p>
          <a:p>
            <a:endParaRPr lang="pt-BR" sz="1400" b="1"/>
          </a:p>
          <a:p>
            <a:r>
              <a:rPr lang="pt-BR" sz="1400" b="1">
                <a:solidFill>
                  <a:srgbClr val="003399"/>
                </a:solidFill>
              </a:rPr>
              <a:t>isbn</a:t>
            </a:r>
            <a:r>
              <a:rPr lang="pt-BR" sz="1400" b="1"/>
              <a:t>=2877142566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1123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Entrada de texto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9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400"/>
              <a:t>Elementos &lt;INPUT&gt; com </a:t>
            </a:r>
            <a:r>
              <a:rPr lang="pt-BR" sz="2400" b="1">
                <a:solidFill>
                  <a:schemeClr val="accent2"/>
                </a:solidFill>
              </a:rPr>
              <a:t>TYPE="text"</a:t>
            </a:r>
            <a:r>
              <a:rPr lang="pt-BR" sz="2400"/>
              <a:t> podem ser usados para entrada de texto</a:t>
            </a:r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r>
              <a:rPr lang="pt-BR" sz="2400"/>
              <a:t>Com </a:t>
            </a:r>
            <a:r>
              <a:rPr lang="pt-BR" sz="2400">
                <a:solidFill>
                  <a:schemeClr val="accent2"/>
                </a:solidFill>
              </a:rPr>
              <a:t>TYPE="password"</a:t>
            </a:r>
            <a:r>
              <a:rPr lang="pt-BR" sz="2400"/>
              <a:t> o texto digitado é ocultado na tela do browser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20938"/>
            <a:ext cx="7486650" cy="1362075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4868863"/>
            <a:ext cx="7486650" cy="9906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130683</TotalTime>
  <Words>3973</Words>
  <Application>Microsoft Office PowerPoint</Application>
  <PresentationFormat>Apresentação na tela (4:3)</PresentationFormat>
  <Paragraphs>824</Paragraphs>
  <Slides>111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111</vt:i4>
      </vt:variant>
    </vt:vector>
  </HeadingPairs>
  <TitlesOfParts>
    <vt:vector size="112" baseType="lpstr">
      <vt:lpstr>Balcão Envidraçado</vt:lpstr>
      <vt:lpstr>HTML </vt:lpstr>
      <vt:lpstr>Apresentação do PowerPoint</vt:lpstr>
      <vt:lpstr>Histórico da Internet</vt:lpstr>
      <vt:lpstr>Histórico da Internet (cont...)</vt:lpstr>
      <vt:lpstr>Histórico da Internet (cont...)</vt:lpstr>
      <vt:lpstr>Histórico da Internet (cont...)</vt:lpstr>
      <vt:lpstr>Características da Internet</vt:lpstr>
      <vt:lpstr>Pessoas na Internet</vt:lpstr>
      <vt:lpstr>Utilização de Navegadores</vt:lpstr>
      <vt:lpstr>Aplicações básicas na Internet </vt:lpstr>
      <vt:lpstr>World Wide Web </vt:lpstr>
      <vt:lpstr>World Wide Web (cont...) </vt:lpstr>
      <vt:lpstr>Apresentação do PowerPoint</vt:lpstr>
      <vt:lpstr>Conceitos WEB</vt:lpstr>
      <vt:lpstr>Apresentação do PowerPoint</vt:lpstr>
      <vt:lpstr>Apresentação do PowerPoint</vt:lpstr>
      <vt:lpstr>HTTP - HyperText Transfer Protocol</vt:lpstr>
      <vt:lpstr>Apresentação do PowerPoint</vt:lpstr>
      <vt:lpstr>Como funciona um WEB site</vt:lpstr>
      <vt:lpstr>HTML - HyperText Markup Language</vt:lpstr>
      <vt:lpstr>HTML - Características</vt:lpstr>
      <vt:lpstr>Apresentação do PowerPoint</vt:lpstr>
      <vt:lpstr>Apresentação do PowerPoint</vt:lpstr>
      <vt:lpstr>Apresentação do PowerPoint</vt:lpstr>
      <vt:lpstr>Apresentação do PowerPoint</vt:lpstr>
      <vt:lpstr>HTML – Linguagem de Programação</vt:lpstr>
      <vt:lpstr>Apresentação do PowerPoint</vt:lpstr>
      <vt:lpstr>Apresentação do PowerPoint</vt:lpstr>
      <vt:lpstr>Apresentação do PowerPoint</vt:lpstr>
      <vt:lpstr>Propriedades de Formatação Cabeçalhos</vt:lpstr>
      <vt:lpstr>Apresentação do PowerPoint</vt:lpstr>
      <vt:lpstr> Parágrafos   </vt:lpstr>
      <vt:lpstr> Quebras de Linha</vt:lpstr>
      <vt:lpstr>Apresentação do PowerPoint</vt:lpstr>
      <vt:lpstr>Apresentação do PowerPoint</vt:lpstr>
      <vt:lpstr>FORMATAÇÃO DE TEXTO</vt:lpstr>
      <vt:lpstr>Estilos de Texto HTML5</vt:lpstr>
      <vt:lpstr>“Cascade Style sheets" ou "Folhas de Estilo" </vt:lpstr>
      <vt:lpstr>Recomendações para o desenvolvedor</vt:lpstr>
      <vt:lpstr>Recomendações para o desenvolvedor</vt:lpstr>
      <vt:lpstr>Ordem de prioridade</vt:lpstr>
      <vt:lpstr>Herança</vt:lpstr>
      <vt:lpstr>Aplicando CSS a página</vt:lpstr>
      <vt:lpstr>Aplicando CSS a página - Local </vt:lpstr>
      <vt:lpstr>Aplicando CSS a página - Local</vt:lpstr>
      <vt:lpstr>Aplicando CSS a página</vt:lpstr>
      <vt:lpstr>Estilos de Texto html5</vt:lpstr>
      <vt:lpstr>ALINHAMENTO DE TEXTO</vt:lpstr>
      <vt:lpstr>Aplicando CSS a página-Geral</vt:lpstr>
      <vt:lpstr>Aplicando CSS a página-Geral</vt:lpstr>
      <vt:lpstr>Apresentação do PowerPoint</vt:lpstr>
      <vt:lpstr>Revisão Plano de Fundo</vt:lpstr>
      <vt:lpstr>Revisão Plano de Fundo</vt:lpstr>
      <vt:lpstr>Imagens</vt:lpstr>
      <vt:lpstr>CSS Global</vt:lpstr>
      <vt:lpstr>Trabalhando com Imagens</vt:lpstr>
      <vt:lpstr>CSS GLOBAL</vt:lpstr>
      <vt:lpstr>Criação de Listas   </vt:lpstr>
      <vt:lpstr>Listas</vt:lpstr>
      <vt:lpstr>Apresentação do PowerPoint</vt:lpstr>
      <vt:lpstr>Apresentação do PowerPoint</vt:lpstr>
      <vt:lpstr>Listas</vt:lpstr>
      <vt:lpstr>Apresentação do PowerPoint</vt:lpstr>
      <vt:lpstr>Apresentação do PowerPoint</vt:lpstr>
      <vt:lpstr>Links e âncoras</vt:lpstr>
      <vt:lpstr>Editores de Html</vt:lpstr>
      <vt:lpstr>Links e Ancoras</vt:lpstr>
      <vt:lpstr>Âncoras</vt:lpstr>
      <vt:lpstr>Links (na mesma página)</vt:lpstr>
      <vt:lpstr>CRIAÇÃO DE LINKS</vt:lpstr>
      <vt:lpstr>Links (arquivos locais / externos)</vt:lpstr>
      <vt:lpstr>Direcionando Links</vt:lpstr>
      <vt:lpstr>Links e ancoras</vt:lpstr>
      <vt:lpstr>Definindo cores dos links</vt:lpstr>
      <vt:lpstr>Endereço</vt:lpstr>
      <vt:lpstr>HTML Exercícios </vt:lpstr>
      <vt:lpstr>Exercício </vt:lpstr>
      <vt:lpstr>Exercício II</vt:lpstr>
      <vt:lpstr>Exercício III</vt:lpstr>
      <vt:lpstr>Frames</vt:lpstr>
      <vt:lpstr>Tabelas </vt:lpstr>
      <vt:lpstr>Apresentação do PowerPoint</vt:lpstr>
      <vt:lpstr>Apresentação do PowerPoint</vt:lpstr>
      <vt:lpstr>Apresentação do PowerPoint</vt:lpstr>
      <vt:lpstr>Apresentação do PowerPoint</vt:lpstr>
      <vt:lpstr>HTML – Tabelas  RowSpan e ColSpan</vt:lpstr>
      <vt:lpstr>Tabelas</vt:lpstr>
      <vt:lpstr>Tabelas</vt:lpstr>
      <vt:lpstr>Tabelas: Atributos colspan e rowspan</vt:lpstr>
      <vt:lpstr>Tabelas: Atributo colspan</vt:lpstr>
      <vt:lpstr>Tabelas: Atributo colspan</vt:lpstr>
      <vt:lpstr>Tabelas: Atributos colspan e rowspan</vt:lpstr>
      <vt:lpstr>Tabelas: Atributo rowspan</vt:lpstr>
      <vt:lpstr>Tabelas: Atributo ROWSPAN</vt:lpstr>
      <vt:lpstr>HTML  Criação de  Formulários</vt:lpstr>
      <vt:lpstr>Formulários HTML</vt:lpstr>
      <vt:lpstr>Formulários e links</vt:lpstr>
      <vt:lpstr>Envio de dados</vt:lpstr>
      <vt:lpstr>Entrada de texto</vt:lpstr>
      <vt:lpstr>Chaves booleanas</vt:lpstr>
      <vt:lpstr>Menus de seleção</vt:lpstr>
      <vt:lpstr>Menus de seleção</vt:lpstr>
      <vt:lpstr>Área para entrada de texto</vt:lpstr>
      <vt:lpstr>Campos ocultos</vt:lpstr>
      <vt:lpstr>Disparo de eventos</vt:lpstr>
      <vt:lpstr>Exemplos de formulários</vt:lpstr>
      <vt:lpstr>Exercício II</vt:lpstr>
      <vt:lpstr>Dados.html</vt:lpstr>
      <vt:lpstr>Form.html</vt:lpstr>
      <vt:lpstr>Exemplo Formulario</vt:lpstr>
      <vt:lpstr>Home.html</vt:lpstr>
    </vt:vector>
  </TitlesOfParts>
  <Company>WORKUSER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Diomara</cp:lastModifiedBy>
  <cp:revision>253</cp:revision>
  <dcterms:created xsi:type="dcterms:W3CDTF">2002-09-12T04:28:19Z</dcterms:created>
  <dcterms:modified xsi:type="dcterms:W3CDTF">2020-07-30T01:50:00Z</dcterms:modified>
</cp:coreProperties>
</file>