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65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77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02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72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67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19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84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03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2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88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11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76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9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57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6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3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703B-89FA-4F1D-90C6-B9CD71B8164D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CCB6B1-3196-42D7-B437-7C2BD832E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4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2825" y="1902258"/>
            <a:ext cx="7766936" cy="1646302"/>
          </a:xfrm>
        </p:spPr>
        <p:txBody>
          <a:bodyPr/>
          <a:lstStyle/>
          <a:p>
            <a:pPr algn="ctr"/>
            <a:r>
              <a:rPr lang="pt-BR" sz="8000" dirty="0" smtClean="0">
                <a:latin typeface="Tw Cen MT" panose="020B0602020104020603" pitchFamily="34" charset="0"/>
              </a:rPr>
              <a:t>Projeto </a:t>
            </a:r>
            <a:r>
              <a:rPr lang="pt-BR" sz="8000" dirty="0" smtClean="0">
                <a:latin typeface="Tw Cen MT" panose="020B0602020104020603" pitchFamily="34" charset="0"/>
              </a:rPr>
              <a:t>Estufa</a:t>
            </a:r>
            <a:endParaRPr lang="pt-BR" sz="8000" dirty="0">
              <a:latin typeface="Tw Cen MT" panose="020B0602020104020603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9760" y="448876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800" dirty="0" smtClean="0">
                <a:latin typeface="Tw Cen MT" panose="020B0602020104020603" pitchFamily="34" charset="0"/>
              </a:rPr>
              <a:t>Adriana Branquinho Garcia       13.03518-5</a:t>
            </a:r>
          </a:p>
          <a:p>
            <a:pPr algn="just"/>
            <a:r>
              <a:rPr lang="pt-BR" sz="2800" dirty="0" smtClean="0">
                <a:latin typeface="Tw Cen MT" panose="020B0602020104020603" pitchFamily="34" charset="0"/>
              </a:rPr>
              <a:t>Gabriel Gonzalez de Almeida   13.01379-3</a:t>
            </a:r>
            <a:endParaRPr lang="pt-BR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42355" y="848492"/>
            <a:ext cx="2678102" cy="170247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785259" y="1532815"/>
            <a:ext cx="217714" cy="3338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572549" y="1532815"/>
            <a:ext cx="217714" cy="3338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359839" y="1532815"/>
            <a:ext cx="217714" cy="3338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530223" y="386827"/>
            <a:ext cx="230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Estufa</a:t>
            </a:r>
            <a:endParaRPr lang="pt-BR" sz="24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287761" y="2550966"/>
            <a:ext cx="787290" cy="166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530223" y="2676215"/>
            <a:ext cx="230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0070C0"/>
                </a:solidFill>
                <a:latin typeface="Tw Cen MT" panose="020B0602020104020603" pitchFamily="34" charset="0"/>
              </a:rPr>
              <a:t>Arduino</a:t>
            </a:r>
            <a:endParaRPr lang="pt-BR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1894116" y="1991892"/>
            <a:ext cx="678433" cy="4765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2790263" y="1991892"/>
            <a:ext cx="678433" cy="4765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680525" y="1981960"/>
            <a:ext cx="1" cy="4689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680525" y="3161898"/>
            <a:ext cx="2" cy="1221416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002973" y="3427182"/>
            <a:ext cx="230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XBee</a:t>
            </a:r>
            <a:endParaRPr lang="pt-BR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69" y="4402091"/>
            <a:ext cx="1303599" cy="1568524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>
            <a:off x="252753" y="4117058"/>
            <a:ext cx="1654630" cy="78597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769261" y="5688949"/>
            <a:ext cx="1117600" cy="97310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27" idx="2"/>
          </p:cNvCxnSpPr>
          <p:nvPr/>
        </p:nvCxnSpPr>
        <p:spPr>
          <a:xfrm flipV="1">
            <a:off x="2681901" y="5970615"/>
            <a:ext cx="4668" cy="71022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529342" y="4826188"/>
            <a:ext cx="230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EF9F0F"/>
                </a:solidFill>
                <a:latin typeface="Tw Cen MT" panose="020B0602020104020603" pitchFamily="34" charset="0"/>
              </a:rPr>
              <a:t>Casa</a:t>
            </a:r>
            <a:endParaRPr lang="pt-BR" sz="2400" b="1" dirty="0">
              <a:solidFill>
                <a:srgbClr val="EF9F0F"/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529342" y="5287853"/>
            <a:ext cx="230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EF9F0F"/>
                </a:solidFill>
                <a:latin typeface="Tw Cen MT" panose="020B0602020104020603" pitchFamily="34" charset="0"/>
              </a:rPr>
              <a:t>Arduino</a:t>
            </a:r>
            <a:endParaRPr lang="pt-BR" b="1" dirty="0">
              <a:solidFill>
                <a:srgbClr val="EF9F0F"/>
              </a:solidFill>
              <a:latin typeface="Tw Cen MT" panose="020B0602020104020603" pitchFamily="34" charset="0"/>
            </a:endParaRPr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3604093" y="3611848"/>
            <a:ext cx="2941850" cy="150865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4152582" y="4431439"/>
            <a:ext cx="230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3G</a:t>
            </a:r>
          </a:p>
          <a:p>
            <a:pPr algn="ctr"/>
            <a:r>
              <a:rPr lang="pt-BR" b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(Ethernet </a:t>
            </a:r>
            <a:r>
              <a:rPr lang="pt-BR" b="1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Shield</a:t>
            </a:r>
            <a:r>
              <a:rPr lang="pt-BR" b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)</a:t>
            </a:r>
            <a:endParaRPr lang="pt-BR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749142" y="2230170"/>
            <a:ext cx="2032000" cy="1980513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613959" y="2719626"/>
            <a:ext cx="2302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7030A0"/>
                </a:solidFill>
                <a:latin typeface="Tw Cen MT" panose="020B0602020104020603" pitchFamily="34" charset="0"/>
              </a:rPr>
              <a:t>Central</a:t>
            </a:r>
          </a:p>
          <a:p>
            <a:pPr algn="ctr"/>
            <a:r>
              <a:rPr lang="pt-BR" sz="3600" b="1" dirty="0" smtClean="0">
                <a:solidFill>
                  <a:srgbClr val="7030A0"/>
                </a:solidFill>
                <a:latin typeface="Tw Cen MT" panose="020B0602020104020603" pitchFamily="34" charset="0"/>
              </a:rPr>
              <a:t>SP</a:t>
            </a:r>
            <a:endParaRPr lang="pt-BR" sz="3600" b="1" dirty="0">
              <a:solidFill>
                <a:srgbClr val="7030A0"/>
              </a:solidFill>
              <a:latin typeface="Tw Cen MT" panose="020B0602020104020603" pitchFamily="34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7097486" y="145143"/>
            <a:ext cx="406400" cy="184674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V="1">
            <a:off x="6454948" y="4510045"/>
            <a:ext cx="1048938" cy="234795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dirty="0" smtClean="0">
                <a:latin typeface="Tw Cen MT" panose="020B0602020104020603" pitchFamily="34" charset="0"/>
              </a:rPr>
              <a:t>Sensor de temperatura e umidade </a:t>
            </a:r>
            <a:br>
              <a:rPr lang="pt-BR" dirty="0" smtClean="0">
                <a:latin typeface="Tw Cen MT" panose="020B0602020104020603" pitchFamily="34" charset="0"/>
              </a:rPr>
            </a:br>
            <a:r>
              <a:rPr lang="pt-BR" dirty="0">
                <a:latin typeface="Tw Cen MT" panose="020B0602020104020603" pitchFamily="34" charset="0"/>
              </a:rPr>
              <a:t>AM2302 DHT22</a:t>
            </a:r>
            <a:r>
              <a:rPr lang="pt-BR" dirty="0" smtClean="0">
                <a:latin typeface="Tw Cen MT" panose="020B0602020104020603" pitchFamily="34" charset="0"/>
              </a:rPr>
              <a:t/>
            </a:r>
            <a:br>
              <a:rPr lang="pt-BR" dirty="0" smtClean="0">
                <a:latin typeface="Tw Cen MT" panose="020B0602020104020603" pitchFamily="34" charset="0"/>
              </a:rPr>
            </a:br>
            <a:endParaRPr lang="pt-BR" dirty="0">
              <a:latin typeface="Tw Cen MT" panose="020B0602020104020603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98" t="8907" r="4946"/>
          <a:stretch/>
        </p:blipFill>
        <p:spPr>
          <a:xfrm>
            <a:off x="6761408" y="2343955"/>
            <a:ext cx="2923504" cy="2796549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4" y="234252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Tw Cen MT" panose="020B0602020104020603" pitchFamily="34" charset="0"/>
              </a:rPr>
              <a:t>Faixa de medição de umidade: 0 a 100% </a:t>
            </a:r>
            <a:r>
              <a:rPr lang="pt-BR" sz="2000" dirty="0" smtClean="0">
                <a:latin typeface="Tw Cen MT" panose="020B0602020104020603" pitchFamily="34" charset="0"/>
              </a:rPr>
              <a:t>UR</a:t>
            </a:r>
          </a:p>
          <a:p>
            <a:r>
              <a:rPr lang="pt-BR" sz="2000" dirty="0">
                <a:latin typeface="Tw Cen MT" panose="020B0602020104020603" pitchFamily="34" charset="0"/>
              </a:rPr>
              <a:t>Precisão de umidade de medição: ± 2,0% </a:t>
            </a:r>
            <a:r>
              <a:rPr lang="pt-BR" sz="2000" dirty="0" smtClean="0">
                <a:latin typeface="Tw Cen MT" panose="020B0602020104020603" pitchFamily="34" charset="0"/>
              </a:rPr>
              <a:t>UR</a:t>
            </a:r>
          </a:p>
          <a:p>
            <a:r>
              <a:rPr lang="pt-BR" sz="2000" dirty="0" smtClean="0">
                <a:latin typeface="Tw Cen MT" panose="020B0602020104020603" pitchFamily="34" charset="0"/>
              </a:rPr>
              <a:t>Faixa </a:t>
            </a:r>
            <a:r>
              <a:rPr lang="pt-BR" sz="2000" dirty="0">
                <a:latin typeface="Tw Cen MT" panose="020B0602020104020603" pitchFamily="34" charset="0"/>
              </a:rPr>
              <a:t>de medição de temperatura: -40º a +</a:t>
            </a:r>
            <a:r>
              <a:rPr lang="pt-BR" sz="2000" dirty="0" smtClean="0">
                <a:latin typeface="Tw Cen MT" panose="020B0602020104020603" pitchFamily="34" charset="0"/>
              </a:rPr>
              <a:t>80ºC</a:t>
            </a:r>
          </a:p>
          <a:p>
            <a:r>
              <a:rPr lang="pt-BR" sz="2000" dirty="0">
                <a:latin typeface="Tw Cen MT" panose="020B0602020104020603" pitchFamily="34" charset="0"/>
              </a:rPr>
              <a:t>Precisão de medição de temperatura: ± 0,5 </a:t>
            </a:r>
            <a:r>
              <a:rPr lang="pt-BR" sz="2000" dirty="0" err="1" smtClean="0">
                <a:latin typeface="Tw Cen MT" panose="020B0602020104020603" pitchFamily="34" charset="0"/>
              </a:rPr>
              <a:t>ºC</a:t>
            </a:r>
            <a:endParaRPr lang="pt-BR" sz="2000" dirty="0" smtClean="0">
              <a:latin typeface="Tw Cen MT" panose="020B0602020104020603" pitchFamily="34" charset="0"/>
            </a:endParaRPr>
          </a:p>
          <a:p>
            <a:r>
              <a:rPr lang="pt-BR" sz="2000" dirty="0" smtClean="0">
                <a:latin typeface="Tw Cen MT" panose="020B0602020104020603" pitchFamily="34" charset="0"/>
              </a:rPr>
              <a:t>Tensão </a:t>
            </a:r>
            <a:r>
              <a:rPr lang="pt-BR" sz="2000" dirty="0">
                <a:latin typeface="Tw Cen MT" panose="020B0602020104020603" pitchFamily="34" charset="0"/>
              </a:rPr>
              <a:t>de operação: 3-5VDC (5,5VDC máximo</a:t>
            </a:r>
            <a:r>
              <a:rPr lang="pt-BR" sz="2000" dirty="0" smtClean="0">
                <a:latin typeface="Tw Cen MT" panose="020B0602020104020603" pitchFamily="34" charset="0"/>
              </a:rPr>
              <a:t>)</a:t>
            </a:r>
          </a:p>
          <a:p>
            <a:r>
              <a:rPr lang="pt-BR" sz="2000" dirty="0">
                <a:latin typeface="Tw Cen MT" panose="020B0602020104020603" pitchFamily="34" charset="0"/>
              </a:rPr>
              <a:t>Preço aproximado R$ 39,90 </a:t>
            </a:r>
          </a:p>
          <a:p>
            <a:endParaRPr lang="pt-BR" sz="2000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dirty="0" smtClean="0">
                <a:latin typeface="Tw Cen MT" panose="020B0602020104020603" pitchFamily="34" charset="0"/>
              </a:rPr>
              <a:t>Transmissão e Recepção de dados </a:t>
            </a:r>
            <a:br>
              <a:rPr lang="pt-BR" dirty="0" smtClean="0">
                <a:latin typeface="Tw Cen MT" panose="020B0602020104020603" pitchFamily="34" charset="0"/>
              </a:rPr>
            </a:br>
            <a:r>
              <a:rPr lang="pt-BR" dirty="0" err="1" smtClean="0">
                <a:latin typeface="Tw Cen MT" panose="020B0602020104020603" pitchFamily="34" charset="0"/>
              </a:rPr>
              <a:t>XBee</a:t>
            </a:r>
            <a:r>
              <a:rPr lang="pt-BR" b="1" dirty="0">
                <a:latin typeface="Tw Cen MT" panose="020B0602020104020603" pitchFamily="34" charset="0"/>
              </a:rPr>
              <a:t/>
            </a:r>
            <a:br>
              <a:rPr lang="pt-BR" b="1" dirty="0">
                <a:latin typeface="Tw Cen MT" panose="020B0602020104020603" pitchFamily="34" charset="0"/>
              </a:rPr>
            </a:br>
            <a:endParaRPr lang="pt-BR" dirty="0">
              <a:latin typeface="Tw Cen MT" panose="020B06020201040206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Tw Cen MT" panose="020B0602020104020603" pitchFamily="34" charset="0"/>
              </a:rPr>
              <a:t>Compatível com </a:t>
            </a:r>
            <a:r>
              <a:rPr lang="pt-BR" sz="2000" dirty="0">
                <a:latin typeface="Tw Cen MT" panose="020B0602020104020603" pitchFamily="34" charset="0"/>
              </a:rPr>
              <a:t>o </a:t>
            </a:r>
            <a:r>
              <a:rPr lang="pt-BR" sz="2000" dirty="0" err="1" smtClean="0">
                <a:latin typeface="Tw Cen MT" panose="020B0602020104020603" pitchFamily="34" charset="0"/>
              </a:rPr>
              <a:t>Arduino</a:t>
            </a:r>
            <a:r>
              <a:rPr lang="pt-BR" sz="2000" dirty="0" smtClean="0">
                <a:latin typeface="Tw Cen MT" panose="020B0602020104020603" pitchFamily="34" charset="0"/>
              </a:rPr>
              <a:t> </a:t>
            </a:r>
            <a:endParaRPr lang="pt-BR" sz="2000" dirty="0" smtClean="0">
              <a:latin typeface="Tw Cen MT" panose="020B0602020104020603" pitchFamily="34" charset="0"/>
            </a:endParaRPr>
          </a:p>
          <a:p>
            <a:r>
              <a:rPr lang="pt-BR" sz="2000" dirty="0">
                <a:latin typeface="Tw Cen MT" panose="020B0602020104020603" pitchFamily="34" charset="0"/>
              </a:rPr>
              <a:t>Alcance de RF em linha visível para ambientes externos: </a:t>
            </a:r>
            <a:r>
              <a:rPr lang="pt-BR" sz="2000" dirty="0">
                <a:solidFill>
                  <a:srgbClr val="FF0000"/>
                </a:solidFill>
                <a:latin typeface="Tw Cen MT" panose="020B0602020104020603" pitchFamily="34" charset="0"/>
              </a:rPr>
              <a:t>100m</a:t>
            </a:r>
            <a:r>
              <a:rPr lang="pt-BR" sz="2000" dirty="0">
                <a:latin typeface="Tw Cen MT" panose="020B0602020104020603" pitchFamily="34" charset="0"/>
              </a:rPr>
              <a:t> </a:t>
            </a:r>
            <a:endParaRPr lang="pt-BR" sz="2000" dirty="0" smtClean="0">
              <a:latin typeface="Tw Cen MT" panose="020B0602020104020603" pitchFamily="34" charset="0"/>
            </a:endParaRPr>
          </a:p>
          <a:p>
            <a:r>
              <a:rPr lang="pt-BR" sz="2000" dirty="0">
                <a:latin typeface="Tw Cen MT" panose="020B0602020104020603" pitchFamily="34" charset="0"/>
              </a:rPr>
              <a:t>Temperatura de operação: </a:t>
            </a:r>
            <a:r>
              <a:rPr lang="pt-BR" sz="2000" dirty="0">
                <a:solidFill>
                  <a:srgbClr val="FF0000"/>
                </a:solidFill>
                <a:latin typeface="Tw Cen MT" panose="020B0602020104020603" pitchFamily="34" charset="0"/>
              </a:rPr>
              <a:t>-40 </a:t>
            </a:r>
            <a:r>
              <a:rPr lang="pt-BR" sz="2000" dirty="0" err="1">
                <a:solidFill>
                  <a:srgbClr val="FF0000"/>
                </a:solidFill>
                <a:latin typeface="Tw Cen MT" panose="020B0602020104020603" pitchFamily="34" charset="0"/>
              </a:rPr>
              <a:t>to</a:t>
            </a:r>
            <a:r>
              <a:rPr lang="pt-BR" sz="2000" dirty="0">
                <a:solidFill>
                  <a:srgbClr val="FF0000"/>
                </a:solidFill>
                <a:latin typeface="Tw Cen MT" panose="020B0602020104020603" pitchFamily="34" charset="0"/>
              </a:rPr>
              <a:t> 85º </a:t>
            </a:r>
            <a:r>
              <a:rPr lang="pt-BR" sz="20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C</a:t>
            </a:r>
          </a:p>
          <a:p>
            <a:r>
              <a:rPr lang="pt-BR" sz="2000" dirty="0">
                <a:latin typeface="Tw Cen MT" panose="020B0602020104020603" pitchFamily="34" charset="0"/>
              </a:rPr>
              <a:t>Tensão de alimentação: 2.8 </a:t>
            </a:r>
            <a:r>
              <a:rPr lang="pt-BR" sz="2000" dirty="0">
                <a:latin typeface="Tw Cen MT" panose="020B0602020104020603" pitchFamily="34" charset="0"/>
              </a:rPr>
              <a:t>a</a:t>
            </a:r>
            <a:r>
              <a:rPr lang="pt-BR" sz="2000" dirty="0" smtClean="0">
                <a:latin typeface="Tw Cen MT" panose="020B0602020104020603" pitchFamily="34" charset="0"/>
              </a:rPr>
              <a:t> 3.4 V</a:t>
            </a:r>
            <a:endParaRPr lang="pt-BR" sz="2000" dirty="0" smtClean="0">
              <a:latin typeface="Tw Cen MT" panose="020B0602020104020603" pitchFamily="34" charset="0"/>
            </a:endParaRPr>
          </a:p>
          <a:p>
            <a:r>
              <a:rPr lang="pt-BR" sz="2000" dirty="0" smtClean="0">
                <a:latin typeface="Tw Cen MT" panose="020B0602020104020603" pitchFamily="34" charset="0"/>
              </a:rPr>
              <a:t>Dados recebidos são colocados em fila aguardando transmissão </a:t>
            </a:r>
            <a:endParaRPr lang="pt-BR" sz="2000" dirty="0">
              <a:latin typeface="Tw Cen MT" panose="020B0602020104020603" pitchFamily="34" charset="0"/>
            </a:endParaRPr>
          </a:p>
          <a:p>
            <a:r>
              <a:rPr lang="pt-BR" sz="2000" dirty="0" smtClean="0">
                <a:latin typeface="Tw Cen MT" panose="020B0602020104020603" pitchFamily="34" charset="0"/>
              </a:rPr>
              <a:t>Preço médio de</a:t>
            </a:r>
            <a:r>
              <a:rPr lang="pt-BR" sz="2000" dirty="0">
                <a:latin typeface="Tw Cen MT" panose="020B0602020104020603" pitchFamily="34" charset="0"/>
              </a:rPr>
              <a:t> R$ </a:t>
            </a:r>
            <a:r>
              <a:rPr lang="pt-BR" sz="2000" dirty="0" smtClean="0">
                <a:latin typeface="Tw Cen MT" panose="020B0602020104020603" pitchFamily="34" charset="0"/>
              </a:rPr>
              <a:t>90,00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151" y="4238562"/>
            <a:ext cx="2411838" cy="25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dirty="0" smtClean="0">
                <a:latin typeface="Tw Cen MT" panose="020B0602020104020603" pitchFamily="34" charset="0"/>
              </a:rPr>
              <a:t>Transmissão </a:t>
            </a:r>
            <a:r>
              <a:rPr lang="pt-BR" dirty="0" smtClean="0">
                <a:latin typeface="Tw Cen MT" panose="020B0602020104020603" pitchFamily="34" charset="0"/>
              </a:rPr>
              <a:t>Central</a:t>
            </a:r>
            <a:r>
              <a:rPr lang="pt-BR" dirty="0" smtClean="0">
                <a:latin typeface="Tw Cen MT" panose="020B0602020104020603" pitchFamily="34" charset="0"/>
              </a:rPr>
              <a:t/>
            </a:r>
            <a:br>
              <a:rPr lang="pt-BR" dirty="0" smtClean="0">
                <a:latin typeface="Tw Cen MT" panose="020B0602020104020603" pitchFamily="34" charset="0"/>
              </a:rPr>
            </a:br>
            <a:r>
              <a:rPr lang="pt-BR" dirty="0">
                <a:latin typeface="Tw Cen MT" panose="020B0602020104020603" pitchFamily="34" charset="0"/>
              </a:rPr>
              <a:t>Ethernet </a:t>
            </a:r>
            <a:r>
              <a:rPr lang="pt-BR" dirty="0" err="1" smtClean="0">
                <a:latin typeface="Tw Cen MT" panose="020B0602020104020603" pitchFamily="34" charset="0"/>
              </a:rPr>
              <a:t>Shield</a:t>
            </a:r>
            <a:r>
              <a:rPr lang="pt-BR" dirty="0">
                <a:latin typeface="Tw Cen MT" panose="020B0602020104020603" pitchFamily="34" charset="0"/>
              </a:rPr>
              <a:t> W5100 </a:t>
            </a:r>
            <a:r>
              <a:rPr lang="pt-BR" b="1" dirty="0">
                <a:latin typeface="Tw Cen MT" panose="020B0602020104020603" pitchFamily="34" charset="0"/>
              </a:rPr>
              <a:t/>
            </a:r>
            <a:br>
              <a:rPr lang="pt-BR" b="1" dirty="0">
                <a:latin typeface="Tw Cen MT" panose="020B0602020104020603" pitchFamily="34" charset="0"/>
              </a:rPr>
            </a:br>
            <a:r>
              <a:rPr lang="pt-BR" b="1" dirty="0">
                <a:latin typeface="Tw Cen MT" panose="020B0602020104020603" pitchFamily="34" charset="0"/>
              </a:rPr>
              <a:t/>
            </a:r>
            <a:br>
              <a:rPr lang="pt-BR" b="1" dirty="0">
                <a:latin typeface="Tw Cen MT" panose="020B0602020104020603" pitchFamily="34" charset="0"/>
              </a:rPr>
            </a:br>
            <a:r>
              <a:rPr lang="pt-BR" dirty="0">
                <a:latin typeface="Tw Cen MT" panose="020B0602020104020603" pitchFamily="34" charset="0"/>
              </a:rPr>
              <a:t/>
            </a:r>
            <a:br>
              <a:rPr lang="pt-BR" dirty="0">
                <a:latin typeface="Tw Cen MT" panose="020B0602020104020603" pitchFamily="34" charset="0"/>
              </a:rPr>
            </a:br>
            <a:endParaRPr lang="pt-BR" dirty="0">
              <a:latin typeface="Tw Cen MT" panose="020B06020201040206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7942" y="2289378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Tw Cen MT" panose="020B0602020104020603" pitchFamily="34" charset="0"/>
              </a:rPr>
              <a:t>Compatível com o </a:t>
            </a:r>
            <a:r>
              <a:rPr lang="pt-BR" sz="2400" dirty="0" err="1" smtClean="0">
                <a:latin typeface="Tw Cen MT" panose="020B0602020104020603" pitchFamily="34" charset="0"/>
              </a:rPr>
              <a:t>Arduino</a:t>
            </a:r>
            <a:r>
              <a:rPr lang="pt-BR" sz="2400" dirty="0" smtClean="0">
                <a:latin typeface="Tw Cen MT" panose="020B0602020104020603" pitchFamily="34" charset="0"/>
              </a:rPr>
              <a:t> </a:t>
            </a:r>
            <a:endParaRPr lang="pt-BR" sz="2400" dirty="0" smtClean="0">
              <a:latin typeface="Tw Cen MT" panose="020B0602020104020603" pitchFamily="34" charset="0"/>
            </a:endParaRPr>
          </a:p>
          <a:p>
            <a:r>
              <a:rPr lang="pt-BR" sz="2400" dirty="0" smtClean="0">
                <a:latin typeface="Tw Cen MT" panose="020B0602020104020603" pitchFamily="34" charset="0"/>
              </a:rPr>
              <a:t>Slot para </a:t>
            </a:r>
            <a:r>
              <a:rPr lang="pt-BR" sz="2400" dirty="0">
                <a:latin typeface="Tw Cen MT" panose="020B0602020104020603" pitchFamily="34" charset="0"/>
              </a:rPr>
              <a:t>cartão </a:t>
            </a:r>
            <a:r>
              <a:rPr lang="pt-BR" sz="2400" dirty="0" err="1">
                <a:latin typeface="Tw Cen MT" panose="020B0602020104020603" pitchFamily="34" charset="0"/>
              </a:rPr>
              <a:t>M</a:t>
            </a:r>
            <a:r>
              <a:rPr lang="pt-BR" sz="2400" dirty="0" err="1" smtClean="0">
                <a:latin typeface="Tw Cen MT" panose="020B0602020104020603" pitchFamily="34" charset="0"/>
              </a:rPr>
              <a:t>icro-SD</a:t>
            </a:r>
            <a:endParaRPr lang="pt-BR" sz="2400" dirty="0" smtClean="0">
              <a:latin typeface="Tw Cen MT" panose="020B0602020104020603" pitchFamily="34" charset="0"/>
            </a:endParaRPr>
          </a:p>
          <a:p>
            <a:r>
              <a:rPr lang="pt-BR" sz="2400" dirty="0" smtClean="0">
                <a:latin typeface="Tw Cen MT" panose="020B0602020104020603" pitchFamily="34" charset="0"/>
              </a:rPr>
              <a:t>Preço aproximado R$ 70,00</a:t>
            </a:r>
            <a:endParaRPr lang="pt-BR" sz="24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42539"/>
            <a:ext cx="4042826" cy="34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 smtClean="0">
                <a:latin typeface="Tw Cen MT" panose="020B0602020104020603" pitchFamily="34" charset="0"/>
              </a:rPr>
              <a:t>Arduino  </a:t>
            </a:r>
            <a:br>
              <a:rPr lang="pt-BR" sz="4800" dirty="0" smtClean="0">
                <a:latin typeface="Tw Cen MT" panose="020B0602020104020603" pitchFamily="34" charset="0"/>
              </a:rPr>
            </a:br>
            <a:endParaRPr lang="pt-BR" sz="4800" dirty="0">
              <a:latin typeface="Tw Cen MT" panose="020B06020201040206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74222"/>
            <a:ext cx="8596668" cy="3880773"/>
          </a:xfrm>
        </p:spPr>
        <p:txBody>
          <a:bodyPr>
            <a:noAutofit/>
          </a:bodyPr>
          <a:lstStyle/>
          <a:p>
            <a:r>
              <a:rPr lang="pt-BR" sz="2000" dirty="0" err="1" smtClean="0">
                <a:latin typeface="Tw Cen MT" panose="020B0602020104020603" pitchFamily="34" charset="0"/>
              </a:rPr>
              <a:t>Microcontrolador</a:t>
            </a:r>
            <a:r>
              <a:rPr lang="pt-BR" sz="2000" dirty="0" smtClean="0">
                <a:latin typeface="Tw Cen MT" panose="020B0602020104020603" pitchFamily="34" charset="0"/>
              </a:rPr>
              <a:t> ATmega328P</a:t>
            </a:r>
          </a:p>
          <a:p>
            <a:r>
              <a:rPr lang="pt-BR" sz="2000" dirty="0" smtClean="0">
                <a:latin typeface="Tw Cen MT" panose="020B0602020104020603" pitchFamily="34" charset="0"/>
              </a:rPr>
              <a:t>14 </a:t>
            </a:r>
            <a:r>
              <a:rPr lang="pt-BR" sz="2000" dirty="0">
                <a:latin typeface="Tw Cen MT" panose="020B0602020104020603" pitchFamily="34" charset="0"/>
              </a:rPr>
              <a:t>portas digitais e </a:t>
            </a:r>
            <a:r>
              <a:rPr lang="pt-BR" sz="2000" dirty="0" smtClean="0">
                <a:latin typeface="Tw Cen MT" panose="020B0602020104020603" pitchFamily="34" charset="0"/>
              </a:rPr>
              <a:t>6 analógicas</a:t>
            </a:r>
          </a:p>
          <a:p>
            <a:r>
              <a:rPr lang="pt-BR" sz="2000" dirty="0" smtClean="0">
                <a:latin typeface="Tw Cen MT" panose="020B0602020104020603" pitchFamily="34" charset="0"/>
              </a:rPr>
              <a:t>Tensão de operação </a:t>
            </a:r>
            <a:r>
              <a:rPr lang="pt-BR" sz="2000" dirty="0" smtClean="0">
                <a:latin typeface="Tw Cen MT" panose="020B0602020104020603" pitchFamily="34" charset="0"/>
              </a:rPr>
              <a:t>5 V</a:t>
            </a:r>
            <a:endParaRPr lang="pt-BR" sz="2000" dirty="0" smtClean="0">
              <a:latin typeface="Tw Cen MT" panose="020B0602020104020603" pitchFamily="34" charset="0"/>
            </a:endParaRPr>
          </a:p>
          <a:p>
            <a:r>
              <a:rPr lang="pt-BR" sz="2000" dirty="0" smtClean="0">
                <a:latin typeface="Tw Cen MT" panose="020B0602020104020603" pitchFamily="34" charset="0"/>
              </a:rPr>
              <a:t>Tensão de Entrada 6~20 V</a:t>
            </a:r>
          </a:p>
          <a:p>
            <a:r>
              <a:rPr lang="pt-BR" sz="2000" dirty="0" smtClean="0">
                <a:latin typeface="Tw Cen MT" panose="020B0602020104020603" pitchFamily="34" charset="0"/>
              </a:rPr>
              <a:t>Corrente Pinos I/O 20 </a:t>
            </a:r>
            <a:r>
              <a:rPr lang="pt-BR" sz="2000" dirty="0" err="1" smtClean="0">
                <a:latin typeface="Tw Cen MT" panose="020B0602020104020603" pitchFamily="34" charset="0"/>
              </a:rPr>
              <a:t>mA</a:t>
            </a:r>
            <a:endParaRPr lang="pt-BR" sz="2000" dirty="0" smtClean="0">
              <a:latin typeface="Tw Cen MT" panose="020B0602020104020603" pitchFamily="34" charset="0"/>
            </a:endParaRPr>
          </a:p>
          <a:p>
            <a:r>
              <a:rPr lang="pt-BR" sz="2000" dirty="0" smtClean="0">
                <a:latin typeface="Tw Cen MT" panose="020B0602020104020603" pitchFamily="34" charset="0"/>
              </a:rPr>
              <a:t>Memoria Flash 32KB</a:t>
            </a:r>
          </a:p>
          <a:p>
            <a:r>
              <a:rPr lang="pt-BR" sz="2000" dirty="0" smtClean="0">
                <a:latin typeface="Tw Cen MT" panose="020B0602020104020603" pitchFamily="34" charset="0"/>
              </a:rPr>
              <a:t>SRAM 2KB</a:t>
            </a:r>
          </a:p>
          <a:p>
            <a:r>
              <a:rPr lang="pt-BR" sz="2000" dirty="0" smtClean="0">
                <a:latin typeface="Tw Cen MT" panose="020B0602020104020603" pitchFamily="34" charset="0"/>
              </a:rPr>
              <a:t>EEPROM 1KB</a:t>
            </a:r>
          </a:p>
          <a:p>
            <a:r>
              <a:rPr lang="pt-BR" sz="2000" dirty="0" smtClean="0">
                <a:latin typeface="Tw Cen MT" panose="020B0602020104020603" pitchFamily="34" charset="0"/>
              </a:rPr>
              <a:t>Velocidade de </a:t>
            </a:r>
            <a:r>
              <a:rPr lang="pt-BR" sz="2000" dirty="0" err="1">
                <a:latin typeface="Tw Cen MT" panose="020B0602020104020603" pitchFamily="34" charset="0"/>
              </a:rPr>
              <a:t>C</a:t>
            </a:r>
            <a:r>
              <a:rPr lang="pt-BR" sz="2000" dirty="0" err="1" smtClean="0">
                <a:latin typeface="Tw Cen MT" panose="020B0602020104020603" pitchFamily="34" charset="0"/>
              </a:rPr>
              <a:t>lock</a:t>
            </a:r>
            <a:r>
              <a:rPr lang="pt-BR" sz="2000" dirty="0" smtClean="0">
                <a:latin typeface="Tw Cen MT" panose="020B0602020104020603" pitchFamily="34" charset="0"/>
              </a:rPr>
              <a:t> -16MHz</a:t>
            </a:r>
            <a:endParaRPr lang="pt-BR" sz="2000" dirty="0" smtClean="0">
              <a:latin typeface="Tw Cen MT" panose="020B0602020104020603" pitchFamily="34" charset="0"/>
            </a:endParaRPr>
          </a:p>
          <a:p>
            <a:r>
              <a:rPr lang="pt-BR" sz="2000" dirty="0" smtClean="0">
                <a:latin typeface="Tw Cen MT" panose="020B0602020104020603" pitchFamily="34" charset="0"/>
              </a:rPr>
              <a:t>Preço aproximado </a:t>
            </a:r>
            <a:r>
              <a:rPr lang="pt-BR" sz="2000" dirty="0">
                <a:latin typeface="Tw Cen MT" panose="020B0602020104020603" pitchFamily="34" charset="0"/>
              </a:rPr>
              <a:t>R$ </a:t>
            </a:r>
            <a:r>
              <a:rPr lang="pt-BR" sz="2000" dirty="0" smtClean="0">
                <a:latin typeface="Tw Cen MT" panose="020B0602020104020603" pitchFamily="34" charset="0"/>
              </a:rPr>
              <a:t>100,00</a:t>
            </a:r>
          </a:p>
          <a:p>
            <a:endParaRPr lang="pt-BR" sz="20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077" y="2337984"/>
            <a:ext cx="39719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1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dirty="0" smtClean="0">
                <a:latin typeface="Tw Cen MT" panose="020B0602020104020603" pitchFamily="34" charset="0"/>
              </a:rPr>
              <a:t>Armazenamento de dados</a:t>
            </a:r>
            <a:br>
              <a:rPr lang="pt-BR" dirty="0" smtClean="0">
                <a:latin typeface="Tw Cen MT" panose="020B0602020104020603" pitchFamily="34" charset="0"/>
              </a:rPr>
            </a:br>
            <a:r>
              <a:rPr lang="pt-BR" dirty="0" err="1">
                <a:latin typeface="Tw Cen MT" panose="020B0602020104020603" pitchFamily="34" charset="0"/>
              </a:rPr>
              <a:t>Cartao</a:t>
            </a:r>
            <a:r>
              <a:rPr lang="pt-BR" dirty="0">
                <a:latin typeface="Tw Cen MT" panose="020B0602020104020603" pitchFamily="34" charset="0"/>
              </a:rPr>
              <a:t> SD </a:t>
            </a:r>
            <a:br>
              <a:rPr lang="pt-BR" dirty="0">
                <a:latin typeface="Tw Cen MT" panose="020B0602020104020603" pitchFamily="34" charset="0"/>
              </a:rPr>
            </a:br>
            <a:r>
              <a:rPr lang="pt-BR" dirty="0" smtClean="0">
                <a:latin typeface="Tw Cen MT" panose="020B0602020104020603" pitchFamily="34" charset="0"/>
              </a:rPr>
              <a:t/>
            </a:r>
            <a:br>
              <a:rPr lang="pt-BR" dirty="0" smtClean="0">
                <a:latin typeface="Tw Cen MT" panose="020B0602020104020603" pitchFamily="34" charset="0"/>
              </a:rPr>
            </a:br>
            <a:endParaRPr lang="pt-BR" dirty="0">
              <a:latin typeface="Tw Cen MT" panose="020B06020201040206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2778" y="2182919"/>
            <a:ext cx="9551836" cy="3880773"/>
          </a:xfrm>
        </p:spPr>
        <p:txBody>
          <a:bodyPr>
            <a:normAutofit/>
          </a:bodyPr>
          <a:lstStyle/>
          <a:p>
            <a:r>
              <a:rPr lang="pt-BR" sz="2200" dirty="0" smtClean="0">
                <a:latin typeface="Tw Cen MT" panose="020B0602020104020603" pitchFamily="34" charset="0"/>
              </a:rPr>
              <a:t>Compatível </a:t>
            </a:r>
            <a:r>
              <a:rPr lang="pt-BR" sz="2200" dirty="0" smtClean="0">
                <a:latin typeface="Tw Cen MT" panose="020B0602020104020603" pitchFamily="34" charset="0"/>
              </a:rPr>
              <a:t>com </a:t>
            </a:r>
            <a:r>
              <a:rPr lang="pt-BR" sz="2200" dirty="0">
                <a:latin typeface="Tw Cen MT" panose="020B0602020104020603" pitchFamily="34" charset="0"/>
              </a:rPr>
              <a:t>o slot para cartão </a:t>
            </a:r>
            <a:r>
              <a:rPr lang="pt-BR" sz="2200" dirty="0" err="1">
                <a:latin typeface="Tw Cen MT" panose="020B0602020104020603" pitchFamily="34" charset="0"/>
              </a:rPr>
              <a:t>micro-SD</a:t>
            </a:r>
            <a:r>
              <a:rPr lang="pt-BR" sz="2200" dirty="0">
                <a:latin typeface="Tw Cen MT" panose="020B0602020104020603" pitchFamily="34" charset="0"/>
              </a:rPr>
              <a:t> </a:t>
            </a:r>
            <a:r>
              <a:rPr lang="pt-BR" sz="2200" dirty="0" smtClean="0">
                <a:latin typeface="Tw Cen MT" panose="020B0602020104020603" pitchFamily="34" charset="0"/>
              </a:rPr>
              <a:t>integrado ao </a:t>
            </a:r>
            <a:r>
              <a:rPr lang="pt-BR" sz="2200" b="1" dirty="0">
                <a:latin typeface="Tw Cen MT" panose="020B0602020104020603" pitchFamily="34" charset="0"/>
              </a:rPr>
              <a:t>Ethernet </a:t>
            </a:r>
            <a:r>
              <a:rPr lang="pt-BR" sz="2200" b="1" dirty="0" err="1" smtClean="0">
                <a:latin typeface="Tw Cen MT" panose="020B0602020104020603" pitchFamily="34" charset="0"/>
              </a:rPr>
              <a:t>Shield</a:t>
            </a:r>
            <a:endParaRPr lang="pt-BR" sz="2200" b="1" dirty="0" smtClean="0">
              <a:latin typeface="Tw Cen MT" panose="020B0602020104020603" pitchFamily="34" charset="0"/>
            </a:endParaRPr>
          </a:p>
          <a:p>
            <a:r>
              <a:rPr lang="pt-BR" sz="2200" dirty="0" smtClean="0">
                <a:latin typeface="Tw Cen MT" panose="020B0602020104020603" pitchFamily="34" charset="0"/>
              </a:rPr>
              <a:t>Preço aproximado </a:t>
            </a:r>
            <a:r>
              <a:rPr lang="pt-BR" sz="2200" dirty="0">
                <a:latin typeface="Tw Cen MT" panose="020B0602020104020603" pitchFamily="34" charset="0"/>
              </a:rPr>
              <a:t>R</a:t>
            </a:r>
            <a:r>
              <a:rPr lang="pt-BR" sz="2200" dirty="0" smtClean="0">
                <a:latin typeface="Tw Cen MT" panose="020B0602020104020603" pitchFamily="34" charset="0"/>
              </a:rPr>
              <a:t>$ 30,00</a:t>
            </a:r>
            <a:endParaRPr lang="pt-BR" sz="22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pt-BR" sz="2200" dirty="0" smtClean="0">
              <a:latin typeface="Tw Cen MT" panose="020B0602020104020603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22" y="3595272"/>
            <a:ext cx="3477778" cy="23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dirty="0" smtClean="0">
                <a:latin typeface="Tw Cen MT" panose="020B0602020104020603" pitchFamily="34" charset="0"/>
              </a:rPr>
              <a:t>Bateria </a:t>
            </a:r>
            <a:br>
              <a:rPr lang="pt-BR" dirty="0" smtClean="0">
                <a:latin typeface="Tw Cen MT" panose="020B0602020104020603" pitchFamily="34" charset="0"/>
              </a:rPr>
            </a:br>
            <a:r>
              <a:rPr lang="pt-BR" b="1" dirty="0" err="1">
                <a:latin typeface="Tw Cen MT" panose="020B0602020104020603" pitchFamily="34" charset="0"/>
              </a:rPr>
              <a:t>Bateria</a:t>
            </a:r>
            <a:r>
              <a:rPr lang="pt-BR" b="1" dirty="0">
                <a:latin typeface="Tw Cen MT" panose="020B0602020104020603" pitchFamily="34" charset="0"/>
              </a:rPr>
              <a:t> Estacionária </a:t>
            </a:r>
            <a:r>
              <a:rPr lang="pt-BR" b="1" dirty="0" err="1">
                <a:latin typeface="Tw Cen MT" panose="020B0602020104020603" pitchFamily="34" charset="0"/>
              </a:rPr>
              <a:t>Freedom</a:t>
            </a:r>
            <a:r>
              <a:rPr lang="pt-BR" b="1" dirty="0">
                <a:latin typeface="Tw Cen MT" panose="020B0602020104020603" pitchFamily="34" charset="0"/>
              </a:rPr>
              <a:t> DF300</a:t>
            </a:r>
            <a:br>
              <a:rPr lang="pt-BR" b="1" dirty="0">
                <a:latin typeface="Tw Cen MT" panose="020B0602020104020603" pitchFamily="34" charset="0"/>
              </a:rPr>
            </a:br>
            <a:endParaRPr lang="pt-BR" dirty="0">
              <a:latin typeface="Tw Cen MT" panose="020B06020201040206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187883" cy="388077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w Cen MT" panose="020B0602020104020603" pitchFamily="34" charset="0"/>
              </a:rPr>
              <a:t>V</a:t>
            </a:r>
            <a:r>
              <a:rPr lang="pt-BR" sz="2400" dirty="0" smtClean="0">
                <a:latin typeface="Tw Cen MT" panose="020B0602020104020603" pitchFamily="34" charset="0"/>
              </a:rPr>
              <a:t>ida </a:t>
            </a:r>
            <a:r>
              <a:rPr lang="pt-BR" sz="2400" dirty="0">
                <a:latin typeface="Tw Cen MT" panose="020B0602020104020603" pitchFamily="34" charset="0"/>
              </a:rPr>
              <a:t>útil </a:t>
            </a:r>
            <a:r>
              <a:rPr lang="pt-BR" sz="2400" dirty="0" smtClean="0">
                <a:latin typeface="Tw Cen MT" panose="020B0602020104020603" pitchFamily="34" charset="0"/>
              </a:rPr>
              <a:t>superior </a:t>
            </a:r>
            <a:r>
              <a:rPr lang="pt-BR" sz="2400" dirty="0">
                <a:latin typeface="Tw Cen MT" panose="020B0602020104020603" pitchFamily="34" charset="0"/>
              </a:rPr>
              <a:t>a </a:t>
            </a:r>
            <a:r>
              <a:rPr lang="pt-BR" sz="2400" dirty="0">
                <a:solidFill>
                  <a:srgbClr val="FF0000"/>
                </a:solidFill>
                <a:latin typeface="Tw Cen MT" panose="020B0602020104020603" pitchFamily="34" charset="0"/>
              </a:rPr>
              <a:t>4 anos</a:t>
            </a:r>
            <a:r>
              <a:rPr lang="pt-BR" sz="2400" dirty="0">
                <a:latin typeface="Tw Cen MT" panose="020B0602020104020603" pitchFamily="34" charset="0"/>
              </a:rPr>
              <a:t> (a uma temperatura de </a:t>
            </a:r>
            <a:r>
              <a:rPr lang="pt-BR" sz="2400" dirty="0" smtClean="0">
                <a:latin typeface="Tw Cen MT" panose="020B0602020104020603" pitchFamily="34" charset="0"/>
              </a:rPr>
              <a:t>25°C </a:t>
            </a:r>
            <a:r>
              <a:rPr lang="pt-BR" sz="2400" dirty="0">
                <a:latin typeface="Tw Cen MT" panose="020B0602020104020603" pitchFamily="34" charset="0"/>
              </a:rPr>
              <a:t>e profundidade de descarga de 20</a:t>
            </a:r>
            <a:r>
              <a:rPr lang="pt-BR" sz="2400" dirty="0" smtClean="0">
                <a:latin typeface="Tw Cen MT" panose="020B0602020104020603" pitchFamily="34" charset="0"/>
              </a:rPr>
              <a:t>%)</a:t>
            </a:r>
          </a:p>
          <a:p>
            <a:r>
              <a:rPr lang="pt-BR" sz="2400" dirty="0" smtClean="0">
                <a:latin typeface="Tw Cen MT" panose="020B0602020104020603" pitchFamily="34" charset="0"/>
              </a:rPr>
              <a:t>Principais aplicações : </a:t>
            </a:r>
            <a:r>
              <a:rPr lang="pt-BR" sz="2400" dirty="0" smtClean="0">
                <a:latin typeface="Tw Cen MT" panose="020B0602020104020603" pitchFamily="34" charset="0"/>
              </a:rPr>
              <a:t>T</a:t>
            </a:r>
            <a:r>
              <a:rPr lang="pt-BR" sz="2400" dirty="0" smtClean="0">
                <a:latin typeface="Tw Cen MT" panose="020B0602020104020603" pitchFamily="34" charset="0"/>
              </a:rPr>
              <a:t>elecomunicações </a:t>
            </a:r>
            <a:r>
              <a:rPr lang="pt-BR" sz="2400" dirty="0" smtClean="0">
                <a:latin typeface="Tw Cen MT" panose="020B0602020104020603" pitchFamily="34" charset="0"/>
              </a:rPr>
              <a:t>e </a:t>
            </a:r>
            <a:r>
              <a:rPr lang="pt-BR" sz="2400" dirty="0" smtClean="0">
                <a:latin typeface="Tw Cen MT" panose="020B0602020104020603" pitchFamily="34" charset="0"/>
              </a:rPr>
              <a:t>Monitoramento </a:t>
            </a:r>
            <a:r>
              <a:rPr lang="pt-BR" sz="2400" dirty="0">
                <a:latin typeface="Tw Cen MT" panose="020B0602020104020603" pitchFamily="34" charset="0"/>
              </a:rPr>
              <a:t>R</a:t>
            </a:r>
            <a:r>
              <a:rPr lang="pt-BR" sz="2400" dirty="0" smtClean="0">
                <a:latin typeface="Tw Cen MT" panose="020B0602020104020603" pitchFamily="34" charset="0"/>
              </a:rPr>
              <a:t>emoto</a:t>
            </a:r>
            <a:endParaRPr lang="pt-BR" sz="2400" dirty="0" smtClean="0">
              <a:latin typeface="Tw Cen MT" panose="020B0602020104020603" pitchFamily="34" charset="0"/>
            </a:endParaRPr>
          </a:p>
          <a:p>
            <a:r>
              <a:rPr lang="pt-BR" sz="2400" dirty="0" smtClean="0">
                <a:latin typeface="Tw Cen MT" panose="020B0602020104020603" pitchFamily="34" charset="0"/>
              </a:rPr>
              <a:t>2 anos de garantia</a:t>
            </a:r>
          </a:p>
          <a:p>
            <a:r>
              <a:rPr lang="pt-BR" sz="2400" dirty="0" smtClean="0">
                <a:latin typeface="Tw Cen MT" panose="020B0602020104020603" pitchFamily="34" charset="0"/>
              </a:rPr>
              <a:t>Tensão nominal </a:t>
            </a:r>
            <a:r>
              <a:rPr lang="pt-BR" sz="2400" dirty="0" smtClean="0">
                <a:latin typeface="Tw Cen MT" panose="020B0602020104020603" pitchFamily="34" charset="0"/>
              </a:rPr>
              <a:t>12 V</a:t>
            </a:r>
            <a:endParaRPr lang="pt-BR" sz="2400" dirty="0" smtClean="0">
              <a:latin typeface="Tw Cen MT" panose="020B0602020104020603" pitchFamily="34" charset="0"/>
            </a:endParaRPr>
          </a:p>
          <a:p>
            <a:endParaRPr lang="pt-BR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989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244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 3</vt:lpstr>
      <vt:lpstr>Facetado</vt:lpstr>
      <vt:lpstr>Projeto Estufa</vt:lpstr>
      <vt:lpstr>Apresentação do PowerPoint</vt:lpstr>
      <vt:lpstr>Sensor de temperatura e umidade  AM2302 DHT22 </vt:lpstr>
      <vt:lpstr>Transmissão e Recepção de dados  XBee </vt:lpstr>
      <vt:lpstr>Transmissão Central Ethernet Shield W5100    </vt:lpstr>
      <vt:lpstr>Arduino   </vt:lpstr>
      <vt:lpstr>Armazenamento de dados Cartao SD   </vt:lpstr>
      <vt:lpstr>Bateria  Bateria Estacionária Freedom DF300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Gracia</dc:creator>
  <cp:lastModifiedBy>user</cp:lastModifiedBy>
  <cp:revision>19</cp:revision>
  <dcterms:created xsi:type="dcterms:W3CDTF">2016-05-13T02:50:30Z</dcterms:created>
  <dcterms:modified xsi:type="dcterms:W3CDTF">2016-05-13T15:26:22Z</dcterms:modified>
</cp:coreProperties>
</file>