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8"/>
  </p:notesMasterIdLst>
  <p:sldIdLst>
    <p:sldId id="256" r:id="rId5"/>
    <p:sldId id="257" r:id="rId6"/>
    <p:sldId id="327" r:id="rId7"/>
    <p:sldId id="328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29" r:id="rId33"/>
    <p:sldId id="332" r:id="rId34"/>
    <p:sldId id="287" r:id="rId35"/>
    <p:sldId id="302" r:id="rId36"/>
    <p:sldId id="303" r:id="rId37"/>
    <p:sldId id="304" r:id="rId38"/>
    <p:sldId id="305" r:id="rId39"/>
    <p:sldId id="288" r:id="rId40"/>
    <p:sldId id="306" r:id="rId41"/>
    <p:sldId id="307" r:id="rId42"/>
    <p:sldId id="309" r:id="rId43"/>
    <p:sldId id="289" r:id="rId44"/>
    <p:sldId id="311" r:id="rId45"/>
    <p:sldId id="290" r:id="rId46"/>
    <p:sldId id="314" r:id="rId47"/>
    <p:sldId id="291" r:id="rId48"/>
    <p:sldId id="292" r:id="rId49"/>
    <p:sldId id="315" r:id="rId50"/>
    <p:sldId id="316" r:id="rId51"/>
    <p:sldId id="317" r:id="rId52"/>
    <p:sldId id="294" r:id="rId53"/>
    <p:sldId id="320" r:id="rId54"/>
    <p:sldId id="322" r:id="rId55"/>
    <p:sldId id="323" r:id="rId56"/>
    <p:sldId id="325" r:id="rId57"/>
    <p:sldId id="333" r:id="rId58"/>
    <p:sldId id="334" r:id="rId59"/>
    <p:sldId id="295" r:id="rId60"/>
    <p:sldId id="296" r:id="rId61"/>
    <p:sldId id="297" r:id="rId62"/>
    <p:sldId id="298" r:id="rId63"/>
    <p:sldId id="299" r:id="rId64"/>
    <p:sldId id="300" r:id="rId65"/>
    <p:sldId id="324" r:id="rId66"/>
    <p:sldId id="301" r:id="rId67"/>
  </p:sldIdLst>
  <p:sldSz cx="10080625" cy="7559675"/>
  <p:notesSz cx="7099300" cy="10234613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7C5C8-65C6-4A73-9509-D79368B3F8F2}" v="20" dt="2021-02-21T23:57:15.752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5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VAN COSTINEL GOGU" userId="S::razvan.gogu@s.unibuc.ro::d5597d34-b211-4180-95dc-358d720e8ec6" providerId="AD" clId="Web-{D127C5C8-65C6-4A73-9509-D79368B3F8F2}"/>
    <pc:docChg chg="modSld">
      <pc:chgData name="RAZVAN COSTINEL GOGU" userId="S::razvan.gogu@s.unibuc.ro::d5597d34-b211-4180-95dc-358d720e8ec6" providerId="AD" clId="Web-{D127C5C8-65C6-4A73-9509-D79368B3F8F2}" dt="2021-02-21T23:56:58.486" v="2"/>
      <pc:docMkLst>
        <pc:docMk/>
      </pc:docMkLst>
      <pc:sldChg chg="modSp">
        <pc:chgData name="RAZVAN COSTINEL GOGU" userId="S::razvan.gogu@s.unibuc.ro::d5597d34-b211-4180-95dc-358d720e8ec6" providerId="AD" clId="Web-{D127C5C8-65C6-4A73-9509-D79368B3F8F2}" dt="2021-02-21T23:56:58.486" v="2"/>
        <pc:sldMkLst>
          <pc:docMk/>
          <pc:sldMk cId="0" sldId="299"/>
        </pc:sldMkLst>
        <pc:graphicFrameChg chg="mod modGraphic">
          <ac:chgData name="RAZVAN COSTINEL GOGU" userId="S::razvan.gogu@s.unibuc.ro::d5597d34-b211-4180-95dc-358d720e8ec6" providerId="AD" clId="Web-{D127C5C8-65C6-4A73-9509-D79368B3F8F2}" dt="2021-02-21T23:56:58.486" v="2"/>
          <ac:graphicFrameMkLst>
            <pc:docMk/>
            <pc:sldMk cId="0" sldId="299"/>
            <ac:graphicFrameMk id="61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0" name="Google Shape;320;p1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1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4" name="Google Shape;334;p1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1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8" name="Google Shape;348;p1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1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26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27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51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53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/>
          <p:nvPr/>
        </p:nvSpPr>
        <p:spPr>
          <a:xfrm>
            <a:off x="5799137" y="3968750"/>
            <a:ext cx="4054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 Anca – Mădălina</a:t>
            </a:r>
          </a:p>
          <a:p>
            <a:pPr lvl="0">
              <a:lnSpc>
                <a:spcPct val="104000"/>
              </a:lnSpc>
              <a:buSzPts val="2600"/>
            </a:pPr>
            <a:r>
              <a:rPr lang="ro-RO" sz="2000" b="1" dirty="0"/>
              <a:t>Andrei Păun</a:t>
            </a: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/>
          </a:p>
        </p:txBody>
      </p:sp>
      <p:sp>
        <p:nvSpPr>
          <p:cNvPr id="51" name="Google Shape;51;p3"/>
          <p:cNvSpPr txBox="1"/>
          <p:nvPr/>
        </p:nvSpPr>
        <p:spPr>
          <a:xfrm>
            <a:off x="7096842" y="69183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/>
              <a:t>17 </a:t>
            </a:r>
            <a:r>
              <a:rPr lang="en-US" sz="1800" b="1" dirty="0" err="1"/>
              <a:t>si</a:t>
            </a:r>
            <a:r>
              <a:rPr lang="en-US" sz="1800" b="1" dirty="0"/>
              <a:t> 19 / 02 / 2021</a:t>
            </a:r>
            <a:endParaRPr dirty="0"/>
          </a:p>
        </p:txBody>
      </p:sp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2020 – 20</a:t>
            </a:r>
            <a:r>
              <a:rPr lang="en-US" sz="2400" b="1" dirty="0"/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dirty="0"/>
              <a:t>Curs - </a:t>
            </a:r>
            <a:r>
              <a:rPr lang="en-US" sz="2400" dirty="0" err="1"/>
              <a:t>miercuri</a:t>
            </a:r>
            <a:r>
              <a:rPr lang="en-US" sz="2400" dirty="0"/>
              <a:t>, </a:t>
            </a:r>
            <a:r>
              <a:rPr lang="en-US" sz="2400" dirty="0" err="1"/>
              <a:t>orele</a:t>
            </a:r>
            <a:r>
              <a:rPr lang="en-US" sz="2400" dirty="0"/>
              <a:t> 8-10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 12-14 14-16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/>
              <a:t>Seminar - o data la 2 </a:t>
            </a:r>
            <a:r>
              <a:rPr lang="en-US" sz="2400" dirty="0" err="1"/>
              <a:t>saptamani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curs/seminar: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/>
              <a:t>Laborator</a:t>
            </a:r>
            <a:r>
              <a:rPr lang="en-US" sz="2400" dirty="0"/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o-RO" altLang="ro-RO" sz="2400" b="1" dirty="0">
                <a:solidFill>
                  <a:srgbClr val="FF0000"/>
                </a:solidFill>
              </a:rPr>
              <a:t>Examen: </a:t>
            </a:r>
            <a:r>
              <a:rPr lang="en-US" altLang="ro-RO" sz="2400" b="1" dirty="0">
                <a:solidFill>
                  <a:srgbClr val="FF0000"/>
                </a:solidFill>
              </a:rPr>
              <a:t>14</a:t>
            </a:r>
            <a:r>
              <a:rPr lang="ro-RO" altLang="ro-RO" sz="2400" b="1" dirty="0">
                <a:solidFill>
                  <a:srgbClr val="FF0000"/>
                </a:solidFill>
              </a:rPr>
              <a:t> iunie 202</a:t>
            </a:r>
            <a:r>
              <a:rPr lang="en-US" altLang="ro-RO" sz="2400" b="1" dirty="0">
                <a:solidFill>
                  <a:srgbClr val="FF0000"/>
                </a:solidFill>
              </a:rPr>
              <a:t>1</a:t>
            </a:r>
            <a:r>
              <a:rPr lang="ro-RO" altLang="ro-RO" sz="2400" b="1" dirty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>
                <a:solidFill>
                  <a:srgbClr val="FF0000"/>
                </a:solidFill>
              </a:rPr>
              <a:t>toate</a:t>
            </a:r>
            <a:r>
              <a:rPr lang="en-US" altLang="ro-RO" sz="2400" b="1" dirty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>
                <a:solidFill>
                  <a:srgbClr val="FF0000"/>
                </a:solidFill>
              </a:rPr>
              <a:t>seriile</a:t>
            </a:r>
            <a:r>
              <a:rPr lang="en-US" altLang="ro-RO" sz="2400" b="1" dirty="0">
                <a:solidFill>
                  <a:srgbClr val="FF0000"/>
                </a:solidFill>
              </a:rPr>
              <a:t> </a:t>
            </a:r>
            <a:r>
              <a:rPr lang="en-US" altLang="ro-RO" sz="2400" b="1" dirty="0" err="1">
                <a:solidFill>
                  <a:srgbClr val="FF0000"/>
                </a:solidFill>
              </a:rPr>
              <a:t>impreuna</a:t>
            </a:r>
            <a:r>
              <a:rPr lang="en-US" altLang="ro-RO" sz="2400" b="1" dirty="0">
                <a:solidFill>
                  <a:srgbClr val="FF0000"/>
                </a:solidFill>
              </a:rPr>
              <a:t> (13, 14, 15)</a:t>
            </a:r>
            <a:endParaRPr lang="ro-RO" altLang="ro-RO" sz="2400" b="1" dirty="0">
              <a:solidFill>
                <a:srgbClr val="FF0000"/>
              </a:solidFill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si laborator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 </a:t>
            </a:r>
            <a:r>
              <a:rPr lang="ro-RO" sz="2000" dirty="0"/>
              <a:t>cu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/>
              <a:t>pe săptămână.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anterior C++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5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4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239712" y="13109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30" name="Google Shape;330;p24"/>
          <p:cNvSpPr txBox="1"/>
          <p:nvPr/>
        </p:nvSpPr>
        <p:spPr>
          <a:xfrm>
            <a:off x="773112" y="2591117"/>
            <a:ext cx="8382000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Cele 3 lucrări practice se realizează si se notează in cadrul laboratorului, după următorul program: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Săptămâna 1: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de evaluare a nivelului de intrare.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 temelor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 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 pentru LP1.</a:t>
            </a:r>
            <a:endParaRPr lang="ro-RO" dirty="0"/>
          </a:p>
          <a:p>
            <a:pPr lvl="0">
              <a:spcBef>
                <a:spcPts val="400"/>
              </a:spcBef>
              <a:buSzPts val="1600"/>
            </a:pPr>
            <a:r>
              <a:rPr lang="ro-RO" sz="1600" b="1" dirty="0"/>
              <a:t>Săptămâna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 LP1.    </a:t>
            </a:r>
            <a:r>
              <a:rPr lang="ro-RO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LP1: TBA</a:t>
            </a:r>
            <a:r>
              <a:rPr lang="ro-RO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5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LP1.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6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7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8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LP2.                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LP2: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9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LP2.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10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Atribuirea temelor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11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Consultații pentru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12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Predarea LP3.      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Termen predare LP3: TBA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Evaluarea LP3.</a:t>
            </a:r>
            <a:endParaRPr lang="ro-RO" dirty="0"/>
          </a:p>
          <a:p>
            <a:pPr lvl="1">
              <a:lnSpc>
                <a:spcPct val="80000"/>
              </a:lnSpc>
              <a:spcBef>
                <a:spcPts val="400"/>
              </a:spcBef>
              <a:buSzPts val="1600"/>
            </a:pPr>
            <a:r>
              <a:rPr lang="ro-RO" sz="1600" b="1" dirty="0"/>
              <a:t>Săptămâna 13/14</a:t>
            </a:r>
            <a:r>
              <a:rPr lang="ro-RO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o-RO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Test practic de laborator.</a:t>
            </a:r>
            <a:endParaRPr lang="ro-RO" dirty="0"/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SzPts val="1600"/>
            </a:pP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Prezenta la laborator in </a:t>
            </a:r>
            <a:r>
              <a:rPr lang="ro-RO" sz="1600" b="1" dirty="0">
                <a:solidFill>
                  <a:srgbClr val="FF0000"/>
                </a:solidFill>
              </a:rPr>
              <a:t>săptămânile </a:t>
            </a:r>
            <a:r>
              <a:rPr lang="ro-RO" sz="1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1, 2, 5, 6, 9, 10, 13, 14 pentru atribuirea si evaluarea lucrărilor practice si pentru susținerea testului practic este obligatorie.</a:t>
            </a:r>
            <a:endParaRPr lang="ro-RO" dirty="0"/>
          </a:p>
        </p:txBody>
      </p:sp>
      <p:sp>
        <p:nvSpPr>
          <p:cNvPr id="331" name="Google Shape;331;p24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ro-RO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cerințelor grupelor sale!</a:t>
            </a:r>
            <a:endParaRPr lang="ro-RO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41" name="Google Shape;3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5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669925" y="2513647"/>
            <a:ext cx="88392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>
              <a:lnSpc>
                <a:spcPct val="80000"/>
              </a:lnSpc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Consultațiile de laborator </a:t>
            </a:r>
            <a:r>
              <a:rPr lang="ro-RO" sz="1800" dirty="0"/>
              <a:t>se desfășoară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 baza întrebărilor studenților.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 la laborator </a:t>
            </a:r>
            <a:r>
              <a:rPr lang="ro-RO" sz="1800" dirty="0"/>
              <a:t>in săptămânile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4, 7, 8, 11, 12 pentru consultații </a:t>
            </a:r>
            <a:r>
              <a:rPr lang="ro-RO" sz="1800" dirty="0"/>
              <a:t>este recomandată, dar facultativă.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Lucrările practice se realizează individual. 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Notarea fiecărei lucrări practice se va face cu note de la 1 la 10.</a:t>
            </a:r>
            <a:endParaRPr lang="ro-RO" sz="1800" dirty="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SzPts val="2000"/>
            </a:pP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Atribuirea temelor pentru lucrările practice se face prin prezentarea la laborator </a:t>
            </a:r>
            <a:r>
              <a:rPr lang="ro-RO" sz="1800" dirty="0"/>
              <a:t>in săptămâna precizată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sus sau in oricare din următoarele </a:t>
            </a:r>
            <a:r>
              <a:rPr lang="ro-RO" sz="1800" dirty="0"/>
              <a:t>2 săptămâni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Indiferent de data la care un student se prezintă pentru a primi tema pentru una dintre lucr</a:t>
            </a:r>
            <a:r>
              <a:rPr lang="ro-RO" sz="1800" b="1" dirty="0">
                <a:solidFill>
                  <a:srgbClr val="FF0000"/>
                </a:solidFill>
              </a:rPr>
              <a:t>ă</a:t>
            </a:r>
            <a:r>
              <a:rPr lang="ro-RO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rile practice, termenul de predare a acesteia rămâne cel precizat in regulament.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1800" dirty="0"/>
              <a:t>In consecință,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 pentru o </a:t>
            </a:r>
            <a:r>
              <a:rPr lang="ro-RO" sz="1800" dirty="0"/>
              <a:t>lucrare practică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mai poate </a:t>
            </a:r>
            <a:r>
              <a:rPr lang="ro-RO" sz="1800" dirty="0"/>
              <a:t>fi preluată </a:t>
            </a:r>
            <a:r>
              <a:rPr lang="ro-RO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expirarea termenului ei de predare.</a:t>
            </a:r>
            <a:endParaRPr lang="ro-RO" sz="1800" dirty="0"/>
          </a:p>
        </p:txBody>
      </p:sp>
      <p:sp>
        <p:nvSpPr>
          <p:cNvPr id="345" name="Google Shape;345;p25"/>
          <p:cNvSpPr txBox="1"/>
          <p:nvPr/>
        </p:nvSpPr>
        <p:spPr>
          <a:xfrm>
            <a:off x="773112" y="179228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orientativ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tutore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dreptul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-l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adapteze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cerintelor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grupelor</a:t>
            </a:r>
            <a:r>
              <a:rPr lang="en-US" sz="1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sale!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55" name="Google Shape;3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6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669925" y="2621583"/>
            <a:ext cx="88392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lucrarilor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 se face la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indicata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termenele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predare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, indicate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sus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LP. 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termenelor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respective,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practica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poate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trimite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prin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email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perioada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zile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(48 de ore).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zi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partiala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intarziere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scadea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2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nota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atribuita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chemeClr val="tx1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Dupa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expirarea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termenului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gratie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lucrarea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nu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mai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acceptata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fi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notata</a:t>
            </a:r>
            <a:r>
              <a:rPr lang="en-US" sz="1800" b="1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cu 1.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773112" y="1807527"/>
            <a:ext cx="8339137" cy="528637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Regulamentul de laborator este orientativ. Fiecare tutore de laborator are dreptul sa-l adapteze cerintelor grupelor sale!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–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2h in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varianta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online)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conform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unui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barem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anuntat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odata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cu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cerintele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rgbClr val="000000"/>
                </a:solidFill>
              </a:rPr>
              <a:t>Examenul</a:t>
            </a:r>
            <a:r>
              <a:rPr lang="en-US" sz="1800" i="0" u="none" dirty="0">
                <a:solidFill>
                  <a:srgbClr val="000000"/>
                </a:solidFill>
              </a:rPr>
              <a:t> se </a:t>
            </a:r>
            <a:r>
              <a:rPr lang="en-US" sz="1800" i="0" u="none" dirty="0" err="1">
                <a:solidFill>
                  <a:srgbClr val="000000"/>
                </a:solidFill>
              </a:rPr>
              <a:t>considera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luat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daca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studentul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respectiv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obtinut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cel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rgbClr val="FF0000"/>
                </a:solidFill>
              </a:rPr>
              <a:t>putin</a:t>
            </a:r>
            <a:r>
              <a:rPr lang="en-US" sz="1800" i="0" u="none" dirty="0">
                <a:solidFill>
                  <a:srgbClr val="FF0000"/>
                </a:solidFill>
              </a:rPr>
              <a:t> nota 5 la </a:t>
            </a:r>
            <a:r>
              <a:rPr lang="en-US" sz="1800" i="0" u="none" dirty="0" err="1">
                <a:solidFill>
                  <a:srgbClr val="FF0000"/>
                </a:solidFill>
              </a:rPr>
              <a:t>fiecare</a:t>
            </a:r>
            <a:r>
              <a:rPr lang="en-US" sz="1800" i="0" u="none" dirty="0">
                <a:solidFill>
                  <a:srgbClr val="FF0000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dintre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cele</a:t>
            </a:r>
            <a:r>
              <a:rPr lang="en-US" sz="1800" i="0" u="none" dirty="0">
                <a:solidFill>
                  <a:schemeClr val="tx1"/>
                </a:solidFill>
              </a:rPr>
              <a:t> 3 </a:t>
            </a:r>
            <a:r>
              <a:rPr lang="en-US" sz="1800" i="0" u="none" dirty="0" err="1">
                <a:solidFill>
                  <a:schemeClr val="tx1"/>
                </a:solidFill>
              </a:rPr>
              <a:t>evaluari</a:t>
            </a:r>
            <a:r>
              <a:rPr lang="en-US" sz="1800" i="0" u="none" dirty="0">
                <a:solidFill>
                  <a:schemeClr val="tx1"/>
                </a:solidFill>
              </a:rPr>
              <a:t> (</a:t>
            </a:r>
            <a:r>
              <a:rPr lang="en-US" sz="1800" i="0" u="none" dirty="0" err="1">
                <a:solidFill>
                  <a:schemeClr val="tx1"/>
                </a:solidFill>
              </a:rPr>
              <a:t>activitatea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practica</a:t>
            </a:r>
            <a:r>
              <a:rPr lang="en-US" sz="1800" i="0" u="none" dirty="0">
                <a:solidFill>
                  <a:schemeClr val="tx1"/>
                </a:solidFill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</a:rPr>
              <a:t>timpul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semestrului</a:t>
            </a:r>
            <a:r>
              <a:rPr lang="en-US" sz="1800" i="0" u="none" dirty="0">
                <a:solidFill>
                  <a:schemeClr val="tx1"/>
                </a:solidFill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practic</a:t>
            </a:r>
            <a:r>
              <a:rPr lang="en-US" sz="1800" i="0" u="none" dirty="0">
                <a:solidFill>
                  <a:schemeClr val="tx1"/>
                </a:solidFill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</a:rPr>
              <a:t>laborator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si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testul</a:t>
            </a:r>
            <a:r>
              <a:rPr lang="en-US" sz="1800" i="0" u="none" dirty="0">
                <a:solidFill>
                  <a:schemeClr val="tx1"/>
                </a:solidFill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</a:rPr>
              <a:t>scris</a:t>
            </a:r>
            <a:r>
              <a:rPr lang="en-US" sz="1800" i="0" u="none" dirty="0">
                <a:solidFill>
                  <a:schemeClr val="tx1"/>
                </a:solidFill>
              </a:rPr>
              <a:t>). </a:t>
            </a:r>
            <a:endParaRPr sz="18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i="0" u="none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u="none" dirty="0">
                <a:solidFill>
                  <a:srgbClr val="000000"/>
                </a:solidFill>
              </a:rPr>
              <a:t>In </a:t>
            </a:r>
            <a:r>
              <a:rPr lang="en-US" sz="1800" i="0" u="none" dirty="0" err="1">
                <a:solidFill>
                  <a:srgbClr val="000000"/>
                </a:solidFill>
              </a:rPr>
              <a:t>aceasta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situatie</a:t>
            </a:r>
            <a:r>
              <a:rPr lang="en-US" sz="1800" i="0" u="none" dirty="0">
                <a:solidFill>
                  <a:srgbClr val="000000"/>
                </a:solidFill>
              </a:rPr>
              <a:t>, nota </a:t>
            </a:r>
            <a:r>
              <a:rPr lang="en-US" sz="1800" i="0" u="none" dirty="0" err="1">
                <a:solidFill>
                  <a:srgbClr val="000000"/>
                </a:solidFill>
              </a:rPr>
              <a:t>finala</a:t>
            </a:r>
            <a:r>
              <a:rPr lang="en-US" sz="1800" i="0" u="none" dirty="0">
                <a:solidFill>
                  <a:srgbClr val="000000"/>
                </a:solidFill>
              </a:rPr>
              <a:t> a </a:t>
            </a:r>
            <a:r>
              <a:rPr lang="en-US" sz="1800" i="0" u="none" dirty="0" err="1">
                <a:solidFill>
                  <a:srgbClr val="000000"/>
                </a:solidFill>
              </a:rPr>
              <a:t>fiecarui</a:t>
            </a:r>
            <a:r>
              <a:rPr lang="en-US" sz="1800" i="0" u="none" dirty="0">
                <a:solidFill>
                  <a:srgbClr val="000000"/>
                </a:solidFill>
              </a:rPr>
              <a:t> student se </a:t>
            </a:r>
            <a:r>
              <a:rPr lang="en-US" sz="1800" i="0" u="none" dirty="0" err="1">
                <a:solidFill>
                  <a:srgbClr val="000000"/>
                </a:solidFill>
              </a:rPr>
              <a:t>calculeaza</a:t>
            </a:r>
            <a:r>
              <a:rPr lang="en-US" sz="1800" i="0" u="none" dirty="0">
                <a:solidFill>
                  <a:srgbClr val="000000"/>
                </a:solidFill>
              </a:rPr>
              <a:t> ca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ponderata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intre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notele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obtinute</a:t>
            </a:r>
            <a:r>
              <a:rPr lang="en-US" sz="1800" i="0" u="none" dirty="0">
                <a:solidFill>
                  <a:srgbClr val="000000"/>
                </a:solidFill>
              </a:rPr>
              <a:t> la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</a:t>
            </a:r>
            <a:r>
              <a:rPr lang="en-US" sz="1800" i="0" u="none" dirty="0" err="1">
                <a:solidFill>
                  <a:srgbClr val="000000"/>
                </a:solidFill>
              </a:rPr>
              <a:t>evaluari</a:t>
            </a:r>
            <a:r>
              <a:rPr lang="en-US" sz="1800" i="0" u="none" dirty="0">
                <a:solidFill>
                  <a:srgbClr val="000000"/>
                </a:solidFill>
              </a:rPr>
              <a:t>, </a:t>
            </a:r>
            <a:r>
              <a:rPr lang="en-US" sz="1800" i="0" u="none" dirty="0" err="1">
                <a:solidFill>
                  <a:srgbClr val="000000"/>
                </a:solidFill>
              </a:rPr>
              <a:t>ponderile</a:t>
            </a:r>
            <a:r>
              <a:rPr lang="en-US" sz="1800" i="0" u="none" dirty="0">
                <a:solidFill>
                  <a:srgbClr val="000000"/>
                </a:solidFill>
              </a:rPr>
              <a:t> cu care </a:t>
            </a:r>
            <a:r>
              <a:rPr lang="en-US" sz="1800" i="0" u="none" dirty="0" err="1">
                <a:solidFill>
                  <a:srgbClr val="000000"/>
                </a:solidFill>
              </a:rPr>
              <a:t>cele</a:t>
            </a:r>
            <a:r>
              <a:rPr lang="en-US" sz="1800" i="0" u="none" dirty="0">
                <a:solidFill>
                  <a:srgbClr val="000000"/>
                </a:solidFill>
              </a:rPr>
              <a:t> 3 note intra in </a:t>
            </a:r>
            <a:r>
              <a:rPr lang="en-US" sz="1800" i="0" u="none" dirty="0" err="1">
                <a:solidFill>
                  <a:srgbClr val="000000"/>
                </a:solidFill>
              </a:rPr>
              <a:t>medie</a:t>
            </a:r>
            <a:r>
              <a:rPr lang="en-US" sz="1800" i="0" u="none" dirty="0">
                <a:solidFill>
                  <a:srgbClr val="000000"/>
                </a:solidFill>
              </a:rPr>
              <a:t> </a:t>
            </a:r>
            <a:r>
              <a:rPr lang="en-US" sz="1800" i="0" u="none" dirty="0" err="1">
                <a:solidFill>
                  <a:srgbClr val="000000"/>
                </a:solidFill>
              </a:rPr>
              <a:t>fiind</a:t>
            </a:r>
            <a:r>
              <a:rPr lang="en-US" sz="1800" i="0" u="none" dirty="0">
                <a:solidFill>
                  <a:srgbClr val="000000"/>
                </a:solidFill>
              </a:rPr>
              <a:t>: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lucrarile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practice (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proiecte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)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25%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practic</a:t>
            </a:r>
            <a:endParaRPr sz="1800" dirty="0"/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1800" i="0" u="none" strike="noStrike" cap="none" dirty="0">
                <a:solidFill>
                  <a:srgbClr val="FF0000"/>
                </a:solidFill>
              </a:rPr>
              <a:t>50% - nota la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testul</a:t>
            </a:r>
            <a:r>
              <a:rPr lang="en-US" sz="1800" i="0" u="none" strike="noStrike" cap="none" dirty="0">
                <a:solidFill>
                  <a:srgbClr val="FF0000"/>
                </a:solidFill>
              </a:rPr>
              <a:t> </a:t>
            </a:r>
            <a:r>
              <a:rPr lang="en-US" sz="1800" i="0" u="none" strike="noStrike" cap="none" dirty="0" err="1">
                <a:solidFill>
                  <a:srgbClr val="FF0000"/>
                </a:solidFill>
              </a:rPr>
              <a:t>scris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1800" b="1" dirty="0"/>
              <a:t>Seminar</a:t>
            </a:r>
            <a:r>
              <a:rPr lang="en-US" sz="1800" dirty="0">
                <a:solidFill>
                  <a:schemeClr val="tx1"/>
                </a:solidFill>
              </a:rPr>
              <a:t> - maxim 0.5p care se </a:t>
            </a:r>
            <a:r>
              <a:rPr lang="en-US" sz="1800" dirty="0" err="1">
                <a:solidFill>
                  <a:schemeClr val="tx1"/>
                </a:solidFill>
              </a:rPr>
              <a:t>adauga</a:t>
            </a:r>
            <a:r>
              <a:rPr lang="en-US" sz="1800" dirty="0">
                <a:solidFill>
                  <a:schemeClr val="tx1"/>
                </a:solidFill>
              </a:rPr>
              <a:t> la </a:t>
            </a:r>
            <a:r>
              <a:rPr lang="en-US" sz="1800" u="sng" dirty="0">
                <a:solidFill>
                  <a:schemeClr val="tx1"/>
                </a:solidFill>
              </a:rPr>
              <a:t>nota de la </a:t>
            </a:r>
            <a:r>
              <a:rPr lang="en-US" sz="1800" u="sng" dirty="0" err="1">
                <a:solidFill>
                  <a:schemeClr val="tx1"/>
                </a:solidFill>
              </a:rPr>
              <a:t>testul</a:t>
            </a:r>
            <a:r>
              <a:rPr lang="en-US" sz="1800" u="sng" dirty="0">
                <a:solidFill>
                  <a:schemeClr val="tx1"/>
                </a:solidFill>
              </a:rPr>
              <a:t> </a:t>
            </a:r>
            <a:r>
              <a:rPr lang="en-US" sz="1800" u="sng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numai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daca</a:t>
            </a:r>
            <a:r>
              <a:rPr lang="en-US" sz="1800" dirty="0">
                <a:solidFill>
                  <a:schemeClr val="tx1"/>
                </a:solidFill>
              </a:rPr>
              <a:t>, nota de la </a:t>
            </a:r>
            <a:r>
              <a:rPr lang="en-US" sz="1800" dirty="0" err="1">
                <a:solidFill>
                  <a:schemeClr val="tx1"/>
                </a:solidFill>
              </a:rPr>
              <a:t>testul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scris</a:t>
            </a:r>
            <a:r>
              <a:rPr lang="en-US" sz="1800" dirty="0">
                <a:solidFill>
                  <a:schemeClr val="tx1"/>
                </a:solidFill>
              </a:rPr>
              <a:t> &gt;=5.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lnSpcReduction="10000"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/>
              <a:t>Seminar: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max. 20% din </a:t>
            </a:r>
            <a:r>
              <a:rPr lang="en-US" altLang="ro-RO" sz="3100" dirty="0" err="1"/>
              <a:t>studenti</a:t>
            </a:r>
            <a:endParaRPr lang="en-US" altLang="ro-RO" sz="3100" dirty="0"/>
          </a:p>
          <a:p>
            <a:endParaRPr lang="en-US" altLang="ro-RO" sz="3100" dirty="0"/>
          </a:p>
          <a:p>
            <a:r>
              <a:rPr lang="en-US" altLang="ro-RO" sz="3100" dirty="0" err="1"/>
              <a:t>Prezenta</a:t>
            </a:r>
            <a:r>
              <a:rPr lang="en-US" altLang="ro-RO" sz="3100" dirty="0"/>
              <a:t> la curs: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20%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 err="1">
                <a:solidFill>
                  <a:srgbClr val="FF0000"/>
                </a:solidFill>
              </a:rPr>
              <a:t>bonusuri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59229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20026" y="1909586"/>
            <a:ext cx="8568531" cy="453580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r>
              <a:rPr lang="ro-RO" altLang="ro-RO" sz="2800" dirty="0">
                <a:latin typeface="Arial" pitchFamily="34" charset="0"/>
                <a:cs typeface="Arial" pitchFamily="34" charset="0"/>
              </a:rPr>
              <a:t>Andrei Păun seria 14</a:t>
            </a:r>
          </a:p>
          <a:p>
            <a:r>
              <a:rPr lang="ro-RO" altLang="ro-RO" sz="2800" dirty="0">
                <a:latin typeface="Arial" pitchFamily="34" charset="0"/>
                <a:cs typeface="Arial" pitchFamily="34" charset="0"/>
              </a:rPr>
              <a:t>apaun@fmi.unibuc.ro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ro-RO" altLang="ro-RO" sz="2800" dirty="0" err="1">
                <a:latin typeface="Arial" pitchFamily="34" charset="0"/>
                <a:cs typeface="Arial" pitchFamily="34" charset="0"/>
              </a:rPr>
              <a:t>ndreipaun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@</a:t>
            </a:r>
            <a:r>
              <a:rPr lang="ro-RO" altLang="ro-RO" sz="2800" dirty="0" err="1">
                <a:latin typeface="Arial" pitchFamily="34" charset="0"/>
                <a:cs typeface="Arial" pitchFamily="34" charset="0"/>
              </a:rPr>
              <a:t>gmail.com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r>
              <a:rPr lang="ro-RO" altLang="ro-RO" sz="2800" dirty="0">
                <a:latin typeface="Arial" pitchFamily="34" charset="0"/>
                <a:cs typeface="Arial" pitchFamily="34" charset="0"/>
              </a:rPr>
              <a:t>Anca Dobrovăț seriile 13 si 15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anca.dobrovat@gmail.com </a:t>
            </a:r>
            <a:endParaRPr lang="ro-RO" altLang="ro-RO" sz="2800" dirty="0">
              <a:latin typeface="Arial" pitchFamily="34" charset="0"/>
              <a:cs typeface="Arial" pitchFamily="34" charset="0"/>
            </a:endParaRPr>
          </a:p>
          <a:p>
            <a:endParaRPr lang="ro-RO" altLang="ro-RO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ionescu133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ionescu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133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131: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>
                <a:latin typeface="Arial" pitchFamily="34" charset="0"/>
                <a:cs typeface="Arial" pitchFamily="34" charset="0"/>
              </a:rPr>
              <a:t> </a:t>
            </a:r>
            <a:r>
              <a:rPr lang="en-US" sz="26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>
                <a:latin typeface="Arial" pitchFamily="34" charset="0"/>
                <a:cs typeface="Arial" pitchFamily="34" charset="0"/>
              </a:rPr>
              <a:t>pr131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133: nedelcua133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nedelcug133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134: popescuf134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popescum134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141: romana141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romani141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142: iona142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ionl142 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142: sandud142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sandur142</a:t>
            </a:r>
          </a:p>
          <a:p>
            <a:endParaRPr lang="en-US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56047" y="1931917"/>
            <a:ext cx="9058513" cy="2944883"/>
          </a:xfrm>
        </p:spPr>
        <p:txBody>
          <a:bodyPr/>
          <a:lstStyle/>
          <a:p>
            <a:pPr eaLnBrk="1" hangingPunct="1"/>
            <a:r>
              <a:rPr lang="ro-RO" altLang="ro-RO" sz="2000" dirty="0">
                <a:latin typeface="+mj-lt"/>
              </a:rPr>
              <a:t>Bjarne Stroustrup în 1979 la Bell Laboratories in Murray Hill, New Jersey</a:t>
            </a:r>
            <a:endParaRPr lang="en-US" altLang="ro-RO" sz="2000" dirty="0">
              <a:latin typeface="+mj-lt"/>
            </a:endParaRP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5 revizii: 1998 ANSI+ISO, 2003 (corrigendum), 2011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C++11/0x</a:t>
            </a:r>
            <a:r>
              <a:rPr lang="ro-RO" altLang="ro-RO" sz="2000" dirty="0">
                <a:latin typeface="+mj-lt"/>
              </a:rPr>
              <a:t>), 2014, 2017 (</a:t>
            </a:r>
            <a:r>
              <a:rPr lang="ro-RO" altLang="ro-RO" sz="2000" dirty="0">
                <a:solidFill>
                  <a:srgbClr val="FF0000"/>
                </a:solidFill>
                <a:latin typeface="+mj-lt"/>
              </a:rPr>
              <a:t>C++ 17/1z</a:t>
            </a:r>
            <a:r>
              <a:rPr lang="ro-RO" altLang="ro-RO" sz="2000" dirty="0">
                <a:latin typeface="+mj-lt"/>
              </a:rPr>
              <a:t>)</a:t>
            </a:r>
          </a:p>
          <a:p>
            <a:pPr eaLnBrk="1" hangingPunct="1"/>
            <a:endParaRPr lang="en-US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Următoarea plănuită în 2020 (C++2a)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  <a:p>
            <a:pPr eaLnBrk="1" hangingPunct="1"/>
            <a:r>
              <a:rPr lang="ro-RO" altLang="ro-RO" sz="2000" dirty="0">
                <a:latin typeface="+mj-lt"/>
              </a:rPr>
              <a:t>Versiunea 1998: Standard C++, C++98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6047" y="2067667"/>
            <a:ext cx="8652536" cy="2763414"/>
          </a:xfrm>
        </p:spPr>
        <p:txBody>
          <a:bodyPr/>
          <a:lstStyle/>
          <a:p>
            <a:r>
              <a:rPr lang="ro-RO" sz="1800" dirty="0">
                <a:latin typeface="+mj-lt"/>
              </a:rPr>
              <a:t>C++98: a definit standardul inițial, toate chestiunile de limbaj, STL</a:t>
            </a:r>
            <a:endParaRPr lang="en-US" sz="1800" dirty="0">
              <a:latin typeface="+mj-lt"/>
            </a:endParaRPr>
          </a:p>
          <a:p>
            <a:endParaRPr lang="ro-RO" sz="1800" dirty="0">
              <a:latin typeface="+mj-lt"/>
            </a:endParaRPr>
          </a:p>
          <a:p>
            <a:r>
              <a:rPr lang="ro-RO" sz="1800" dirty="0">
                <a:latin typeface="+mj-lt"/>
              </a:rPr>
              <a:t>C++03: bugfix o unic</a:t>
            </a:r>
            <a:r>
              <a:rPr lang="vi-VN" sz="1800" dirty="0">
                <a:latin typeface="+mj-lt"/>
              </a:rPr>
              <a:t>ă</a:t>
            </a:r>
            <a:r>
              <a:rPr lang="ro-RO" sz="1800" dirty="0">
                <a:latin typeface="+mj-lt"/>
              </a:rPr>
              <a:t> chestie nou</a:t>
            </a:r>
            <a:r>
              <a:rPr lang="vi-VN" sz="1800" dirty="0">
                <a:latin typeface="+mj-lt"/>
              </a:rPr>
              <a:t>ă</a:t>
            </a:r>
            <a:r>
              <a:rPr lang="ro-RO" sz="1800" dirty="0">
                <a:latin typeface="+mj-lt"/>
              </a:rPr>
              <a:t>: value initialization</a:t>
            </a:r>
          </a:p>
          <a:p>
            <a:endParaRPr lang="en-US" sz="1800" dirty="0">
              <a:latin typeface="+mj-lt"/>
            </a:endParaRPr>
          </a:p>
          <a:p>
            <a:r>
              <a:rPr lang="ro-RO" sz="1800" dirty="0">
                <a:latin typeface="+mj-lt"/>
              </a:rPr>
              <a:t>C++11: initializer lists, rvalue references, moving constructors, lambda functions, final, constant null pointer, etc.</a:t>
            </a:r>
          </a:p>
          <a:p>
            <a:endParaRPr lang="en-US" sz="1800" dirty="0">
              <a:latin typeface="+mj-lt"/>
            </a:endParaRPr>
          </a:p>
          <a:p>
            <a:r>
              <a:rPr lang="ro-RO" sz="1800" dirty="0">
                <a:latin typeface="+mj-lt"/>
              </a:rPr>
              <a:t>C++14: generic lambdas, binary literals, auto, variable template</a:t>
            </a:r>
            <a:r>
              <a:rPr lang="en-US" sz="1800" dirty="0">
                <a:latin typeface="+mj-lt"/>
              </a:rPr>
              <a:t>, etc.</a:t>
            </a:r>
            <a:r>
              <a:rPr lang="ro-RO" sz="1800" dirty="0">
                <a:latin typeface="+mj-lt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937597"/>
            <a:ext cx="8568531" cy="263440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+mj-lt"/>
              </a:rPr>
              <a:t>C++17:</a:t>
            </a:r>
          </a:p>
          <a:p>
            <a:endParaRPr lang="en-US" sz="1800" dirty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If </a:t>
            </a:r>
            <a:r>
              <a:rPr lang="en-US" sz="1800" dirty="0" err="1">
                <a:latin typeface="+mj-lt"/>
              </a:rPr>
              <a:t>constexpr</a:t>
            </a:r>
            <a:r>
              <a:rPr lang="en-US" sz="1800" dirty="0">
                <a:latin typeface="+mj-lt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latin typeface="+mj-lt"/>
              </a:rPr>
              <a:t>Hexadecimal literals</a:t>
            </a:r>
          </a:p>
          <a:p>
            <a:r>
              <a:rPr lang="en-US" sz="1800" dirty="0">
                <a:latin typeface="+mj-lt"/>
              </a:rPr>
              <a:t>etc</a:t>
            </a:r>
            <a:endParaRPr lang="ro-RO" sz="1800" dirty="0">
              <a:latin typeface="+mj-lt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357102" y="5294895"/>
            <a:ext cx="7908818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eaLnBrk="0" hangingPunct="0"/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is permitted for template </a:t>
            </a:r>
            <a:r>
              <a:rPr lang="en-US" sz="1800" dirty="0" err="1">
                <a:solidFill>
                  <a:srgbClr val="333333"/>
                </a:solidFill>
                <a:latin typeface="-apple-system"/>
              </a:rPr>
              <a:t>template</a:t>
            </a:r>
            <a:r>
              <a:rPr lang="en-US" sz="1800" dirty="0">
                <a:solidFill>
                  <a:srgbClr val="333333"/>
                </a:solidFill>
                <a:latin typeface="-apple-system"/>
              </a:rPr>
              <a:t> parameter declarations 	(e.g.,</a:t>
            </a:r>
            <a:r>
              <a:rPr lang="en-US" sz="1800" dirty="0">
                <a:solidFill>
                  <a:srgbClr val="333333"/>
                </a:solidFill>
              </a:rPr>
              <a:t> </a:t>
            </a:r>
          </a:p>
          <a:p>
            <a:pPr eaLnBrk="0" hangingPunct="0"/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&lt;</a:t>
            </a:r>
            <a:r>
              <a:rPr lang="en-US" sz="1800" b="1" dirty="0">
                <a:solidFill>
                  <a:srgbClr val="007020"/>
                </a:solidFill>
                <a:latin typeface="Consolas" pitchFamily="49" charset="0"/>
              </a:rPr>
              <a:t>template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&lt;</a:t>
            </a:r>
            <a:r>
              <a:rPr lang="en-US" sz="1800" dirty="0" err="1">
                <a:solidFill>
                  <a:srgbClr val="4070A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4070A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typename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X</a:t>
            </a:r>
            <a:r>
              <a:rPr lang="en-US" sz="1800" dirty="0">
                <a:solidFill>
                  <a:srgbClr val="666600"/>
                </a:solidFill>
                <a:latin typeface="Consolas" pitchFamily="49" charset="0"/>
              </a:rPr>
              <a:t>&gt;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nsolas" pitchFamily="49" charset="0"/>
              </a:rPr>
              <a:t>struct</a:t>
            </a:r>
            <a:r>
              <a:rPr lang="en-US" sz="1800" dirty="0">
                <a:solidFill>
                  <a:srgbClr val="666666"/>
                </a:solidFill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</a:rPr>
              <a:t>…)</a:t>
            </a:r>
            <a:r>
              <a:rPr lang="en-US" sz="1800" dirty="0"/>
              <a:t> </a:t>
            </a:r>
          </a:p>
          <a:p>
            <a:endParaRPr lang="ro-RO" sz="1800" dirty="0"/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19460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1946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20483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048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92756" y="92746"/>
            <a:ext cx="5556594" cy="72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1112" tIns="55556" rIns="111112" bIns="5555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2000" b="1" dirty="0"/>
              <a:t>ă</a:t>
            </a:r>
            <a:r>
              <a:rPr lang="en-US" sz="20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/>
              <a:t>Universitatea</a:t>
            </a:r>
            <a:r>
              <a:rPr lang="en-US" sz="2000" b="1" dirty="0"/>
              <a:t> din </a:t>
            </a:r>
            <a:r>
              <a:rPr lang="en-US" sz="2000" b="1" dirty="0" err="1"/>
              <a:t>Bucure</a:t>
            </a:r>
            <a:r>
              <a:rPr lang="en-US" sz="20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2000" b="1" dirty="0" err="1"/>
              <a:t>ti</a:t>
            </a:r>
            <a:endParaRPr lang="en-US" sz="20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4579" y="34998"/>
            <a:ext cx="724545" cy="72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851377"/>
            <a:ext cx="9072563" cy="718343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latin typeface="Arial" pitchFamily="34" charset="0"/>
                <a:cs typeface="Arial" pitchFamily="34" charset="0"/>
              </a:rPr>
              <a:t>Reguli</a:t>
            </a:r>
            <a:r>
              <a:rPr lang="en-US" altLang="ro-RO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altLang="ro-RO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latin typeface="Arial" pitchFamily="34" charset="0"/>
                <a:cs typeface="Arial" pitchFamily="34" charset="0"/>
              </a:rPr>
              <a:t>sugestii</a:t>
            </a:r>
            <a:r>
              <a:rPr lang="en-US" altLang="ro-RO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b="1" dirty="0">
                <a:latin typeface="Arial" pitchFamily="34" charset="0"/>
                <a:cs typeface="Arial" pitchFamily="34" charset="0"/>
              </a:rPr>
              <a:t> curs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800" dirty="0">
                <a:latin typeface="Arial" pitchFamily="34" charset="0"/>
                <a:cs typeface="Arial" pitchFamily="34" charset="0"/>
              </a:rPr>
              <a:t>Web-cam pornit, întrebările le răspund cei care nu au camera pornită</a:t>
            </a:r>
          </a:p>
          <a:p>
            <a:r>
              <a:rPr lang="ro-RO" sz="2800" dirty="0">
                <a:latin typeface="Arial" pitchFamily="34" charset="0"/>
                <a:cs typeface="Arial" pitchFamily="34" charset="0"/>
              </a:rPr>
              <a:t>Ești întrebat si nu răspunzi: nu ești prezent</a:t>
            </a:r>
          </a:p>
          <a:p>
            <a:r>
              <a:rPr lang="ro-RO" sz="2800" dirty="0">
                <a:latin typeface="Arial" pitchFamily="34" charset="0"/>
                <a:cs typeface="Arial" pitchFamily="34" charset="0"/>
              </a:rPr>
              <a:t>Cu cât mai multe întrebări</a:t>
            </a:r>
          </a:p>
          <a:p>
            <a:r>
              <a:rPr lang="ro-RO" sz="2800" dirty="0" err="1">
                <a:latin typeface="Arial" pitchFamily="34" charset="0"/>
                <a:cs typeface="Arial" pitchFamily="34" charset="0"/>
              </a:rPr>
              <a:t>Moodle</a:t>
            </a:r>
            <a:endParaRPr lang="ro-RO" sz="2800" dirty="0">
              <a:latin typeface="Arial" pitchFamily="34" charset="0"/>
              <a:cs typeface="Arial" pitchFamily="34" charset="0"/>
            </a:endParaRPr>
          </a:p>
          <a:p>
            <a:r>
              <a:rPr lang="ro-RO" sz="2800" dirty="0">
                <a:latin typeface="Arial" pitchFamily="34" charset="0"/>
                <a:cs typeface="Arial" pitchFamily="34" charset="0"/>
              </a:rPr>
              <a:t>E-mail</a:t>
            </a:r>
          </a:p>
          <a:p>
            <a:r>
              <a:rPr lang="ro-RO" altLang="ro-RO" sz="2800" dirty="0">
                <a:latin typeface="Arial" pitchFamily="34" charset="0"/>
                <a:cs typeface="Arial" pitchFamily="34" charset="0"/>
              </a:rPr>
              <a:t>calculator</a:t>
            </a:r>
          </a:p>
        </p:txBody>
      </p:sp>
      <p:sp>
        <p:nvSpPr>
          <p:cNvPr id="4" name="Google Shape;62;p4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65442" y="1767205"/>
            <a:ext cx="9418638" cy="5146675"/>
            <a:chOff x="182562" y="1736725"/>
            <a:chExt cx="8930958" cy="5146675"/>
          </a:xfrm>
        </p:grpSpPr>
        <p:sp>
          <p:nvSpPr>
            <p:cNvPr id="486" name="Google Shape;486;p36"/>
            <p:cNvSpPr txBox="1"/>
            <p:nvPr/>
          </p:nvSpPr>
          <p:spPr>
            <a:xfrm>
              <a:off x="182562" y="1736725"/>
              <a:ext cx="8869997" cy="5146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Supraîncărcarea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funcţiilor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(un </a:t>
              </a:r>
              <a:r>
                <a:rPr lang="en-US" sz="2000" b="1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caz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Polimorfism</a:t>
              </a:r>
              <a:r>
                <a:rPr lang="en-US" sz="2000" b="1" i="1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la </a:t>
              </a:r>
              <a:r>
                <a:rPr lang="en-US" sz="2000" b="1" i="1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compilare</a:t>
              </a:r>
              <a:r>
                <a:rPr lang="en-US" sz="20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r>
                <a:rPr lang="en-US" sz="1800" dirty="0" err="1"/>
                <a:t>U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tilizarea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funcţii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care au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acelaşi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nume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Identificarea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face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numărul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parametri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şi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tipul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lor</a:t>
              </a:r>
              <a:r>
                <a:rPr lang="en-US"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 b="1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ro-RO" altLang="ro-RO" sz="1800" b="1" dirty="0"/>
                <a:t>ipul de întoarcere nu e suficient pentru </a:t>
              </a:r>
              <a:r>
                <a:rPr lang="en-US" altLang="ro-RO" sz="1800" b="1" dirty="0"/>
                <a:t>a face </a:t>
              </a:r>
              <a:r>
                <a:rPr lang="ro-RO" altLang="ro-RO" sz="1800" b="1" dirty="0"/>
                <a:t>diferența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itchFamily="34" charset="0"/>
                <a:buChar char="•"/>
              </a:pPr>
              <a:endPara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04000"/>
                </a:lnSpc>
                <a:buSzPts val="2000"/>
                <a:buFont typeface="Arial" pitchFamily="34" charset="0"/>
                <a:buChar char="•"/>
              </a:pPr>
              <a:r>
                <a:rPr lang="ro-RO" altLang="ro-RO" sz="1800" dirty="0"/>
                <a:t>simplicitate/corectitudine de cod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Exemplu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/>
                <a:t>void </a:t>
              </a:r>
              <a:r>
                <a:rPr lang="en-US" sz="2000" b="1" dirty="0" err="1"/>
                <a:t>afis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 b="1" i="0" u="none" dirty="0" err="1">
                  <a:solidFill>
                    <a:srgbClr val="000000"/>
                  </a:solidFill>
                </a:rPr>
                <a:t>int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a)	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</a:t>
              </a:r>
              <a:r>
                <a:rPr lang="en-US" sz="2000" dirty="0" err="1"/>
                <a:t>int</a:t>
              </a:r>
              <a:r>
                <a:rPr lang="en-US" sz="2000" dirty="0"/>
                <a:t>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endPara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000" b="1" dirty="0">
                  <a:solidFill>
                    <a:schemeClr val="dk1"/>
                  </a:solidFill>
                </a:rPr>
                <a:t>void </a:t>
              </a:r>
              <a:r>
                <a:rPr lang="en-US" sz="2000" b="1" dirty="0" err="1">
                  <a:solidFill>
                    <a:schemeClr val="dk1"/>
                  </a:solidFill>
                </a:rPr>
                <a:t>afis</a:t>
              </a:r>
              <a:r>
                <a:rPr lang="en-US" sz="2000" dirty="0">
                  <a:solidFill>
                    <a:schemeClr val="dk1"/>
                  </a:solidFill>
                </a:rPr>
                <a:t> (</a:t>
              </a:r>
              <a:r>
                <a:rPr lang="en-US" sz="2000" b="1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a, </a:t>
              </a:r>
              <a:r>
                <a:rPr lang="en-US" sz="2000" dirty="0" err="1">
                  <a:solidFill>
                    <a:schemeClr val="dk1"/>
                  </a:solidFill>
                </a:rPr>
                <a:t>int</a:t>
              </a:r>
              <a:r>
                <a:rPr lang="en-US" sz="2000" dirty="0">
                  <a:solidFill>
                    <a:schemeClr val="dk1"/>
                  </a:solidFill>
                </a:rPr>
                <a:t> b)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endParaRPr sz="200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{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-US" sz="2000" dirty="0" err="1"/>
                <a:t>cout</a:t>
              </a:r>
              <a:r>
                <a:rPr lang="en-US" sz="2000" dirty="0"/>
                <a:t>&lt;&lt;”char”&lt;&lt;a</a:t>
              </a: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}</a:t>
              </a:r>
              <a:endParaRPr/>
            </a:p>
          </p:txBody>
        </p:sp>
        <p:sp>
          <p:nvSpPr>
            <p:cNvPr id="8" name="Google Shape;486;p36"/>
            <p:cNvSpPr txBox="1"/>
            <p:nvPr/>
          </p:nvSpPr>
          <p:spPr>
            <a:xfrm>
              <a:off x="6370003" y="4556125"/>
              <a:ext cx="2743517" cy="187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Apel</a:t>
              </a:r>
              <a:r>
                <a:rPr lang="en-US" sz="2000" b="1" dirty="0"/>
                <a:t>: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(7);</a:t>
              </a:r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lang="en-US" sz="2000" b="1" dirty="0"/>
            </a:p>
            <a:p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dirty="0" err="1"/>
                <a:t>afis</a:t>
              </a:r>
              <a:r>
                <a:rPr lang="en-US" sz="2000" b="1" dirty="0"/>
                <a:t> (1,2);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720" y="4145280"/>
              <a:ext cx="3169920" cy="1203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18560" y="5730240"/>
              <a:ext cx="2575560" cy="2895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496" name="Google Shape;49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3336925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); 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 dinamica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 *pi;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elibereaza  zona adresata de pi -o considera neocupata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int(2);// aloca zona si initializeaza zona cu valoarea 2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int[2]; // aloca un vector de 2 elemente  de tip intreg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//elibereaza intreg vectorul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//-pentru new se foloseste delete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pentru new [ ] se foloseste delete [ ]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78;p39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39939" name="Google Shape;279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291;p40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0963" name="Google Shape;292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304;p41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1987" name="Google Shape;305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49" name="Google Shape;5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353;p45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6083" name="Google Shape;354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365;p46"/>
          <p:cNvSpPr>
            <a:spLocks noChangeArrowheads="1"/>
          </p:cNvSpPr>
          <p:nvPr/>
        </p:nvSpPr>
        <p:spPr bwMode="auto">
          <a:xfrm>
            <a:off x="84005" y="83996"/>
            <a:ext cx="5040313" cy="65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vi-VN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Facultatea de Matematică şi Informatică </a:t>
            </a:r>
            <a:r>
              <a:rPr lang="en-US" sz="18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lang="en-US" sz="1800" dirty="0"/>
          </a:p>
        </p:txBody>
      </p:sp>
      <p:pic>
        <p:nvPicPr>
          <p:cNvPr id="47107" name="Google Shape;366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7060" y="83996"/>
            <a:ext cx="885555" cy="83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</a:p>
        </p:txBody>
      </p:sp>
      <p:sp>
        <p:nvSpPr>
          <p:cNvPr id="4" name="Google Shape;407;p3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" name="Google Shape;4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62" name="Google Shape;56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clasele</a:t>
            </a:r>
            <a:r>
              <a:rPr lang="en-US" sz="2000" dirty="0">
                <a:solidFill>
                  <a:schemeClr val="dk1"/>
                </a:solidFill>
              </a:rPr>
              <a:t> nu se pot “</a:t>
            </a:r>
            <a:r>
              <a:rPr lang="en-US" sz="2000" dirty="0" err="1">
                <a:solidFill>
                  <a:schemeClr val="dk1"/>
                </a:solidFill>
              </a:rPr>
              <a:t>rula</a:t>
            </a:r>
            <a:r>
              <a:rPr lang="en-US" sz="2000" dirty="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14" name="Google Shape;6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>
            <p:extLst>
              <p:ext uri="{D42A27DB-BD31-4B8C-83A1-F6EECF244321}">
                <p14:modId xmlns:p14="http://schemas.microsoft.com/office/powerpoint/2010/main" val="823083518"/>
              </p:ext>
            </p:extLst>
          </p:nvPr>
        </p:nvGraphicFramePr>
        <p:xfrm>
          <a:off x="1340601" y="4284977"/>
          <a:ext cx="6785892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093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dirty="0"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clasa</a:t>
                      </a:r>
                      <a:endParaRPr dirty="0" err="1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dirty="0"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</a:t>
                      </a: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</a:t>
                      </a:r>
                      <a:endParaRPr dirty="0" err="1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dirty="0"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dirty="0"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/>
        </p:nvSpPr>
        <p:spPr>
          <a:xfrm>
            <a:off x="84137" y="84137"/>
            <a:ext cx="5040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29" name="Google Shape;6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642" name="Google Shape;64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dirty="0">
                <a:solidFill>
                  <a:srgbClr val="3333CC"/>
                </a:solidFill>
                <a:latin typeface="+mn-lt"/>
              </a:rPr>
              <a:t>https://www.unibuc.ro/wp-content/uploads/sites/7/2018/07/Regulament-privind-activitatea-profesionala-a-studentilor-2018.pdf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etică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și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profesionalism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FMI:</a:t>
            </a:r>
            <a:endParaRPr dirty="0">
              <a:latin typeface="+mn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333CC"/>
                </a:solidFill>
              </a:rPr>
              <a:t>http://fmi.unibuc.ro/ro/pdf/2015/consiliu/Regulament_etica_FMI.pdf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vi-VN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207147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4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65999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91937" y="20257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0013" y="2560638"/>
            <a:ext cx="480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33806C-6BAC-42DF-923A-475085D229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4832</Words>
  <Application>Microsoft Office PowerPoint</Application>
  <PresentationFormat>Custom</PresentationFormat>
  <Paragraphs>1011</Paragraphs>
  <Slides>63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Să ne cunoaștem</vt:lpstr>
      <vt:lpstr>Reguli şi sugestii pentru curs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Modificari</vt:lpstr>
      <vt:lpstr>Kahoot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Rezolvarea “mai bine” a unei probleme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Ank</cp:lastModifiedBy>
  <cp:revision>94</cp:revision>
  <dcterms:modified xsi:type="dcterms:W3CDTF">2021-02-21T23:57:56Z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