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6"/>
  </p:notesMasterIdLst>
  <p:sldIdLst>
    <p:sldId id="256" r:id="rId7"/>
    <p:sldId id="257" r:id="rId8"/>
    <p:sldId id="553" r:id="rId9"/>
    <p:sldId id="599" r:id="rId10"/>
    <p:sldId id="600" r:id="rId11"/>
    <p:sldId id="556" r:id="rId12"/>
    <p:sldId id="557" r:id="rId13"/>
    <p:sldId id="560" r:id="rId14"/>
    <p:sldId id="561" r:id="rId15"/>
    <p:sldId id="601" r:id="rId16"/>
    <p:sldId id="563" r:id="rId17"/>
    <p:sldId id="602" r:id="rId18"/>
    <p:sldId id="565" r:id="rId19"/>
    <p:sldId id="603" r:id="rId20"/>
    <p:sldId id="604" r:id="rId21"/>
    <p:sldId id="605" r:id="rId22"/>
    <p:sldId id="606" r:id="rId23"/>
    <p:sldId id="570" r:id="rId24"/>
    <p:sldId id="571" r:id="rId25"/>
    <p:sldId id="607" r:id="rId26"/>
    <p:sldId id="573" r:id="rId27"/>
    <p:sldId id="574" r:id="rId28"/>
    <p:sldId id="576" r:id="rId29"/>
    <p:sldId id="578" r:id="rId30"/>
    <p:sldId id="513" r:id="rId31"/>
    <p:sldId id="514" r:id="rId32"/>
    <p:sldId id="595" r:id="rId33"/>
    <p:sldId id="596" r:id="rId34"/>
    <p:sldId id="597" r:id="rId35"/>
    <p:sldId id="611" r:id="rId36"/>
    <p:sldId id="598" r:id="rId37"/>
    <p:sldId id="588" r:id="rId38"/>
    <p:sldId id="589" r:id="rId39"/>
    <p:sldId id="590" r:id="rId40"/>
    <p:sldId id="591" r:id="rId41"/>
    <p:sldId id="581" r:id="rId42"/>
    <p:sldId id="582" r:id="rId43"/>
    <p:sldId id="583" r:id="rId44"/>
    <p:sldId id="586" r:id="rId45"/>
    <p:sldId id="515" r:id="rId46"/>
    <p:sldId id="594" r:id="rId47"/>
    <p:sldId id="538" r:id="rId48"/>
    <p:sldId id="539" r:id="rId49"/>
    <p:sldId id="540" r:id="rId50"/>
    <p:sldId id="541" r:id="rId51"/>
    <p:sldId id="543" r:id="rId52"/>
    <p:sldId id="592" r:id="rId53"/>
    <p:sldId id="593" r:id="rId54"/>
    <p:sldId id="610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353D2-1A8F-498E-AD98-4031919D7A30}" v="3" dt="2021-03-19T07:23:33.191"/>
    <p1510:client id="{6EB0587C-53A8-4165-ACCD-C0CF79B73859}" v="2" dt="2021-03-15T13:37:27.897"/>
    <p1510:client id="{E7408AD5-889E-485F-825D-EB11FD5C37B9}" v="9" dt="2021-03-04T14:00:12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 varScale="1">
        <p:scale>
          <a:sx n="68" d="100"/>
          <a:sy n="68" d="100"/>
        </p:scale>
        <p:origin x="-5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6/11/relationships/changesInfo" Target="changesInfos/changesInfo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presProps" Target="presProp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ALIN PETRU LACATUS" userId="S::catalin.lacatus@s.unibuc.ro::fa9252f5-dbcb-41d7-b627-d8d9e614cfec" providerId="AD" clId="Web-{6EB0587C-53A8-4165-ACCD-C0CF79B73859}"/>
    <pc:docChg chg="modSld">
      <pc:chgData name="CATALIN PETRU LACATUS" userId="S::catalin.lacatus@s.unibuc.ro::fa9252f5-dbcb-41d7-b627-d8d9e614cfec" providerId="AD" clId="Web-{6EB0587C-53A8-4165-ACCD-C0CF79B73859}" dt="2021-03-15T13:37:27.897" v="1" actId="1076"/>
      <pc:docMkLst>
        <pc:docMk/>
      </pc:docMkLst>
      <pc:sldChg chg="modSp">
        <pc:chgData name="CATALIN PETRU LACATUS" userId="S::catalin.lacatus@s.unibuc.ro::fa9252f5-dbcb-41d7-b627-d8d9e614cfec" providerId="AD" clId="Web-{6EB0587C-53A8-4165-ACCD-C0CF79B73859}" dt="2021-03-15T13:37:27.897" v="1" actId="1076"/>
        <pc:sldMkLst>
          <pc:docMk/>
          <pc:sldMk cId="0" sldId="514"/>
        </pc:sldMkLst>
        <pc:spChg chg="mod">
          <ac:chgData name="CATALIN PETRU LACATUS" userId="S::catalin.lacatus@s.unibuc.ro::fa9252f5-dbcb-41d7-b627-d8d9e614cfec" providerId="AD" clId="Web-{6EB0587C-53A8-4165-ACCD-C0CF79B73859}" dt="2021-03-15T13:37:27.897" v="1" actId="1076"/>
          <ac:spMkLst>
            <pc:docMk/>
            <pc:sldMk cId="0" sldId="514"/>
            <ac:spMk id="9219" creationId="{00000000-0000-0000-0000-000000000000}"/>
          </ac:spMkLst>
        </pc:spChg>
      </pc:sldChg>
    </pc:docChg>
  </pc:docChgLst>
  <pc:docChgLst>
    <pc:chgData name="ADRIAN COSMIN NEDELCU" userId="S::adrian.nedelcu5@s.unibuc.ro::fffc2406-3455-489f-b710-3e5ef03e91d3" providerId="AD" clId="Web-{E7408AD5-889E-485F-825D-EB11FD5C37B9}"/>
    <pc:docChg chg="delSld modSld">
      <pc:chgData name="ADRIAN COSMIN NEDELCU" userId="S::adrian.nedelcu5@s.unibuc.ro::fffc2406-3455-489f-b710-3e5ef03e91d3" providerId="AD" clId="Web-{E7408AD5-889E-485F-825D-EB11FD5C37B9}" dt="2021-03-04T14:00:12.704" v="6"/>
      <pc:docMkLst>
        <pc:docMk/>
      </pc:docMkLst>
      <pc:sldChg chg="modSp">
        <pc:chgData name="ADRIAN COSMIN NEDELCU" userId="S::adrian.nedelcu5@s.unibuc.ro::fffc2406-3455-489f-b710-3e5ef03e91d3" providerId="AD" clId="Web-{E7408AD5-889E-485F-825D-EB11FD5C37B9}" dt="2021-03-04T13:42:47.913" v="5"/>
        <pc:sldMkLst>
          <pc:docMk/>
          <pc:sldMk cId="0" sldId="570"/>
        </pc:sldMkLst>
        <pc:graphicFrameChg chg="modGraphic">
          <ac:chgData name="ADRIAN COSMIN NEDELCU" userId="S::adrian.nedelcu5@s.unibuc.ro::fffc2406-3455-489f-b710-3e5ef03e91d3" providerId="AD" clId="Web-{E7408AD5-889E-485F-825D-EB11FD5C37B9}" dt="2021-03-04T13:42:47.913" v="5"/>
          <ac:graphicFrameMkLst>
            <pc:docMk/>
            <pc:sldMk cId="0" sldId="570"/>
            <ac:graphicFrameMk id="8" creationId="{00000000-0000-0000-0000-000000000000}"/>
          </ac:graphicFrameMkLst>
        </pc:graphicFrameChg>
      </pc:sldChg>
      <pc:sldChg chg="del">
        <pc:chgData name="ADRIAN COSMIN NEDELCU" userId="S::adrian.nedelcu5@s.unibuc.ro::fffc2406-3455-489f-b710-3e5ef03e91d3" providerId="AD" clId="Web-{E7408AD5-889E-485F-825D-EB11FD5C37B9}" dt="2021-03-04T14:00:12.704" v="6"/>
        <pc:sldMkLst>
          <pc:docMk/>
          <pc:sldMk cId="0" sldId="585"/>
        </pc:sldMkLst>
      </pc:sldChg>
    </pc:docChg>
  </pc:docChgLst>
  <pc:docChgLst>
    <pc:chgData name="CATALIN PETRU LACATUS" userId="S::catalin.lacatus@s.unibuc.ro::fa9252f5-dbcb-41d7-b627-d8d9e614cfec" providerId="AD" clId="Web-{1C4353D2-1A8F-498E-AD98-4031919D7A30}"/>
    <pc:docChg chg="modSld">
      <pc:chgData name="CATALIN PETRU LACATUS" userId="S::catalin.lacatus@s.unibuc.ro::fa9252f5-dbcb-41d7-b627-d8d9e614cfec" providerId="AD" clId="Web-{1C4353D2-1A8F-498E-AD98-4031919D7A30}" dt="2021-03-19T07:23:30.737" v="1" actId="20577"/>
      <pc:docMkLst>
        <pc:docMk/>
      </pc:docMkLst>
      <pc:sldChg chg="modSp">
        <pc:chgData name="CATALIN PETRU LACATUS" userId="S::catalin.lacatus@s.unibuc.ro::fa9252f5-dbcb-41d7-b627-d8d9e614cfec" providerId="AD" clId="Web-{1C4353D2-1A8F-498E-AD98-4031919D7A30}" dt="2021-03-19T07:23:30.737" v="1" actId="20577"/>
        <pc:sldMkLst>
          <pc:docMk/>
          <pc:sldMk cId="0" sldId="256"/>
        </pc:sldMkLst>
        <pc:spChg chg="mod">
          <ac:chgData name="CATALIN PETRU LACATUS" userId="S::catalin.lacatus@s.unibuc.ro::fa9252f5-dbcb-41d7-b627-d8d9e614cfec" providerId="AD" clId="Web-{1C4353D2-1A8F-498E-AD98-4031919D7A30}" dt="2021-03-19T07:23:30.737" v="1" actId="20577"/>
          <ac:spMkLst>
            <pc:docMk/>
            <pc:sldMk cId="0" sldId="256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16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16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17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17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18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20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20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21</a:t>
            </a:fld>
            <a:endParaRPr lang="en-US" sz="17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21</a:t>
            </a:fld>
            <a:endParaRPr lang="en-US" sz="17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22</a:t>
            </a:fld>
            <a:endParaRPr lang="en-US" sz="17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22</a:t>
            </a:fld>
            <a:endParaRPr lang="en-US" sz="17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ceff3631c_0_89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372" name="Google Shape;372;g4ceff3631c_0_89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373" name="Google Shape;373;g4ceff3631c_0_89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4" name="Google Shape;374;g4ceff3631c_0_89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75" name="Google Shape;375;g4ceff3631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49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7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7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Google Shape;50;p3"/>
          <p:cNvSpPr txBox="1"/>
          <p:nvPr/>
        </p:nvSpPr>
        <p:spPr>
          <a:xfrm>
            <a:off x="5059362" y="2895600"/>
            <a:ext cx="4054475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" marR="0" lvl="0" indent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o-RO" sz="2000" b="1" i="0" u="none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Dobrovăț Anca – Mădălina</a:t>
            </a:r>
          </a:p>
          <a:p>
            <a:pPr marL="91440" lv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ro-RO" sz="2000" b="1" dirty="0">
                <a:latin typeface="Arial" pitchFamily="34" charset="0"/>
                <a:cs typeface="Arial" pitchFamily="34" charset="0"/>
              </a:rPr>
              <a:t>Andrei Păun</a:t>
            </a:r>
          </a:p>
          <a:p>
            <a:pPr marL="9144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Google Shape;51;p3"/>
          <p:cNvSpPr txBox="1"/>
          <p:nvPr/>
        </p:nvSpPr>
        <p:spPr>
          <a:xfrm>
            <a:off x="6357067" y="62325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/>
              <a:t>24 </a:t>
            </a:r>
            <a:r>
              <a:rPr lang="en-US" sz="1800" b="1" dirty="0" err="1"/>
              <a:t>si</a:t>
            </a:r>
            <a:r>
              <a:rPr lang="en-US" sz="1800" b="1" dirty="0"/>
              <a:t> 26 / 02 / 2021</a:t>
            </a:r>
            <a:endParaRPr dirty="0"/>
          </a:p>
        </p:txBody>
      </p:sp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2020 –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b="1" dirty="0">
                <a:latin typeface="Times New Roman"/>
                <a:cs typeface="Times New Roman"/>
              </a:rPr>
              <a:t>21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74256" y="1303824"/>
            <a:ext cx="5493144" cy="532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#include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o-RO" sz="2000" dirty="0">
                <a:solidFill>
                  <a:srgbClr val="40015A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using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namespace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66616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abs is overloaded three ways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40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11.0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(-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ro-RO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integer abs()</a:t>
            </a:r>
            <a:r>
              <a:rPr lang="ro-RO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ro-RO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i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i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419601" y="1371600"/>
            <a:ext cx="4572000" cy="255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double abs()</a:t>
            </a:r>
            <a:r>
              <a:rPr lang="en-US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0.0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000" b="1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abs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long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Using long abs()</a:t>
            </a:r>
            <a:r>
              <a:rPr lang="en-US" sz="2000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?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 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84176" y="4343400"/>
            <a:ext cx="3200400" cy="230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  <p:sp>
        <p:nvSpPr>
          <p:cNvPr id="9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*pi;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se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ref++;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ref--;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>
            <p:extLst>
              <p:ext uri="{D42A27DB-BD31-4B8C-83A1-F6EECF244321}">
                <p14:modId xmlns:p14="http://schemas.microsoft.com/office/powerpoint/2010/main" val="4203614047"/>
              </p:ext>
            </p:extLst>
          </p:nvPr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%d\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%d\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void g(int *x){ 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void h(int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(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Diferențe cu C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0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void 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void 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555197" y="1294440"/>
            <a:ext cx="317860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</a:pPr>
            <a:endParaRPr lang="en-US" sz="1600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381000" y="1641037"/>
          <a:ext cx="8202750" cy="51430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0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test {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x;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{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("x= %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d",x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}A;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main() {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scanf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("%d",&amp;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A.x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A.afis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(); /* error ‘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test’ has no member called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 */</a:t>
                      </a:r>
                      <a:endParaRPr sz="2000" b="1" dirty="0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return 0;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struct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test {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x;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afis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{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&lt;&lt;"x= "&lt;&lt;x;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  }</a:t>
                      </a:r>
                      <a:endParaRPr sz="2000" b="1">
                        <a:solidFill>
                          <a:schemeClr val="accent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}A;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main()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{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cin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&gt;&gt;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A.x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</a:t>
                      </a:r>
                      <a:r>
                        <a:rPr lang="en-US" sz="2000" dirty="0" err="1">
                          <a:latin typeface="Arial" pitchFamily="34" charset="0"/>
                          <a:cs typeface="Arial" pitchFamily="34" charset="0"/>
                        </a:rPr>
                        <a:t>A.afis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();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    return 0;</a:t>
                      </a:r>
                      <a:endParaRPr sz="20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555197" y="1294440"/>
            <a:ext cx="325480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</a:pPr>
            <a:endParaRPr lang="en-US" sz="1600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8" name="Google Shape;565;p42"/>
          <p:cNvSpPr txBox="1"/>
          <p:nvPr/>
        </p:nvSpPr>
        <p:spPr>
          <a:xfrm>
            <a:off x="4700160" y="1713779"/>
            <a:ext cx="4106179" cy="457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1800" dirty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/>
              <a:t>Q: </a:t>
            </a:r>
            <a:r>
              <a:rPr lang="en-US" sz="1800" dirty="0" err="1"/>
              <a:t>Codul</a:t>
            </a:r>
            <a:r>
              <a:rPr lang="en-US" sz="1800" dirty="0"/>
              <a:t> </a:t>
            </a:r>
            <a:r>
              <a:rPr lang="en-US" sz="1800" dirty="0" err="1"/>
              <a:t>alaturat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valid </a:t>
            </a:r>
            <a:r>
              <a:rPr lang="en-US" sz="1800" dirty="0" err="1"/>
              <a:t>si</a:t>
            </a:r>
            <a:r>
              <a:rPr lang="en-US" sz="1800" dirty="0"/>
              <a:t> in C++?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/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11045" indent="-3081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/>
              <a:t>A: </a:t>
            </a:r>
            <a:r>
              <a:rPr lang="en-US" sz="1800" dirty="0" err="1"/>
              <a:t>Pentru</a:t>
            </a:r>
            <a:r>
              <a:rPr lang="en-US" sz="1800" dirty="0"/>
              <a:t> ca e </a:t>
            </a:r>
            <a:r>
              <a:rPr lang="en-US" sz="1800" dirty="0" err="1"/>
              <a:t>dificil</a:t>
            </a:r>
            <a:r>
              <a:rPr lang="en-US" sz="1800" dirty="0"/>
              <a:t> de </a:t>
            </a:r>
            <a:r>
              <a:rPr lang="en-US" sz="1800" dirty="0" err="1"/>
              <a:t>emulat</a:t>
            </a:r>
            <a:r>
              <a:rPr lang="en-US" sz="1800" dirty="0"/>
              <a:t> </a:t>
            </a:r>
            <a:r>
              <a:rPr lang="en-US" sz="1800" dirty="0" err="1"/>
              <a:t>ascunderea</a:t>
            </a:r>
            <a:r>
              <a:rPr lang="en-US" sz="1800" dirty="0"/>
              <a:t> </a:t>
            </a:r>
            <a:r>
              <a:rPr lang="en-US" sz="1800" dirty="0" err="1"/>
              <a:t>informatiei</a:t>
            </a:r>
            <a:r>
              <a:rPr lang="en-US" sz="1800" dirty="0"/>
              <a:t>, </a:t>
            </a:r>
            <a:r>
              <a:rPr lang="en-US" sz="1800" dirty="0" err="1"/>
              <a:t>principiu</a:t>
            </a:r>
            <a:r>
              <a:rPr lang="en-US" sz="1800" dirty="0"/>
              <a:t> de </a:t>
            </a:r>
            <a:r>
              <a:rPr lang="en-US" sz="1800" dirty="0" err="1"/>
              <a:t>baza</a:t>
            </a:r>
            <a:r>
              <a:rPr lang="en-US" sz="1800" dirty="0"/>
              <a:t> in POO.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400896" y="1864078"/>
            <a:ext cx="3912193" cy="4431983"/>
            <a:chOff x="441960" y="2054801"/>
            <a:chExt cx="4312921" cy="4885440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85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#include &lt;</a:t>
              </a:r>
              <a:r>
                <a:rPr lang="en-US" sz="1600" dirty="0" err="1"/>
                <a:t>stdio.h</a:t>
              </a:r>
              <a:r>
                <a:rPr lang="en-US" sz="1600" dirty="0"/>
                <a:t>&gt;</a:t>
              </a:r>
            </a:p>
            <a:p>
              <a:r>
                <a:rPr lang="en-US" sz="1600" dirty="0"/>
                <a:t>#include &lt;</a:t>
              </a:r>
              <a:r>
                <a:rPr lang="en-US" sz="1600" dirty="0" err="1"/>
                <a:t>stdlib.h</a:t>
              </a:r>
              <a:r>
                <a:rPr lang="en-US" sz="1600" dirty="0"/>
                <a:t>&gt;</a:t>
              </a:r>
            </a:p>
            <a:p>
              <a:endParaRPr lang="en-US" sz="1600" dirty="0"/>
            </a:p>
            <a:p>
              <a:r>
                <a:rPr lang="en-US" sz="1600" dirty="0" err="1"/>
                <a:t>struct</a:t>
              </a:r>
              <a:r>
                <a:rPr lang="en-US" sz="1600" dirty="0"/>
                <a:t> test {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int</a:t>
              </a:r>
              <a:r>
                <a:rPr lang="en-US" sz="1600" dirty="0"/>
                <a:t> x;</a:t>
              </a:r>
            </a:p>
            <a:p>
              <a:r>
                <a:rPr lang="en-US" sz="1600" dirty="0"/>
                <a:t>  void (*</a:t>
              </a:r>
              <a:r>
                <a:rPr lang="en-US" sz="1600" dirty="0" err="1"/>
                <a:t>afis</a:t>
              </a:r>
              <a:r>
                <a:rPr lang="en-US" sz="1600" dirty="0"/>
                <a:t>)(</a:t>
              </a:r>
              <a:r>
                <a:rPr lang="en-US" sz="1600" dirty="0" err="1"/>
                <a:t>struct</a:t>
              </a:r>
              <a:r>
                <a:rPr lang="en-US" sz="1600" dirty="0"/>
                <a:t> test *this);</a:t>
              </a:r>
            </a:p>
            <a:p>
              <a:r>
                <a:rPr lang="en-US" sz="1600" dirty="0"/>
                <a:t>};</a:t>
              </a:r>
            </a:p>
            <a:p>
              <a:endParaRPr lang="en-US" sz="1600" dirty="0"/>
            </a:p>
            <a:p>
              <a:r>
                <a:rPr lang="en-US" sz="1600" dirty="0"/>
                <a:t>void </a:t>
              </a:r>
              <a:r>
                <a:rPr lang="en-US" sz="1600" dirty="0" err="1"/>
                <a:t>afis_implicit</a:t>
              </a:r>
              <a:r>
                <a:rPr lang="en-US" sz="1600" dirty="0"/>
                <a:t>(</a:t>
              </a:r>
              <a:r>
                <a:rPr lang="en-US" sz="1600" dirty="0" err="1"/>
                <a:t>struct</a:t>
              </a:r>
              <a:r>
                <a:rPr lang="en-US" sz="1600" dirty="0"/>
                <a:t> test *this) {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printf</a:t>
              </a:r>
              <a:r>
                <a:rPr lang="en-US" sz="1600" dirty="0"/>
                <a:t>("x= %</a:t>
              </a:r>
              <a:r>
                <a:rPr lang="en-US" sz="1600" dirty="0" err="1"/>
                <a:t>d",this</a:t>
              </a:r>
              <a:r>
                <a:rPr lang="en-US" sz="1600" dirty="0"/>
                <a:t>-&gt;x);</a:t>
              </a:r>
            </a:p>
            <a:p>
              <a:r>
                <a:rPr lang="en-US" sz="1600" dirty="0"/>
                <a:t>}</a:t>
              </a:r>
            </a:p>
            <a:p>
              <a:endParaRPr lang="en-US" sz="1600" dirty="0"/>
            </a:p>
            <a:p>
              <a:r>
                <a:rPr lang="en-US" sz="1600" dirty="0" err="1"/>
                <a:t>int</a:t>
              </a:r>
              <a:r>
                <a:rPr lang="en-US" sz="1600" dirty="0"/>
                <a:t> main() {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struct</a:t>
              </a:r>
              <a:r>
                <a:rPr lang="en-US" sz="1600" dirty="0"/>
                <a:t> test A = {3, </a:t>
              </a:r>
              <a:r>
                <a:rPr lang="en-US" sz="1600" dirty="0" err="1"/>
                <a:t>afis_implicit</a:t>
              </a:r>
              <a:r>
                <a:rPr lang="en-US" sz="1600" dirty="0"/>
                <a:t>};</a:t>
              </a:r>
            </a:p>
            <a:p>
              <a:r>
                <a:rPr lang="en-US" sz="1600" dirty="0"/>
                <a:t>  </a:t>
              </a:r>
              <a:r>
                <a:rPr lang="en-US" sz="1600" dirty="0" err="1"/>
                <a:t>A.afis</a:t>
              </a:r>
              <a:r>
                <a:rPr lang="en-US" sz="1600" dirty="0"/>
                <a:t>(&amp;A);</a:t>
              </a:r>
            </a:p>
            <a:p>
              <a:r>
                <a:rPr lang="en-US" sz="1600" dirty="0"/>
                <a:t>  return 0;</a:t>
              </a:r>
            </a:p>
            <a:p>
              <a:r>
                <a:rPr lang="en-US" sz="1600" dirty="0"/>
                <a:t>}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1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/>
          <p:nvPr/>
        </p:nvSpPr>
        <p:spPr>
          <a:xfrm>
            <a:off x="301085" y="1484039"/>
            <a:ext cx="7661979" cy="4992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STL (Standard Template Library)</a:t>
            </a:r>
            <a:endParaRPr b="1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800" b="1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#include &lt;vector&gt;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vector&lt;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v;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(10);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v.push_back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(30);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vector&lt;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&gt;::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iterator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v.begin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!=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v.end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++)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&lt;&lt;*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&lt;&lt;" ";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1600"/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092" y="4234021"/>
            <a:ext cx="7772400" cy="232817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membre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/>
              <a:t> </a:t>
            </a:r>
            <a:r>
              <a:rPr lang="ro-RO" altLang="ro-RO" sz="2800" dirty="0"/>
              <a:t>putem 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752600"/>
            <a:ext cx="8216856" cy="4038599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Bjarne Stroustrup în 1979 la Bell Laboratories in Murray Hill, New Jersey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5 revizii: 1998 ANSI+ISO, 2003 (corrigendum), 2011 (</a:t>
            </a:r>
            <a:r>
              <a:rPr lang="ro-RO" altLang="ro-RO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C++11/0x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), 2014, 2017 (</a:t>
            </a:r>
            <a:r>
              <a:rPr lang="ro-RO" altLang="ro-RO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C++ 17/1z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Următoarea plănuită în 2020 (C++2a)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Versiunea 1998: Standard C++, C++98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982250"/>
          </a:xfrm>
        </p:spPr>
        <p:txBody>
          <a:bodyPr/>
          <a:lstStyle/>
          <a:p>
            <a:r>
              <a:rPr lang="ro-RO" sz="2400" dirty="0">
                <a:latin typeface="Arial" pitchFamily="34" charset="0"/>
                <a:cs typeface="Arial" pitchFamily="34" charset="0"/>
              </a:rPr>
              <a:t>C++98: a definit standardul inițial, toate chestiunile de limbaj, STL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ro-RO" sz="2400" dirty="0">
              <a:latin typeface="Arial" pitchFamily="34" charset="0"/>
              <a:cs typeface="Arial" pitchFamily="34" charset="0"/>
            </a:endParaRPr>
          </a:p>
          <a:p>
            <a:r>
              <a:rPr lang="ro-RO" sz="2400" dirty="0">
                <a:latin typeface="Arial" pitchFamily="34" charset="0"/>
                <a:cs typeface="Arial" pitchFamily="34" charset="0"/>
              </a:rPr>
              <a:t>C++03: bugfix o unic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 chestie nou</a:t>
            </a:r>
            <a:r>
              <a:rPr lang="vi-VN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: value initialization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ro-RO" sz="2400" dirty="0">
                <a:latin typeface="Arial" pitchFamily="34" charset="0"/>
                <a:cs typeface="Arial" pitchFamily="34" charset="0"/>
              </a:rPr>
              <a:t>C++11: initializer lists, rvalue references, moving constructors, lambda functions, final, constant null pointer, etc.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ro-RO" sz="2400" dirty="0">
                <a:latin typeface="Arial" pitchFamily="34" charset="0"/>
                <a:cs typeface="Arial" pitchFamily="34" charset="0"/>
              </a:rPr>
              <a:t>C++14: generic lambdas, binary literals, auto, variable template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etc.</a:t>
            </a:r>
            <a:r>
              <a:rPr lang="ro-RO" sz="24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 //…};</a:t>
            </a:r>
            <a:r>
              <a:rPr lang="en-US" sz="2000" dirty="0"/>
              <a:t> </a:t>
            </a:r>
            <a:endParaRPr lang="en-US" sz="2000" dirty="0">
              <a:solidFill>
                <a:srgbClr val="696969"/>
              </a:solidFill>
            </a:endParaRPr>
          </a:p>
          <a:p>
            <a:r>
              <a:rPr lang="en-US" sz="2000" dirty="0">
                <a:solidFill>
                  <a:srgbClr val="696969"/>
                </a:solidFill>
              </a:rPr>
              <a:t>// house is derived from building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/>
              <a:t>unctii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si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clase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prieten</a:t>
            </a:r>
            <a:endParaRPr lang="en-US" altLang="ro-RO" sz="2800" dirty="0"/>
          </a:p>
          <a:p>
            <a:pPr>
              <a:defRPr/>
            </a:pPr>
            <a:r>
              <a:rPr lang="en-US" altLang="ro-RO" sz="2800" dirty="0" err="1"/>
              <a:t>Functii</a:t>
            </a:r>
            <a:r>
              <a:rPr lang="en-US" altLang="ro-RO" sz="2800" dirty="0"/>
              <a:t> inline</a:t>
            </a:r>
          </a:p>
          <a:p>
            <a:pPr>
              <a:defRPr/>
            </a:pPr>
            <a:r>
              <a:rPr lang="en-US" altLang="ro-RO" sz="2800" dirty="0" err="1"/>
              <a:t>Constructori</a:t>
            </a:r>
            <a:r>
              <a:rPr lang="en-US" altLang="ro-RO" sz="2800" dirty="0"/>
              <a:t> / destructor</a:t>
            </a:r>
            <a:endParaRPr lang="ro-RO" altLang="ro-RO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C++17: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constexpr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Hexadecimal literals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etc</a:t>
            </a:r>
            <a:endParaRPr 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28600" y="5105400"/>
            <a:ext cx="8915399" cy="156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eaLnBrk="0" hangingPunct="0"/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is permitted for template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parameter declarations 	(e.g., </a:t>
            </a:r>
          </a:p>
          <a:p>
            <a:pPr eaLnBrk="0" hangingPunct="0"/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…)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79" y="1524000"/>
            <a:ext cx="8382722" cy="471857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&lt;iostream&gt;                               (fără .h)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cout, cin                                     (fără &amp;)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// comentarii pe o linie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>
                <a:latin typeface="Arial" pitchFamily="34" charset="0"/>
                <a:cs typeface="Arial" pitchFamily="34" charset="0"/>
              </a:rPr>
              <a:t>declarare variabile</a:t>
            </a:r>
            <a:endParaRPr lang="en-US" altLang="ro-RO" sz="24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de date </a:t>
            </a:r>
            <a:r>
              <a:rPr lang="en-US" altLang="ro-RO" sz="2400" dirty="0" err="1">
                <a:latin typeface="Arial" pitchFamily="34" charset="0"/>
                <a:cs typeface="Arial" pitchFamily="34" charset="0"/>
              </a:rPr>
              <a:t>bool</a:t>
            </a:r>
            <a:r>
              <a:rPr lang="en-US" altLang="ro-RO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>
                <a:latin typeface="Arial" pitchFamily="34" charset="0"/>
                <a:cs typeface="Arial" pitchFamily="34" charset="0"/>
              </a:rPr>
              <a:t>se definesc true şi false (1 si 0)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>
                <a:latin typeface="Arial" pitchFamily="34" charset="0"/>
                <a:cs typeface="Arial" pitchFamily="34" charset="0"/>
              </a:rPr>
              <a:t>C99 nu îl definește ca bool ci ca _Bool (fără true/false)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>
                <a:latin typeface="Arial" pitchFamily="34" charset="0"/>
                <a:cs typeface="Arial" pitchFamily="34" charset="0"/>
              </a:rPr>
              <a:t>&lt;stdbool.h&gt; pentru compatibilitate</a:t>
            </a:r>
            <a:r>
              <a:rPr lang="en-US" altLang="ro-RO" sz="2000" dirty="0">
                <a:latin typeface="Arial" pitchFamily="34" charset="0"/>
                <a:cs typeface="Arial" pitchFamily="34" charset="0"/>
              </a:rPr>
              <a:t>.</a:t>
            </a:r>
            <a:endParaRPr lang="ro-RO" altLang="ro-RO" sz="20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/>
        </p:nvSpPr>
        <p:spPr>
          <a:xfrm>
            <a:off x="414720" y="1371600"/>
            <a:ext cx="8468640" cy="493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Intrări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ieşiri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O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biectele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plus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faţă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din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limbajul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C.</a:t>
            </a: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necesită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formatelor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Comentarii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o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singura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linie</a:t>
            </a: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b="1" dirty="0">
                <a:latin typeface="Arial" pitchFamily="34" charset="0"/>
                <a:cs typeface="Arial" pitchFamily="34" charset="0"/>
              </a:rPr>
              <a:t>C</a:t>
            </a:r>
            <a:r>
              <a:rPr lang="ro-RO" altLang="ro-RO" b="1" dirty="0">
                <a:latin typeface="Arial" pitchFamily="34" charset="0"/>
                <a:cs typeface="Arial" pitchFamily="34" charset="0"/>
              </a:rPr>
              <a:t>itirea string-urilor pană la primul caracter alb</a:t>
            </a:r>
            <a:endParaRPr lang="en-US" altLang="ro-RO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endParaRPr lang="ro-RO" altLang="ro-RO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b="1" dirty="0" err="1">
                <a:latin typeface="Arial" pitchFamily="34" charset="0"/>
                <a:cs typeface="Arial" pitchFamily="34" charset="0"/>
              </a:rPr>
              <a:t>Posibilitate</a:t>
            </a:r>
            <a:r>
              <a:rPr lang="en-US" altLang="ro-RO" b="1" dirty="0">
                <a:latin typeface="Arial" pitchFamily="34" charset="0"/>
                <a:cs typeface="Arial" pitchFamily="34" charset="0"/>
              </a:rPr>
              <a:t> de </a:t>
            </a:r>
            <a:r>
              <a:rPr lang="ro-RO" altLang="ro-RO" b="1" dirty="0">
                <a:latin typeface="Arial" pitchFamily="34" charset="0"/>
                <a:cs typeface="Arial" pitchFamily="34" charset="0"/>
              </a:rPr>
              <a:t>afișare folosind toate caracterele speciale \n, \t, etc.</a:t>
            </a:r>
            <a:endParaRPr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295400" y="2209800"/>
            <a:ext cx="7010400" cy="341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it-IT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/* Incorrect in C89. OK in C++. */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it-IT" dirty="0">
                <a:latin typeface="Arial" pitchFamily="34" charset="0"/>
                <a:cs typeface="Arial" pitchFamily="34" charset="0"/>
              </a:rPr>
              <a:t> f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it-IT" dirty="0">
                <a:latin typeface="Arial" pitchFamily="34" charset="0"/>
                <a:cs typeface="Arial" pitchFamily="34" charset="0"/>
              </a:rPr>
              <a:t> i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	i 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it-IT" dirty="0">
                <a:latin typeface="Arial" pitchFamily="34" charset="0"/>
                <a:cs typeface="Arial" pitchFamily="34" charset="0"/>
              </a:rPr>
              <a:t> j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  <a:r>
              <a:rPr lang="it-IT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/* aici problema de compilare in C */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latin typeface="Arial" pitchFamily="34" charset="0"/>
                <a:cs typeface="Arial" pitchFamily="34" charset="0"/>
              </a:rPr>
              <a:t>	j 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it-IT" dirty="0">
                <a:latin typeface="Arial" pitchFamily="34" charset="0"/>
                <a:cs typeface="Arial" pitchFamily="34" charset="0"/>
              </a:rPr>
              <a:t> i</a:t>
            </a:r>
            <a:r>
              <a:rPr lang="it-IT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it-IT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return</a:t>
            </a:r>
            <a:r>
              <a:rPr lang="it-IT" dirty="0">
                <a:latin typeface="Arial" pitchFamily="34" charset="0"/>
                <a:cs typeface="Arial" pitchFamily="34" charset="0"/>
              </a:rPr>
              <a:t> j</a:t>
            </a:r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it-IT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it-IT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9320" y="1447800"/>
            <a:ext cx="4056480" cy="461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r>
              <a:rPr lang="it-IT" b="1" dirty="0">
                <a:latin typeface="Arial" pitchFamily="34" charset="0"/>
                <a:cs typeface="Arial" pitchFamily="34" charset="0"/>
              </a:rPr>
              <a:t>Variabilele locale</a:t>
            </a:r>
            <a:endParaRPr lang="en-US" altLang="ro-RO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6" name="Google Shape;471;p35"/>
          <p:cNvSpPr txBox="1"/>
          <p:nvPr/>
        </p:nvSpPr>
        <p:spPr>
          <a:xfrm>
            <a:off x="2667000" y="685800"/>
            <a:ext cx="315528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1. C in C++</a:t>
            </a:r>
            <a:endParaRPr sz="2800"/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AE9E0DD7D8344EA87A9FF4608B6EF4" ma:contentTypeVersion="4" ma:contentTypeDescription="Create a new document." ma:contentTypeScope="" ma:versionID="f17426e9163e096a9757c4fbb8c1a1fb">
  <xsd:schema xmlns:xsd="http://www.w3.org/2001/XMLSchema" xmlns:xs="http://www.w3.org/2001/XMLSchema" xmlns:p="http://schemas.microsoft.com/office/2006/metadata/properties" xmlns:ns2="15ce0899-ef80-4cae-8647-bf5405b1f034" targetNamespace="http://schemas.microsoft.com/office/2006/metadata/properties" ma:root="true" ma:fieldsID="ae0f47f959a0a923281ddcf921685de9" ns2:_="">
    <xsd:import namespace="15ce0899-ef80-4cae-8647-bf5405b1f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e0899-ef80-4cae-8647-bf5405b1f0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743D65-3011-42E3-9282-176108A3D70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</TotalTime>
  <Words>3404</Words>
  <Application>Microsoft Office PowerPoint</Application>
  <PresentationFormat>On-screen Show (4:3)</PresentationFormat>
  <Paragraphs>817</Paragraphs>
  <Slides>49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Ank</cp:lastModifiedBy>
  <cp:revision>275</cp:revision>
  <dcterms:created xsi:type="dcterms:W3CDTF">1601-01-01T00:00:00Z</dcterms:created>
  <dcterms:modified xsi:type="dcterms:W3CDTF">2021-03-19T07:23:40Z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0x010100FEAE9E0DD7D8344EA87A9FF4608B6EF4</vt:lpwstr>
  </property>
</Properties>
</file>