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</p:sldMasterIdLst>
  <p:notesMasterIdLst>
    <p:notesMasterId r:id="rId56"/>
  </p:notesMasterIdLst>
  <p:sldIdLst>
    <p:sldId id="256" r:id="rId6"/>
    <p:sldId id="257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32" r:id="rId23"/>
    <p:sldId id="633" r:id="rId24"/>
    <p:sldId id="634" r:id="rId25"/>
    <p:sldId id="635" r:id="rId26"/>
    <p:sldId id="636" r:id="rId27"/>
    <p:sldId id="606" r:id="rId28"/>
    <p:sldId id="652" r:id="rId29"/>
    <p:sldId id="611" r:id="rId30"/>
    <p:sldId id="653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51" r:id="rId51"/>
    <p:sldId id="648" r:id="rId52"/>
    <p:sldId id="649" r:id="rId53"/>
    <p:sldId id="650" r:id="rId54"/>
    <p:sldId id="65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B5090-F3B5-4AE6-A20A-97C9AEDD6652}" v="6" dt="2021-03-10T18:37:38.416"/>
    <p1510:client id="{4EFCDA9C-B432-462A-A519-39B2A51EBF54}" v="10" dt="2021-03-13T11:29:34.959"/>
    <p1510:client id="{9BD63E14-1CB8-4848-AC3B-DB382B0598E2}" v="9" dt="2021-03-05T10:46:5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9BD63E14-1CB8-4848-AC3B-DB382B0598E2}"/>
    <pc:docChg chg="modSld">
      <pc:chgData name="ANCA MADALINA DOBROVAT" userId="S::anca.dobrovat@unibuc.ro::418a3c67-18b7-4c53-a114-ddac729b7caa" providerId="AD" clId="Web-{9BD63E14-1CB8-4848-AC3B-DB382B0598E2}" dt="2021-03-05T10:46:58.707" v="5" actId="1076"/>
      <pc:docMkLst>
        <pc:docMk/>
      </pc:docMkLst>
      <pc:sldChg chg="modSp">
        <pc:chgData name="ANCA MADALINA DOBROVAT" userId="S::anca.dobrovat@unibuc.ro::418a3c67-18b7-4c53-a114-ddac729b7caa" providerId="AD" clId="Web-{9BD63E14-1CB8-4848-AC3B-DB382B0598E2}" dt="2021-03-05T10:46:58.707" v="5" actId="1076"/>
        <pc:sldMkLst>
          <pc:docMk/>
          <pc:sldMk cId="0" sldId="603"/>
        </pc:sldMkLst>
        <pc:spChg chg="mod">
          <ac:chgData name="ANCA MADALINA DOBROVAT" userId="S::anca.dobrovat@unibuc.ro::418a3c67-18b7-4c53-a114-ddac729b7caa" providerId="AD" clId="Web-{9BD63E14-1CB8-4848-AC3B-DB382B0598E2}" dt="2021-03-05T10:46:41.285" v="4" actId="1076"/>
          <ac:spMkLst>
            <pc:docMk/>
            <pc:sldMk cId="0" sldId="603"/>
            <ac:spMk id="3891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BD63E14-1CB8-4848-AC3B-DB382B0598E2}" dt="2021-03-05T10:46:58.707" v="5" actId="1076"/>
          <ac:spMkLst>
            <pc:docMk/>
            <pc:sldMk cId="0" sldId="603"/>
            <ac:spMk id="38917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BD63E14-1CB8-4848-AC3B-DB382B0598E2}" dt="2021-03-05T10:30:43.929" v="2" actId="20577"/>
        <pc:sldMkLst>
          <pc:docMk/>
          <pc:sldMk cId="0" sldId="627"/>
        </pc:sldMkLst>
        <pc:spChg chg="mod">
          <ac:chgData name="ANCA MADALINA DOBROVAT" userId="S::anca.dobrovat@unibuc.ro::418a3c67-18b7-4c53-a114-ddac729b7caa" providerId="AD" clId="Web-{9BD63E14-1CB8-4848-AC3B-DB382B0598E2}" dt="2021-03-05T10:30:43.929" v="2" actId="20577"/>
          <ac:spMkLst>
            <pc:docMk/>
            <pc:sldMk cId="0" sldId="627"/>
            <ac:spMk id="29699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BD63E14-1CB8-4848-AC3B-DB382B0598E2}" dt="2021-03-05T10:36:57.784" v="3" actId="1076"/>
        <pc:sldMkLst>
          <pc:docMk/>
          <pc:sldMk cId="0" sldId="630"/>
        </pc:sldMkLst>
        <pc:spChg chg="mod">
          <ac:chgData name="ANCA MADALINA DOBROVAT" userId="S::anca.dobrovat@unibuc.ro::418a3c67-18b7-4c53-a114-ddac729b7caa" providerId="AD" clId="Web-{9BD63E14-1CB8-4848-AC3B-DB382B0598E2}" dt="2021-03-05T10:36:57.784" v="3" actId="1076"/>
          <ac:spMkLst>
            <pc:docMk/>
            <pc:sldMk cId="0" sldId="630"/>
            <ac:spMk id="32771" creationId="{00000000-0000-0000-0000-000000000000}"/>
          </ac:spMkLst>
        </pc:spChg>
      </pc:sldChg>
    </pc:docChg>
  </pc:docChgLst>
  <pc:docChgLst>
    <pc:chgData name="MIRCEA POPESCU" userId="S::mircea.popescu6@s.unibuc.ro::1e3076d6-a1f8-460c-abed-b9e3abe1da61" providerId="AD" clId="Web-{4EFCDA9C-B432-462A-A519-39B2A51EBF54}"/>
    <pc:docChg chg="modSld">
      <pc:chgData name="MIRCEA POPESCU" userId="S::mircea.popescu6@s.unibuc.ro::1e3076d6-a1f8-460c-abed-b9e3abe1da61" providerId="AD" clId="Web-{4EFCDA9C-B432-462A-A519-39B2A51EBF54}" dt="2021-03-13T11:29:34.959" v="4" actId="20577"/>
      <pc:docMkLst>
        <pc:docMk/>
      </pc:docMkLst>
      <pc:sldChg chg="modSp">
        <pc:chgData name="MIRCEA POPESCU" userId="S::mircea.popescu6@s.unibuc.ro::1e3076d6-a1f8-460c-abed-b9e3abe1da61" providerId="AD" clId="Web-{4EFCDA9C-B432-462A-A519-39B2A51EBF54}" dt="2021-03-13T11:29:34.959" v="4" actId="20577"/>
        <pc:sldMkLst>
          <pc:docMk/>
          <pc:sldMk cId="0" sldId="605"/>
        </pc:sldMkLst>
        <pc:spChg chg="mod">
          <ac:chgData name="MIRCEA POPESCU" userId="S::mircea.popescu6@s.unibuc.ro::1e3076d6-a1f8-460c-abed-b9e3abe1da61" providerId="AD" clId="Web-{4EFCDA9C-B432-462A-A519-39B2A51EBF54}" dt="2021-03-13T11:29:34.959" v="4" actId="20577"/>
          <ac:spMkLst>
            <pc:docMk/>
            <pc:sldMk cId="0" sldId="605"/>
            <ac:spMk id="40962" creationId="{00000000-0000-0000-0000-000000000000}"/>
          </ac:spMkLst>
        </pc:spChg>
      </pc:sldChg>
    </pc:docChg>
  </pc:docChgLst>
  <pc:docChgLst>
    <pc:chgData name="GABRIELA ANDREEA NIDELEA" userId="S::gabriela.nidelea@s.unibuc.ro::70bbf4ed-19d2-4ee5-aa29-0672fb1616eb" providerId="AD" clId="Web-{4D4B5090-F3B5-4AE6-A20A-97C9AEDD6652}"/>
    <pc:docChg chg="modSld">
      <pc:chgData name="GABRIELA ANDREEA NIDELEA" userId="S::gabriela.nidelea@s.unibuc.ro::70bbf4ed-19d2-4ee5-aa29-0672fb1616eb" providerId="AD" clId="Web-{4D4B5090-F3B5-4AE6-A20A-97C9AEDD6652}" dt="2021-03-10T18:37:38.416" v="5"/>
      <pc:docMkLst>
        <pc:docMk/>
      </pc:docMkLst>
      <pc:sldChg chg="addSp delSp modSp delAnim">
        <pc:chgData name="GABRIELA ANDREEA NIDELEA" userId="S::gabriela.nidelea@s.unibuc.ro::70bbf4ed-19d2-4ee5-aa29-0672fb1616eb" providerId="AD" clId="Web-{4D4B5090-F3B5-4AE6-A20A-97C9AEDD6652}" dt="2021-03-10T18:36:21.305" v="3"/>
        <pc:sldMkLst>
          <pc:docMk/>
          <pc:sldMk cId="0" sldId="645"/>
        </pc:sldMkLst>
        <pc:spChg chg="add del mod">
          <ac:chgData name="GABRIELA ANDREEA NIDELEA" userId="S::gabriela.nidelea@s.unibuc.ro::70bbf4ed-19d2-4ee5-aa29-0672fb1616eb" providerId="AD" clId="Web-{4D4B5090-F3B5-4AE6-A20A-97C9AEDD6652}" dt="2021-03-10T18:36:21.305" v="3"/>
          <ac:spMkLst>
            <pc:docMk/>
            <pc:sldMk cId="0" sldId="645"/>
            <ac:spMk id="3" creationId="{3360DF34-6A98-42E8-AA41-53DEB5B88BED}"/>
          </ac:spMkLst>
        </pc:spChg>
        <pc:spChg chg="del mod">
          <ac:chgData name="GABRIELA ANDREEA NIDELEA" userId="S::gabriela.nidelea@s.unibuc.ro::70bbf4ed-19d2-4ee5-aa29-0672fb1616eb" providerId="AD" clId="Web-{4D4B5090-F3B5-4AE6-A20A-97C9AEDD6652}" dt="2021-03-10T18:36:14.852" v="1"/>
          <ac:spMkLst>
            <pc:docMk/>
            <pc:sldMk cId="0" sldId="645"/>
            <ac:spMk id="171015" creationId="{00000000-0000-0000-0000-000000000000}"/>
          </ac:spMkLst>
        </pc:spChg>
      </pc:sldChg>
      <pc:sldChg chg="delSp modSp">
        <pc:chgData name="GABRIELA ANDREEA NIDELEA" userId="S::gabriela.nidelea@s.unibuc.ro::70bbf4ed-19d2-4ee5-aa29-0672fb1616eb" providerId="AD" clId="Web-{4D4B5090-F3B5-4AE6-A20A-97C9AEDD6652}" dt="2021-03-10T18:37:38.416" v="5"/>
        <pc:sldMkLst>
          <pc:docMk/>
          <pc:sldMk cId="0" sldId="649"/>
        </pc:sldMkLst>
        <pc:spChg chg="del mod">
          <ac:chgData name="GABRIELA ANDREEA NIDELEA" userId="S::gabriela.nidelea@s.unibuc.ro::70bbf4ed-19d2-4ee5-aa29-0672fb1616eb" providerId="AD" clId="Web-{4D4B5090-F3B5-4AE6-A20A-97C9AEDD6652}" dt="2021-03-10T18:37:38.416" v="5"/>
          <ac:spMkLst>
            <pc:docMk/>
            <pc:sldMk cId="0" sldId="649"/>
            <ac:spMk id="368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/>
              <a:t>Universitatea</a:t>
            </a:r>
            <a:r>
              <a:rPr lang="en-US" sz="1800" b="1"/>
              <a:t> din </a:t>
            </a:r>
            <a:r>
              <a:rPr lang="en-US" sz="1800" b="1" err="1"/>
              <a:t>Bucure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err="1"/>
              <a:t>ti</a:t>
            </a:r>
            <a:endParaRPr lang="en-US" sz="180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Dobrovăț Anca – Mădălina</a:t>
            </a:r>
          </a:p>
          <a:p>
            <a:pPr marL="91440" lv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o-RO" sz="2000" b="1">
                <a:latin typeface="Arial" pitchFamily="34" charset="0"/>
                <a:cs typeface="Arial" pitchFamily="34" charset="0"/>
              </a:rPr>
              <a:t>Andrei Păun</a:t>
            </a:r>
          </a:p>
          <a:p>
            <a:pPr marL="9144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/>
              <a:t>03 </a:t>
            </a:r>
            <a:r>
              <a:rPr lang="en-US" sz="1800" b="1" err="1"/>
              <a:t>si</a:t>
            </a:r>
            <a:r>
              <a:rPr lang="en-US" sz="1800" b="1"/>
              <a:t> 05 / 03 / 2021</a:t>
            </a:r>
            <a:endParaRPr/>
          </a:p>
        </p:txBody>
      </p:sp>
      <p:sp>
        <p:nvSpPr>
          <p:cNvPr id="11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2020 – 20</a:t>
            </a:r>
            <a:r>
              <a:rPr lang="en-US" sz="2400" b="1"/>
              <a:t>21</a:t>
            </a:r>
            <a:endParaRPr sz="2400" b="1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anonime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prieten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81000" y="703263"/>
            <a:ext cx="746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myclass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Note: sum() is not a member function of any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myclass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/* Because sum() is a friend of myclass, it can directly access a and b. */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+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371600" y="1447800"/>
            <a:ext cx="22860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28600" y="1003300"/>
            <a:ext cx="457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1524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/>
              <a:t> </a:t>
            </a:r>
            <a:r>
              <a:rPr lang="en-US" sz="1600"/>
              <a:t>    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81000" y="27432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57200" y="4419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prieten din alte obiecte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now a member of C1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41910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idle() is member of C1, but friend of C2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THIS</a:t>
            </a:r>
            <a:r>
              <a:rPr lang="ro-RO" sz="1600">
                <a:solidFill>
                  <a:srgbClr val="808030"/>
                </a:solidFill>
              </a:rPr>
              <a:t>-&gt;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04800" y="324459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59487" y="492099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clase prieten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daca avem o clasa prieten, toate functiile membre ale clasei prieten au acces la membrii privati ai clasei</a:t>
            </a:r>
          </a:p>
          <a:p>
            <a:pPr eaLnBrk="1" hangingPunct="1"/>
            <a:endParaRPr lang="en-US" altLang="ro-RO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53340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  <a:latin typeface="Times New Roman"/>
                <a:cs typeface="Times New Roman"/>
              </a:rPr>
              <a:t>// </a:t>
            </a:r>
            <a:r>
              <a:rPr lang="ro-RO" sz="1600" dirty="0" err="1">
                <a:solidFill>
                  <a:srgbClr val="696969"/>
                </a:solidFill>
                <a:latin typeface="Times New Roman"/>
                <a:cs typeface="Times New Roman"/>
              </a:rPr>
              <a:t>Using</a:t>
            </a:r>
            <a:r>
              <a:rPr lang="ro-RO" sz="1600" dirty="0">
                <a:solidFill>
                  <a:srgbClr val="696969"/>
                </a:solidFill>
                <a:latin typeface="Times New Roman"/>
                <a:cs typeface="Times New Roman"/>
              </a:rPr>
              <a:t> a </a:t>
            </a:r>
            <a:r>
              <a:rPr lang="ro-RO" sz="1600" dirty="0" err="1">
                <a:solidFill>
                  <a:srgbClr val="696969"/>
                </a:solidFill>
                <a:latin typeface="Times New Roman"/>
                <a:cs typeface="Times New Roman"/>
              </a:rPr>
              <a:t>friend</a:t>
            </a:r>
            <a:r>
              <a:rPr lang="ro-RO" sz="160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lang="ro-RO" sz="1600" dirty="0" err="1">
                <a:solidFill>
                  <a:srgbClr val="696969"/>
                </a:solidFill>
                <a:latin typeface="Times New Roman"/>
                <a:cs typeface="Times New Roman"/>
              </a:rPr>
              <a:t>class</a:t>
            </a:r>
            <a:r>
              <a:rPr lang="ro-RO" sz="1600" dirty="0">
                <a:solidFill>
                  <a:srgbClr val="696969"/>
                </a:solidFill>
                <a:latin typeface="Times New Roman"/>
                <a:cs typeface="Times New Roman"/>
              </a:rPr>
              <a:t>.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dirty="0">
                <a:solidFill>
                  <a:srgbClr val="004A43"/>
                </a:solidFill>
                <a:latin typeface="Times New Roman"/>
                <a:cs typeface="Times New Roman"/>
              </a:rPr>
              <a:t>#include </a:t>
            </a:r>
            <a:r>
              <a:rPr lang="ro-RO" sz="1600" dirty="0">
                <a:solidFill>
                  <a:srgbClr val="800000"/>
                </a:solidFill>
                <a:latin typeface="Times New Roman"/>
                <a:cs typeface="Times New Roman"/>
              </a:rPr>
              <a:t>&lt;</a:t>
            </a:r>
            <a:r>
              <a:rPr lang="ro-RO" sz="1600" dirty="0" err="1">
                <a:solidFill>
                  <a:srgbClr val="40015A"/>
                </a:solidFill>
                <a:latin typeface="Times New Roman"/>
                <a:cs typeface="Times New Roman"/>
              </a:rPr>
              <a:t>iostream</a:t>
            </a:r>
            <a:r>
              <a:rPr lang="ro-RO" sz="1600" dirty="0">
                <a:solidFill>
                  <a:srgbClr val="800000"/>
                </a:solidFill>
                <a:latin typeface="Times New Roman"/>
                <a:cs typeface="Times New Roman"/>
              </a:rPr>
              <a:t>&gt;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using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namespace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solidFill>
                  <a:srgbClr val="666616"/>
                </a:solidFill>
                <a:latin typeface="Times New Roman"/>
                <a:cs typeface="Times New Roman"/>
              </a:rPr>
              <a:t>std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class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latin typeface="Times New Roman"/>
                <a:cs typeface="Times New Roman"/>
              </a:rPr>
              <a:t>TwoValues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a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b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public</a:t>
            </a:r>
            <a:r>
              <a:rPr lang="ro-RO" sz="1600" dirty="0">
                <a:solidFill>
                  <a:srgbClr val="E34ADC"/>
                </a:solidFill>
                <a:latin typeface="Times New Roman"/>
                <a:cs typeface="Times New Roman"/>
              </a:rPr>
              <a:t>: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ro-RO" sz="1600" dirty="0" err="1">
                <a:latin typeface="Times New Roman"/>
                <a:cs typeface="Times New Roman"/>
              </a:rPr>
              <a:t>TwoValues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i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,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j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 dirty="0">
                <a:latin typeface="Times New Roman"/>
                <a:cs typeface="Times New Roman"/>
              </a:rPr>
              <a:t> a 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ro-RO" sz="1600" dirty="0">
                <a:latin typeface="Times New Roman"/>
                <a:cs typeface="Times New Roman"/>
              </a:rPr>
              <a:t> i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 b 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ro-RO" sz="1600" dirty="0">
                <a:latin typeface="Times New Roman"/>
                <a:cs typeface="Times New Roman"/>
              </a:rPr>
              <a:t> j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friend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class</a:t>
            </a:r>
            <a:r>
              <a:rPr lang="ro-RO" sz="1600" dirty="0">
                <a:latin typeface="Times New Roman"/>
                <a:cs typeface="Times New Roman"/>
              </a:rPr>
              <a:t> Min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};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class</a:t>
            </a:r>
            <a:r>
              <a:rPr lang="ro-RO" sz="1600" dirty="0">
                <a:latin typeface="Times New Roman"/>
                <a:cs typeface="Times New Roman"/>
              </a:rPr>
              <a:t> Min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public</a:t>
            </a:r>
            <a:r>
              <a:rPr lang="ro-RO" sz="1600" dirty="0">
                <a:solidFill>
                  <a:srgbClr val="E34ADC"/>
                </a:solidFill>
                <a:latin typeface="Times New Roman"/>
                <a:cs typeface="Times New Roman"/>
              </a:rPr>
              <a:t>: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603000"/>
                </a:solidFill>
                <a:latin typeface="Times New Roman"/>
                <a:cs typeface="Times New Roman"/>
              </a:rPr>
              <a:t>min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 dirty="0" err="1">
                <a:latin typeface="Times New Roman"/>
                <a:cs typeface="Times New Roman"/>
              </a:rPr>
              <a:t>TwoValues</a:t>
            </a:r>
            <a:r>
              <a:rPr lang="ro-RO" sz="1600" dirty="0">
                <a:latin typeface="Times New Roman"/>
                <a:cs typeface="Times New Roman"/>
              </a:rPr>
              <a:t> x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};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Min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::</a:t>
            </a:r>
            <a:r>
              <a:rPr lang="ro-RO" sz="1600" dirty="0">
                <a:solidFill>
                  <a:srgbClr val="603000"/>
                </a:solidFill>
                <a:latin typeface="Times New Roman"/>
                <a:cs typeface="Times New Roman"/>
              </a:rPr>
              <a:t>min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 dirty="0" err="1">
                <a:latin typeface="Times New Roman"/>
                <a:cs typeface="Times New Roman"/>
              </a:rPr>
              <a:t>TwoValues</a:t>
            </a:r>
            <a:r>
              <a:rPr lang="ro-RO" sz="1600" dirty="0">
                <a:latin typeface="Times New Roman"/>
                <a:cs typeface="Times New Roman"/>
              </a:rPr>
              <a:t> x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return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latin typeface="Times New Roman"/>
                <a:cs typeface="Times New Roman"/>
              </a:rPr>
              <a:t>x</a:t>
            </a:r>
            <a:r>
              <a:rPr lang="ro-RO" sz="1600" dirty="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dirty="0" err="1">
                <a:latin typeface="Times New Roman"/>
                <a:cs typeface="Times New Roman"/>
              </a:rPr>
              <a:t>a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&lt;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latin typeface="Times New Roman"/>
                <a:cs typeface="Times New Roman"/>
              </a:rPr>
              <a:t>x</a:t>
            </a:r>
            <a:r>
              <a:rPr lang="ro-RO" sz="1600" dirty="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dirty="0" err="1">
                <a:latin typeface="Times New Roman"/>
                <a:cs typeface="Times New Roman"/>
              </a:rPr>
              <a:t>b</a:t>
            </a:r>
            <a:r>
              <a:rPr lang="ro-RO" sz="1600" dirty="0">
                <a:latin typeface="Times New Roman"/>
                <a:cs typeface="Times New Roman"/>
              </a:rPr>
              <a:t> ?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 </a:t>
            </a:r>
            <a:r>
              <a:rPr lang="ro-RO" sz="1600" dirty="0" err="1">
                <a:latin typeface="Times New Roman"/>
                <a:cs typeface="Times New Roman"/>
              </a:rPr>
              <a:t>x</a:t>
            </a:r>
            <a:r>
              <a:rPr lang="ro-RO" sz="1600" dirty="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dirty="0" err="1">
                <a:latin typeface="Times New Roman"/>
                <a:cs typeface="Times New Roman"/>
              </a:rPr>
              <a:t>a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: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latin typeface="Times New Roman"/>
                <a:cs typeface="Times New Roman"/>
              </a:rPr>
              <a:t>x</a:t>
            </a:r>
            <a:r>
              <a:rPr lang="ro-RO" sz="1600" dirty="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dirty="0" err="1">
                <a:latin typeface="Times New Roman"/>
                <a:cs typeface="Times New Roman"/>
              </a:rPr>
              <a:t>b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solidFill>
                  <a:srgbClr val="400000"/>
                </a:solidFill>
                <a:latin typeface="Times New Roman"/>
                <a:cs typeface="Times New Roman"/>
              </a:rPr>
              <a:t>main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ro-RO" sz="1600" dirty="0" err="1">
                <a:latin typeface="Times New Roman"/>
                <a:cs typeface="Times New Roman"/>
              </a:rPr>
              <a:t>TwoValues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latin typeface="Times New Roman"/>
                <a:cs typeface="Times New Roman"/>
              </a:rPr>
              <a:t>ob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 dirty="0">
                <a:solidFill>
                  <a:srgbClr val="008C00"/>
                </a:solidFill>
                <a:latin typeface="Times New Roman"/>
                <a:cs typeface="Times New Roman"/>
              </a:rPr>
              <a:t>10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,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008C00"/>
                </a:solidFill>
                <a:latin typeface="Times New Roman"/>
                <a:cs typeface="Times New Roman"/>
              </a:rPr>
              <a:t>20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ro-RO" sz="1600" dirty="0">
                <a:latin typeface="Times New Roman"/>
                <a:cs typeface="Times New Roman"/>
              </a:rPr>
              <a:t>Min m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dirty="0">
                <a:solidFill>
                  <a:srgbClr val="603000"/>
                </a:solidFill>
                <a:latin typeface="Times New Roman"/>
                <a:cs typeface="Times New Roman"/>
              </a:rPr>
              <a:t>	</a:t>
            </a:r>
            <a:r>
              <a:rPr lang="ro-RO" sz="1600" dirty="0" err="1">
                <a:solidFill>
                  <a:srgbClr val="603000"/>
                </a:solidFill>
                <a:latin typeface="Times New Roman"/>
                <a:cs typeface="Times New Roman"/>
              </a:rPr>
              <a:t>cout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&lt;&lt;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 err="1">
                <a:latin typeface="Times New Roman"/>
                <a:cs typeface="Times New Roman"/>
              </a:rPr>
              <a:t>m</a:t>
            </a:r>
            <a:r>
              <a:rPr lang="ro-RO" sz="1600" dirty="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dirty="0" err="1">
                <a:solidFill>
                  <a:srgbClr val="603000"/>
                </a:solidFill>
                <a:latin typeface="Times New Roman"/>
                <a:cs typeface="Times New Roman"/>
              </a:rPr>
              <a:t>min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 dirty="0" err="1">
                <a:latin typeface="Times New Roman"/>
                <a:cs typeface="Times New Roman"/>
              </a:rPr>
              <a:t>ob</a:t>
            </a:r>
            <a:r>
              <a:rPr lang="ro-RO" sz="16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lang="ro-RO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return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008C00"/>
                </a:solidFill>
                <a:latin typeface="Times New Roman"/>
                <a:cs typeface="Times New Roman"/>
              </a:rPr>
              <a:t>0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 dirty="0">
                <a:latin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endParaRPr lang="en-US" altLang="ro-RO" sz="1600" b="1" dirty="0">
              <a:latin typeface="Times New Roman"/>
              <a:cs typeface="Times New Roman"/>
            </a:endParaRP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685800" y="220980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inline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foarte comune in clase</a:t>
            </a:r>
          </a:p>
          <a:p>
            <a:pPr eaLnBrk="1" hangingPunct="1"/>
            <a:r>
              <a:rPr lang="en-US" altLang="ro-RO"/>
              <a:t>doua tipuri: explicit (</a:t>
            </a:r>
            <a:r>
              <a:rPr lang="en-US" altLang="ro-RO">
                <a:solidFill>
                  <a:srgbClr val="FF0000"/>
                </a:solidFill>
              </a:rPr>
              <a:t>inline</a:t>
            </a:r>
            <a:r>
              <a:rPr lang="en-US" altLang="ro-RO"/>
              <a:t>) si implicit</a:t>
            </a:r>
          </a:p>
          <a:p>
            <a:pPr eaLnBrk="1" hangingPunct="1"/>
            <a:endParaRPr lang="en-US" altLang="ro-RO"/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Explicit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1828800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&gt;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99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88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419600" y="18288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228600" y="2514600"/>
            <a:ext cx="838200" cy="457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301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err="1"/>
              <a:t>unctii</a:t>
            </a:r>
            <a:r>
              <a:rPr lang="en-US" altLang="ro-RO" sz="2800"/>
              <a:t> </a:t>
            </a:r>
            <a:r>
              <a:rPr lang="en-US" altLang="ro-RO" sz="2800" err="1"/>
              <a:t>si</a:t>
            </a:r>
            <a:r>
              <a:rPr lang="en-US" altLang="ro-RO" sz="2800"/>
              <a:t> </a:t>
            </a:r>
            <a:r>
              <a:rPr lang="en-US" altLang="ro-RO" sz="2800" err="1"/>
              <a:t>clase</a:t>
            </a:r>
            <a:r>
              <a:rPr lang="en-US" altLang="ro-RO" sz="2800"/>
              <a:t> </a:t>
            </a:r>
            <a:r>
              <a:rPr lang="en-US" altLang="ro-RO" sz="2800" err="1"/>
              <a:t>prieten</a:t>
            </a:r>
            <a:endParaRPr lang="en-US" altLang="ro-RO" sz="2800"/>
          </a:p>
          <a:p>
            <a:pPr>
              <a:defRPr/>
            </a:pPr>
            <a:r>
              <a:rPr lang="en-US" altLang="ro-RO" sz="2800" err="1"/>
              <a:t>Functii</a:t>
            </a:r>
            <a:r>
              <a:rPr lang="en-US" altLang="ro-RO" sz="2800"/>
              <a:t> inline</a:t>
            </a:r>
          </a:p>
          <a:p>
            <a:pPr>
              <a:defRPr/>
            </a:pPr>
            <a:r>
              <a:rPr lang="en-US" altLang="ro-RO" sz="2800" err="1"/>
              <a:t>Constructori</a:t>
            </a:r>
            <a:r>
              <a:rPr lang="en-US" altLang="ro-RO" sz="2800"/>
              <a:t> / destructor</a:t>
            </a:r>
            <a:endParaRPr lang="ro-RO" altLang="ro-RO" sz="2800"/>
          </a:p>
          <a:p>
            <a:pPr marL="0" indent="0" eaLnBrk="1" hangingPunct="1">
              <a:buFontTx/>
              <a:buNone/>
              <a:defRPr/>
            </a:pPr>
            <a:endParaRPr lang="ro-RO" altLang="ro-RO" sz="280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/>
              <a:t>Universitatea</a:t>
            </a:r>
            <a:r>
              <a:rPr lang="en-US" sz="1800" b="1"/>
              <a:t> din </a:t>
            </a:r>
            <a:r>
              <a:rPr lang="en-US" sz="1800" b="1" err="1"/>
              <a:t>Bucure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err="1"/>
              <a:t>ti</a:t>
            </a:r>
            <a:endParaRPr lang="en-US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another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04800" y="18288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96969"/>
                </a:solidFill>
              </a:rPr>
              <a:t>        </a:t>
            </a:r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572000" y="16764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endParaRPr lang="en-US" altLang="ro-RO" sz="1600" b="1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err="1"/>
              <a:t>Constructori</a:t>
            </a:r>
            <a:r>
              <a:rPr lang="en-US" altLang="ro-RO"/>
              <a:t>/</a:t>
            </a:r>
            <a:r>
              <a:rPr lang="en-US" altLang="ro-RO" err="1"/>
              <a:t>Destructori</a:t>
            </a:r>
            <a:endParaRPr lang="en-US" altLang="ro-RO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>
                <a:latin typeface="+mj-lt"/>
              </a:rPr>
              <a:t>inițializare automat</a:t>
            </a:r>
            <a:r>
              <a:rPr lang="vi-VN" altLang="ro-RO">
                <a:latin typeface="+mj-lt"/>
              </a:rPr>
              <a:t>ă</a:t>
            </a:r>
            <a:endParaRPr lang="en-US" altLang="ro-RO">
              <a:latin typeface="+mj-lt"/>
            </a:endParaRPr>
          </a:p>
          <a:p>
            <a:pPr eaLnBrk="1" hangingPunct="1"/>
            <a:r>
              <a:rPr lang="en-US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>
              <a:latin typeface="+mj-lt"/>
            </a:endParaRPr>
          </a:p>
          <a:p>
            <a:pPr eaLnBrk="1" hangingPunct="1"/>
            <a:r>
              <a:rPr lang="ro-RO" altLang="ro-RO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>
                <a:latin typeface="+mj-lt"/>
              </a:rPr>
              <a:t>constructor: funcție special</a:t>
            </a:r>
            <a:r>
              <a:rPr lang="vi-VN" altLang="ro-RO">
                <a:latin typeface="+mj-lt"/>
              </a:rPr>
              <a:t>ă</a:t>
            </a:r>
            <a:r>
              <a:rPr lang="ro-RO" altLang="ro-RO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err="1"/>
              <a:t>Constructori</a:t>
            </a:r>
            <a:r>
              <a:rPr lang="en-US" altLang="ro-RO"/>
              <a:t>/</a:t>
            </a:r>
            <a:r>
              <a:rPr lang="en-US" altLang="ro-RO" err="1"/>
              <a:t>Destructori</a:t>
            </a:r>
            <a:endParaRPr lang="en-US" altLang="ro-RO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/>
              <a:t>inițializare automat</a:t>
            </a:r>
            <a:r>
              <a:rPr lang="vi-VN" altLang="ro-RO"/>
              <a:t>ă</a:t>
            </a:r>
            <a:endParaRPr lang="ro-RO" altLang="ro-RO"/>
          </a:p>
          <a:p>
            <a:pPr eaLnBrk="1" hangingPunct="1"/>
            <a:r>
              <a:rPr lang="ro-RO" altLang="ro-RO"/>
              <a:t>obiectele nu sunt statice</a:t>
            </a:r>
          </a:p>
          <a:p>
            <a:pPr eaLnBrk="1" hangingPunct="1"/>
            <a:r>
              <a:rPr lang="ro-RO" altLang="ro-RO"/>
              <a:t>constructor: funcție special</a:t>
            </a:r>
            <a:r>
              <a:rPr lang="vi-VN" altLang="ro-RO"/>
              <a:t>ă</a:t>
            </a:r>
            <a:r>
              <a:rPr lang="ro-RO" altLang="ro-RO"/>
              <a:t>, numele clasei</a:t>
            </a:r>
          </a:p>
          <a:p>
            <a:pPr eaLnBrk="1" hangingPunct="1"/>
            <a:r>
              <a:rPr lang="ro-RO" altLang="ro-RO"/>
              <a:t>constructorii nu pot întoarce valori (nu au tip de întoarcere)</a:t>
            </a:r>
          </a:p>
          <a:p>
            <a:pPr eaLnBrk="1" hangingPunct="1"/>
            <a:endParaRPr lang="ro-RO" altLang="ro-RO"/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err="1">
                <a:solidFill>
                  <a:srgbClr val="0000FF"/>
                </a:solidFill>
              </a:rPr>
              <a:t>Orice</a:t>
            </a:r>
            <a:r>
              <a:rPr lang="en-US" sz="1800" b="1" i="1">
                <a:solidFill>
                  <a:srgbClr val="0000FF"/>
                </a:solidFill>
              </a:rPr>
              <a:t> </a:t>
            </a:r>
            <a:r>
              <a:rPr lang="en-US" sz="1800" b="1" i="1" err="1">
                <a:solidFill>
                  <a:srgbClr val="0000FF"/>
                </a:solidFill>
              </a:rPr>
              <a:t>clasa</a:t>
            </a:r>
            <a:r>
              <a:rPr lang="en-US" sz="1800" b="1" i="1">
                <a:solidFill>
                  <a:srgbClr val="0000FF"/>
                </a:solidFill>
              </a:rPr>
              <a:t>, are by default:</a:t>
            </a:r>
            <a:endParaRPr sz="1600" b="1" i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70"/>
          <p:cNvSpPr txBox="1"/>
          <p:nvPr/>
        </p:nvSpPr>
        <p:spPr>
          <a:xfrm>
            <a:off x="1492992" y="1659054"/>
            <a:ext cx="6889008" cy="399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b = a;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e(a);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c;   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c = a;  //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(=)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1"/>
          <p:cNvSpPr txBox="1"/>
          <p:nvPr/>
        </p:nvSpPr>
        <p:spPr>
          <a:xfrm>
            <a:off x="1492992" y="1659054"/>
            <a:ext cx="622080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*v;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A(){v = new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[10];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&lt;&lt;"C";}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~A(){delete[]v;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&lt;&lt;"D";}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(){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&lt;&lt;v[3];}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(A ob) {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o1.afis();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694" name="Google Shape;694;p71"/>
          <p:cNvSpPr txBox="1"/>
          <p:nvPr/>
        </p:nvSpPr>
        <p:spPr>
          <a:xfrm>
            <a:off x="387616" y="1327244"/>
            <a:ext cx="1188374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err="1"/>
              <a:t>singura</a:t>
            </a:r>
            <a:r>
              <a:rPr lang="en-US" altLang="ro-RO"/>
              <a:t> </a:t>
            </a:r>
            <a:r>
              <a:rPr lang="en-US" altLang="ro-RO" err="1"/>
              <a:t>diferenta</a:t>
            </a:r>
            <a:r>
              <a:rPr lang="en-US" altLang="ro-RO"/>
              <a:t>: </a:t>
            </a:r>
            <a:r>
              <a:rPr lang="en-US" altLang="ro-RO" err="1"/>
              <a:t>struct</a:t>
            </a:r>
            <a:r>
              <a:rPr lang="en-US" altLang="ro-RO"/>
              <a:t> are default </a:t>
            </a:r>
            <a:r>
              <a:rPr lang="en-US" altLang="ro-RO" err="1"/>
              <a:t>membri</a:t>
            </a:r>
            <a:r>
              <a:rPr lang="en-US" altLang="ro-RO"/>
              <a:t> ca public </a:t>
            </a:r>
            <a:r>
              <a:rPr lang="en-US" altLang="ro-RO" err="1"/>
              <a:t>iar</a:t>
            </a:r>
            <a:r>
              <a:rPr lang="en-US" altLang="ro-RO"/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struct</a:t>
            </a:r>
            <a:r>
              <a:rPr lang="en-US" altLang="ro-RO"/>
              <a:t> </a:t>
            </a:r>
            <a:r>
              <a:rPr lang="en-US" altLang="ro-RO" err="1"/>
              <a:t>defineste</a:t>
            </a:r>
            <a:r>
              <a:rPr lang="en-US" altLang="ro-RO"/>
              <a:t> o </a:t>
            </a:r>
            <a:r>
              <a:rPr lang="en-US" altLang="ro-RO" err="1"/>
              <a:t>clasa</a:t>
            </a:r>
            <a:r>
              <a:rPr lang="en-US" altLang="ro-RO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putem</a:t>
            </a:r>
            <a:r>
              <a:rPr lang="en-US" altLang="ro-RO"/>
              <a:t> </a:t>
            </a:r>
            <a:r>
              <a:rPr lang="en-US" altLang="ro-RO" err="1"/>
              <a:t>avea</a:t>
            </a:r>
            <a:r>
              <a:rPr lang="en-US" altLang="ro-RO"/>
              <a:t> in </a:t>
            </a:r>
            <a:r>
              <a:rPr lang="en-US" altLang="ro-RO" err="1"/>
              <a:t>struct</a:t>
            </a:r>
            <a:r>
              <a:rPr lang="en-US" altLang="ro-RO"/>
              <a:t> </a:t>
            </a:r>
            <a:r>
              <a:rPr lang="en-US" altLang="ro-RO" err="1"/>
              <a:t>si</a:t>
            </a:r>
            <a:r>
              <a:rPr lang="en-US" altLang="ro-RO"/>
              <a:t> </a:t>
            </a:r>
            <a:r>
              <a:rPr lang="en-US" altLang="ro-RO" err="1"/>
              <a:t>functii</a:t>
            </a:r>
            <a:endParaRPr lang="en-US" altLang="ro-RO"/>
          </a:p>
          <a:p>
            <a:pPr eaLnBrk="1" hangingPunct="1">
              <a:lnSpc>
                <a:spcPct val="90000"/>
              </a:lnSpc>
            </a:pPr>
            <a:endParaRPr lang="en-US" altLang="ro-RO"/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pentru</a:t>
            </a:r>
            <a:r>
              <a:rPr lang="en-US" altLang="ro-RO"/>
              <a:t> </a:t>
            </a:r>
            <a:r>
              <a:rPr lang="en-US" altLang="ro-RO" err="1"/>
              <a:t>compatibilitate</a:t>
            </a:r>
            <a:r>
              <a:rPr lang="en-US" altLang="ro-RO"/>
              <a:t> cu cod </a:t>
            </a:r>
            <a:r>
              <a:rPr lang="en-US" altLang="ro-RO" err="1"/>
              <a:t>vechi</a:t>
            </a:r>
            <a:endParaRPr lang="en-US" altLang="ro-RO"/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extensibilitate</a:t>
            </a:r>
            <a:endParaRPr lang="en-US" altLang="ro-RO"/>
          </a:p>
          <a:p>
            <a:pPr eaLnBrk="1" hangingPunct="1">
              <a:lnSpc>
                <a:spcPct val="90000"/>
              </a:lnSpc>
            </a:pPr>
            <a:r>
              <a:rPr lang="en-US" altLang="ro-RO" b="1">
                <a:solidFill>
                  <a:srgbClr val="FF0000"/>
                </a:solidFill>
              </a:rPr>
              <a:t>a nu se </a:t>
            </a:r>
            <a:r>
              <a:rPr lang="en-US" altLang="ro-RO" b="1" err="1">
                <a:solidFill>
                  <a:srgbClr val="FF0000"/>
                </a:solidFill>
              </a:rPr>
              <a:t>folosi</a:t>
            </a:r>
            <a:r>
              <a:rPr lang="en-US" altLang="ro-RO" b="1">
                <a:solidFill>
                  <a:srgbClr val="FF0000"/>
                </a:solidFill>
              </a:rPr>
              <a:t> </a:t>
            </a:r>
            <a:r>
              <a:rPr lang="en-US" altLang="ro-RO" b="1" err="1">
                <a:solidFill>
                  <a:srgbClr val="FF0000"/>
                </a:solidFill>
              </a:rPr>
              <a:t>struct</a:t>
            </a:r>
            <a:r>
              <a:rPr lang="en-US" altLang="ro-RO" b="1">
                <a:solidFill>
                  <a:srgbClr val="FF0000"/>
                </a:solidFill>
              </a:rPr>
              <a:t> </a:t>
            </a:r>
            <a:r>
              <a:rPr lang="en-US" altLang="ro-RO" b="1" err="1">
                <a:solidFill>
                  <a:srgbClr val="FF0000"/>
                </a:solidFill>
              </a:rPr>
              <a:t>pentru</a:t>
            </a:r>
            <a:r>
              <a:rPr lang="en-US" altLang="ro-RO" b="1">
                <a:solidFill>
                  <a:srgbClr val="FF0000"/>
                </a:solidFill>
              </a:rPr>
              <a:t> </a:t>
            </a:r>
            <a:r>
              <a:rPr lang="en-US" altLang="ro-RO" b="1" err="1">
                <a:solidFill>
                  <a:srgbClr val="FF0000"/>
                </a:solidFill>
              </a:rPr>
              <a:t>clase</a:t>
            </a:r>
            <a:endParaRPr lang="en-US" altLang="ro-RO" b="1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25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25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")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ob1.f_fara_referinta(ob3);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int</a:t>
            </a:r>
            <a:r>
              <a:rPr lang="en-US" sz="160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A(</a:t>
            </a:r>
            <a:r>
              <a:rPr lang="en-US" sz="1600" err="1"/>
              <a:t>int</a:t>
            </a:r>
            <a:r>
              <a:rPr lang="en-US" sz="1600"/>
              <a:t> x = 7){this-&gt;x = x; </a:t>
            </a:r>
            <a:r>
              <a:rPr lang="en-US" sz="1600" err="1"/>
              <a:t>cout</a:t>
            </a:r>
            <a:r>
              <a:rPr lang="en-US" sz="1600"/>
              <a:t>&lt;&lt;"Const "&lt;&lt;x&lt;&lt;</a:t>
            </a:r>
            <a:r>
              <a:rPr lang="en-US" sz="1600" err="1"/>
              <a:t>endl</a:t>
            </a:r>
            <a:r>
              <a:rPr lang="en-US" sz="160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void </a:t>
            </a:r>
            <a:r>
              <a:rPr lang="en-US" sz="1600" err="1"/>
              <a:t>set_x</a:t>
            </a:r>
            <a:r>
              <a:rPr lang="en-US" sz="1600"/>
              <a:t>(</a:t>
            </a:r>
            <a:r>
              <a:rPr lang="en-US" sz="1600" err="1"/>
              <a:t>int</a:t>
            </a:r>
            <a:r>
              <a:rPr lang="en-US" sz="160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int</a:t>
            </a:r>
            <a:r>
              <a:rPr lang="en-US" sz="1600"/>
              <a:t> </a:t>
            </a:r>
            <a:r>
              <a:rPr lang="en-US" sz="1600" err="1"/>
              <a:t>get_x</a:t>
            </a:r>
            <a:r>
              <a:rPr lang="en-US" sz="160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~A(){</a:t>
            </a:r>
            <a:r>
              <a:rPr lang="en-US" sz="1600" err="1"/>
              <a:t>cout</a:t>
            </a:r>
            <a:r>
              <a:rPr lang="en-US" sz="1600"/>
              <a:t>&lt;&lt;"</a:t>
            </a:r>
            <a:r>
              <a:rPr lang="en-US" sz="1600" err="1"/>
              <a:t>Dest</a:t>
            </a:r>
            <a:r>
              <a:rPr lang="en-US" sz="1600"/>
              <a:t> "&lt;&lt;x&lt;&lt;</a:t>
            </a:r>
            <a:r>
              <a:rPr lang="en-US" sz="1600" err="1"/>
              <a:t>endl</a:t>
            </a:r>
            <a:r>
              <a:rPr lang="en-US" sz="160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void </a:t>
            </a:r>
            <a:r>
              <a:rPr lang="en-US" sz="1600" err="1"/>
              <a:t>afisare</a:t>
            </a:r>
            <a:r>
              <a:rPr lang="en-US" sz="160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ob.set_x</a:t>
            </a:r>
            <a:r>
              <a:rPr lang="en-US" sz="160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cout</a:t>
            </a:r>
            <a:r>
              <a:rPr lang="en-US" sz="1600"/>
              <a:t>&lt;&lt;</a:t>
            </a:r>
            <a:r>
              <a:rPr lang="en-US" sz="1600" err="1"/>
              <a:t>ob.get_x</a:t>
            </a:r>
            <a:r>
              <a:rPr lang="en-US" sz="1600"/>
              <a:t>()&lt;&lt;</a:t>
            </a:r>
            <a:r>
              <a:rPr lang="en-US" sz="1600" err="1"/>
              <a:t>endl</a:t>
            </a:r>
            <a:r>
              <a:rPr lang="en-US" sz="160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err="1"/>
              <a:t>int</a:t>
            </a:r>
            <a:r>
              <a:rPr lang="en-US" sz="160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cout</a:t>
            </a:r>
            <a:r>
              <a:rPr lang="en-US" sz="1600"/>
              <a:t>&lt;&lt;o1.get_x()&lt;&lt;</a:t>
            </a:r>
            <a:r>
              <a:rPr lang="en-US" sz="1600" err="1"/>
              <a:t>endl</a:t>
            </a:r>
            <a:r>
              <a:rPr lang="en-US" sz="160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afisare</a:t>
            </a:r>
            <a:r>
              <a:rPr lang="en-US" sz="160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Const 7 // </a:t>
            </a:r>
            <a:r>
              <a:rPr lang="en-US" sz="1600" err="1"/>
              <a:t>obiect</a:t>
            </a:r>
            <a:r>
              <a:rPr lang="en-US" sz="160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10 // in </a:t>
            </a:r>
            <a:r>
              <a:rPr lang="en-US" sz="1600" err="1"/>
              <a:t>functie</a:t>
            </a:r>
            <a:r>
              <a:rPr lang="en-US" sz="1600"/>
              <a:t> </a:t>
            </a:r>
            <a:r>
              <a:rPr lang="en-US" sz="1600" err="1">
                <a:solidFill>
                  <a:schemeClr val="dk1"/>
                </a:solidFill>
              </a:rPr>
              <a:t>ob.get_x</a:t>
            </a:r>
            <a:r>
              <a:rPr lang="en-US" sz="160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err="1"/>
              <a:t>Dest</a:t>
            </a:r>
            <a:r>
              <a:rPr lang="en-US" sz="160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err="1"/>
              <a:t>Dest</a:t>
            </a:r>
            <a:r>
              <a:rPr lang="en-US" sz="160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/>
              <a:t> 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/>
              <a:t> 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class 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>
                <a:solidFill>
                  <a:schemeClr val="dk1"/>
                </a:solidFill>
              </a:rPr>
              <a:t>   </a:t>
            </a:r>
            <a:r>
              <a:rPr lang="en-US" sz="1500" b="1" err="1">
                <a:solidFill>
                  <a:schemeClr val="dk1"/>
                </a:solidFill>
              </a:rPr>
              <a:t>cls</a:t>
            </a:r>
            <a:r>
              <a:rPr lang="en-US" sz="1500" b="1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>
                <a:solidFill>
                  <a:schemeClr val="dk1"/>
                </a:solidFill>
              </a:rPr>
              <a:t>    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500" b="1">
                <a:solidFill>
                  <a:schemeClr val="dk1"/>
                </a:solidFill>
              </a:rPr>
              <a:t>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~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500" b="1">
                <a:solidFill>
                  <a:schemeClr val="dk1"/>
                </a:solidFill>
              </a:rPr>
              <a:t>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500" b="1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</a:t>
            </a:r>
            <a:r>
              <a:rPr lang="en-US" sz="1500" b="1" err="1">
                <a:solidFill>
                  <a:schemeClr val="dk1"/>
                </a:solidFill>
              </a:rPr>
              <a:t>cls</a:t>
            </a:r>
            <a:r>
              <a:rPr lang="en-US" sz="1500" b="1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clss2()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~clss2()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err="1">
                <a:solidFill>
                  <a:schemeClr val="dk1"/>
                </a:solidFill>
              </a:rPr>
              <a:t>int</a:t>
            </a:r>
            <a:r>
              <a:rPr lang="en-US" sz="1500" b="1">
                <a:solidFill>
                  <a:schemeClr val="dk1"/>
                </a:solidFill>
              </a:rPr>
              <a:t> main()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719138"/>
            <a:ext cx="5181600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696969"/>
                </a:solidFill>
              </a:rPr>
              <a:t>// Using a structure to define a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cstring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2000" b="1">
                <a:solidFill>
                  <a:srgbClr val="800000"/>
                </a:solidFill>
              </a:rPr>
              <a:t>struct</a:t>
            </a:r>
            <a:r>
              <a:rPr lang="ro-RO" sz="2000"/>
              <a:t> mystr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buildstr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char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s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public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showstr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r>
              <a:rPr lang="ro-RO" sz="2000" b="1">
                <a:solidFill>
                  <a:srgbClr val="800000"/>
                </a:solidFill>
              </a:rPr>
              <a:t>private</a:t>
            </a:r>
            <a:r>
              <a:rPr lang="ro-RO" sz="2000">
                <a:solidFill>
                  <a:srgbClr val="E34ADC"/>
                </a:solidFill>
              </a:rPr>
              <a:t>: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now go private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char</a:t>
            </a:r>
            <a:r>
              <a:rPr lang="ro-RO" sz="2000"/>
              <a:t> str</a:t>
            </a:r>
            <a:r>
              <a:rPr lang="ro-RO" sz="2000">
                <a:solidFill>
                  <a:srgbClr val="808030"/>
                </a:solidFill>
              </a:rPr>
              <a:t>[</a:t>
            </a:r>
            <a:r>
              <a:rPr lang="ro-RO" sz="2000">
                <a:solidFill>
                  <a:srgbClr val="008C00"/>
                </a:solidFill>
              </a:rPr>
              <a:t>255</a:t>
            </a:r>
            <a:r>
              <a:rPr lang="ro-RO" sz="2000">
                <a:solidFill>
                  <a:srgbClr val="808030"/>
                </a:solidFill>
              </a:rPr>
              <a:t>]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mystr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(!*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str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00E6"/>
                </a:solidFill>
              </a:rPr>
              <a:t>'\0'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 string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strcat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str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mystr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showstr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str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mystr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Hello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there!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showstr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5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876800" y="1447800"/>
            <a:ext cx="3886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</a:rPr>
              <a:t>class</a:t>
            </a:r>
            <a:r>
              <a:rPr lang="en-US" sz="1600"/>
              <a:t> mystr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str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255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public</a:t>
            </a:r>
            <a:r>
              <a:rPr lang="en-US" sz="1600">
                <a:solidFill>
                  <a:srgbClr val="E34ADC"/>
                </a:solidFill>
              </a:rPr>
              <a:t>: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buildstr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public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showstr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endParaRPr lang="en-US" altLang="ro-RO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constructorul</a:t>
            </a:r>
            <a:r>
              <a:rPr lang="en-US" altLang="en-US"/>
              <a:t> de </a:t>
            </a:r>
            <a:r>
              <a:rPr lang="en-US" altLang="en-US" err="1"/>
              <a:t>copiere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si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/>
              <a:t>Perspective</a:t>
            </a:r>
            <a:endParaRPr lang="ro-RO" altLang="ro-RO" sz="400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/>
              <a:t>Universitatea</a:t>
            </a:r>
            <a:r>
              <a:rPr lang="en-US" sz="1800" b="1"/>
              <a:t> din </a:t>
            </a:r>
            <a:r>
              <a:rPr lang="en-US" sz="1800" b="1" err="1"/>
              <a:t>Bucure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err="1"/>
              <a:t>ti</a:t>
            </a:r>
            <a:endParaRPr lang="en-US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union</a:t>
            </a:r>
            <a:r>
              <a:rPr lang="ro-RO" sz="1600"/>
              <a:t> swap_byte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u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191000" y="1565275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ro-RO" sz="1600" b="1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>
                <a:latin typeface="Times New Roman"/>
                <a:cs typeface="Times New Roman"/>
              </a:rPr>
              <a:t> </a:t>
            </a:r>
            <a:r>
              <a:rPr lang="ro-RO" sz="1600" err="1">
                <a:solidFill>
                  <a:srgbClr val="400000"/>
                </a:solidFill>
                <a:latin typeface="Times New Roman"/>
                <a:cs typeface="Times New Roman"/>
              </a:rPr>
              <a:t>main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swap_byte</a:t>
            </a:r>
            <a:r>
              <a:rPr lang="ro-RO" sz="1600">
                <a:latin typeface="Times New Roman"/>
                <a:cs typeface="Times New Roman"/>
              </a:rPr>
              <a:t> b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b</a:t>
            </a:r>
            <a:r>
              <a:rPr lang="ro-RO" sz="160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err="1">
                <a:latin typeface="Times New Roman"/>
                <a:cs typeface="Times New Roman"/>
              </a:rPr>
              <a:t>set_byte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>
                <a:solidFill>
                  <a:srgbClr val="008C00"/>
                </a:solidFill>
                <a:latin typeface="Times New Roman"/>
                <a:cs typeface="Times New Roman"/>
              </a:rPr>
              <a:t>49034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b</a:t>
            </a:r>
            <a:r>
              <a:rPr lang="ro-RO" sz="160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err="1">
                <a:solidFill>
                  <a:srgbClr val="603000"/>
                </a:solidFill>
                <a:latin typeface="Times New Roman"/>
                <a:cs typeface="Times New Roman"/>
              </a:rPr>
              <a:t>swap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b</a:t>
            </a:r>
            <a:r>
              <a:rPr lang="ro-RO" sz="160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err="1">
                <a:latin typeface="Times New Roman"/>
                <a:cs typeface="Times New Roman"/>
              </a:rPr>
              <a:t>show_word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lang="ro-RO" sz="1600" b="1" err="1">
                <a:solidFill>
                  <a:srgbClr val="800000"/>
                </a:solidFill>
                <a:latin typeface="Times New Roman"/>
                <a:cs typeface="Times New Roman"/>
              </a:rPr>
              <a:t>return</a:t>
            </a:r>
            <a:r>
              <a:rPr lang="ro-RO" sz="1600">
                <a:latin typeface="Times New Roman"/>
                <a:cs typeface="Times New Roman"/>
              </a:rPr>
              <a:t> </a:t>
            </a:r>
            <a:r>
              <a:rPr lang="ro-RO" sz="1600">
                <a:solidFill>
                  <a:srgbClr val="008C00"/>
                </a:solidFill>
                <a:latin typeface="Times New Roman"/>
                <a:cs typeface="Times New Roman"/>
              </a:rPr>
              <a:t>0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r>
              <a:rPr lang="en-US" altLang="ro-RO" sz="1600" b="1">
                <a:latin typeface="Times New Roman"/>
                <a:cs typeface="Times New Roman"/>
              </a:rPr>
              <a:t>35519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ca o clasa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anonime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cstring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define anonymous union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union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long</a:t>
            </a:r>
            <a:r>
              <a:rPr lang="en-US" sz="1600"/>
              <a:t> l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double</a:t>
            </a:r>
            <a:r>
              <a:rPr lang="en-US" sz="1600"/>
              <a:t> 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4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	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now, reference union elements directly</a:t>
            </a:r>
            <a:r>
              <a:rPr lang="en-US" sz="1600"/>
              <a:t> </a:t>
            </a:r>
          </a:p>
          <a:p>
            <a:r>
              <a:rPr lang="en-US" sz="1600"/>
              <a:t>	l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100000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l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/>
              <a:t>	d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000"/>
                </a:solidFill>
              </a:rPr>
              <a:t>123.2342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strcpy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hi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676400" y="2659918"/>
            <a:ext cx="2438400" cy="1200329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4E8A45-5CA3-4FC3-A42D-31AFBEF40424}">
  <ds:schemaRefs>
    <ds:schemaRef ds:uri="15ce0899-ef80-4cae-8647-bf5405b1f0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50</Slides>
  <Notes>50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1_Default Design</vt:lpstr>
      <vt:lpstr>PowerPoint Presentation</vt:lpstr>
      <vt:lpstr>Cuprinsul cursului</vt:lpstr>
      <vt:lpstr>Struct si class</vt:lpstr>
      <vt:lpstr>PowerPoint Presentation</vt:lpstr>
      <vt:lpstr>union si class</vt:lpstr>
      <vt:lpstr>PowerPoint Presentation</vt:lpstr>
      <vt:lpstr>union ca o clasa</vt:lpstr>
      <vt:lpstr>union anonime</vt:lpstr>
      <vt:lpstr>PowerPoint Presentation</vt:lpstr>
      <vt:lpstr>union anonime</vt:lpstr>
      <vt:lpstr>functii prieten</vt:lpstr>
      <vt:lpstr>PowerPoint Presentation</vt:lpstr>
      <vt:lpstr>PowerPoint Presentation</vt:lpstr>
      <vt:lpstr>PowerPoint Presentation</vt:lpstr>
      <vt:lpstr>PowerPoint Presentation</vt:lpstr>
      <vt:lpstr>clase prieten</vt:lpstr>
      <vt:lpstr>PowerPoint Presentation</vt:lpstr>
      <vt:lpstr>functii inline</vt:lpstr>
      <vt:lpstr>Explicit</vt:lpstr>
      <vt:lpstr>functii inline</vt:lpstr>
      <vt:lpstr>PowerPoint Presentation</vt:lpstr>
      <vt:lpstr>Definirea functiilor inline implicit (in clase)</vt:lpstr>
      <vt:lpstr>Constructori/Destructori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revision>7</cp:revision>
  <dcterms:created xsi:type="dcterms:W3CDTF">1601-01-01T00:00:00Z</dcterms:created>
  <dcterms:modified xsi:type="dcterms:W3CDTF">2021-03-13T11:29:37Z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