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</p:sldMasterIdLst>
  <p:notesMasterIdLst>
    <p:notesMasterId r:id="rId71"/>
  </p:notesMasterIdLst>
  <p:sldIdLst>
    <p:sldId id="687" r:id="rId6"/>
    <p:sldId id="257" r:id="rId7"/>
    <p:sldId id="672" r:id="rId8"/>
    <p:sldId id="689" r:id="rId9"/>
    <p:sldId id="688" r:id="rId10"/>
    <p:sldId id="675" r:id="rId11"/>
    <p:sldId id="676" r:id="rId12"/>
    <p:sldId id="677" r:id="rId13"/>
    <p:sldId id="684" r:id="rId14"/>
    <p:sldId id="685" r:id="rId15"/>
    <p:sldId id="686" r:id="rId16"/>
    <p:sldId id="608" r:id="rId17"/>
    <p:sldId id="609" r:id="rId18"/>
    <p:sldId id="610" r:id="rId19"/>
    <p:sldId id="61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90" r:id="rId47"/>
    <p:sldId id="649" r:id="rId48"/>
    <p:sldId id="650" r:id="rId49"/>
    <p:sldId id="691" r:id="rId50"/>
    <p:sldId id="652" r:id="rId51"/>
    <p:sldId id="653" r:id="rId52"/>
    <p:sldId id="654" r:id="rId53"/>
    <p:sldId id="692" r:id="rId54"/>
    <p:sldId id="694" r:id="rId55"/>
    <p:sldId id="657" r:id="rId56"/>
    <p:sldId id="658" r:id="rId57"/>
    <p:sldId id="659" r:id="rId58"/>
    <p:sldId id="660" r:id="rId59"/>
    <p:sldId id="661" r:id="rId60"/>
    <p:sldId id="693" r:id="rId61"/>
    <p:sldId id="663" r:id="rId62"/>
    <p:sldId id="664" r:id="rId63"/>
    <p:sldId id="665" r:id="rId64"/>
    <p:sldId id="666" r:id="rId65"/>
    <p:sldId id="667" r:id="rId66"/>
    <p:sldId id="668" r:id="rId67"/>
    <p:sldId id="669" r:id="rId68"/>
    <p:sldId id="670" r:id="rId69"/>
    <p:sldId id="671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7764-B350-4258-8516-12B87002A187}" v="1" dt="2021-03-15T17:18:06.035"/>
    <p1510:client id="{43BFB1F1-0C3D-4862-B03C-1A73B318ACCB}" v="1" dt="2021-03-13T15:13:53.804"/>
    <p1510:client id="{4CCD9015-C35C-407F-8755-570CB4066B48}" v="18" dt="2021-03-23T12:33:50.378"/>
    <p1510:client id="{7A76934C-D2C7-4BF8-BD59-BC9D06E333A5}" v="1" dt="2021-03-17T08:37:41.461"/>
    <p1510:client id="{88C13555-996F-4A18-B6D1-F03BB451676D}" v="1" dt="2021-03-13T16:05:46.659"/>
    <p1510:client id="{BF1F3977-26BF-402B-B84A-FFDB71332A90}" v="2" dt="2021-03-22T16:19:1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A ANDREI NEACSU-TRANCIUC" userId="S::sasa.neacsu-tranciuc@s.unibuc.ro::2e179c1b-945b-4a95-94a3-395ff2052911" providerId="AD" clId="Web-{BF1F3977-26BF-402B-B84A-FFDB71332A90}"/>
    <pc:docChg chg="modSld">
      <pc:chgData name="SASA ANDREI NEACSU-TRANCIUC" userId="S::sasa.neacsu-tranciuc@s.unibuc.ro::2e179c1b-945b-4a95-94a3-395ff2052911" providerId="AD" clId="Web-{BF1F3977-26BF-402B-B84A-FFDB71332A90}" dt="2021-03-22T16:19:12.524" v="1" actId="14100"/>
      <pc:docMkLst>
        <pc:docMk/>
      </pc:docMkLst>
      <pc:sldChg chg="modSp">
        <pc:chgData name="SASA ANDREI NEACSU-TRANCIUC" userId="S::sasa.neacsu-tranciuc@s.unibuc.ro::2e179c1b-945b-4a95-94a3-395ff2052911" providerId="AD" clId="Web-{BF1F3977-26BF-402B-B84A-FFDB71332A90}" dt="2021-03-22T16:19:12.524" v="1" actId="14100"/>
        <pc:sldMkLst>
          <pc:docMk/>
          <pc:sldMk cId="0" sldId="657"/>
        </pc:sldMkLst>
        <pc:spChg chg="mod">
          <ac:chgData name="SASA ANDREI NEACSU-TRANCIUC" userId="S::sasa.neacsu-tranciuc@s.unibuc.ro::2e179c1b-945b-4a95-94a3-395ff2052911" providerId="AD" clId="Web-{BF1F3977-26BF-402B-B84A-FFDB71332A90}" dt="2021-03-22T16:19:12.524" v="1" actId="14100"/>
          <ac:spMkLst>
            <pc:docMk/>
            <pc:sldMk cId="0" sldId="657"/>
            <ac:spMk id="254983" creationId="{00000000-0000-0000-0000-000000000000}"/>
          </ac:spMkLst>
        </pc:spChg>
      </pc:sldChg>
    </pc:docChg>
  </pc:docChgLst>
  <pc:docChgLst>
    <pc:chgData name="ANDREI EMILIAN NACU" userId="S::andrei.nacu@s.unibuc.ro::46603d82-44c7-4c6a-9058-fced09fe93a1" providerId="AD" clId="Web-{147D7764-B350-4258-8516-12B87002A187}"/>
    <pc:docChg chg="modSld">
      <pc:chgData name="ANDREI EMILIAN NACU" userId="S::andrei.nacu@s.unibuc.ro::46603d82-44c7-4c6a-9058-fced09fe93a1" providerId="AD" clId="Web-{147D7764-B350-4258-8516-12B87002A187}" dt="2021-03-15T17:18:06.035" v="0" actId="1076"/>
      <pc:docMkLst>
        <pc:docMk/>
      </pc:docMkLst>
      <pc:sldChg chg="modSp">
        <pc:chgData name="ANDREI EMILIAN NACU" userId="S::andrei.nacu@s.unibuc.ro::46603d82-44c7-4c6a-9058-fced09fe93a1" providerId="AD" clId="Web-{147D7764-B350-4258-8516-12B87002A187}" dt="2021-03-15T17:18:06.035" v="0" actId="1076"/>
        <pc:sldMkLst>
          <pc:docMk/>
          <pc:sldMk cId="0" sldId="667"/>
        </pc:sldMkLst>
        <pc:spChg chg="mod">
          <ac:chgData name="ANDREI EMILIAN NACU" userId="S::andrei.nacu@s.unibuc.ro::46603d82-44c7-4c6a-9058-fced09fe93a1" providerId="AD" clId="Web-{147D7764-B350-4258-8516-12B87002A187}" dt="2021-03-15T17:18:06.035" v="0" actId="1076"/>
          <ac:spMkLst>
            <pc:docMk/>
            <pc:sldMk cId="0" sldId="667"/>
            <ac:spMk id="84999" creationId="{00000000-0000-0000-0000-000000000000}"/>
          </ac:spMkLst>
        </pc:spChg>
      </pc:sldChg>
    </pc:docChg>
  </pc:docChgLst>
  <pc:docChgLst>
    <pc:chgData name="PETRU POPESCU" userId="S::petru.popescu@s.unibuc.ro::b3a47af2-dc2d-446a-a46f-14ffc1dc728b" providerId="AD" clId="Web-{7A76934C-D2C7-4BF8-BD59-BC9D06E333A5}"/>
    <pc:docChg chg="modSld">
      <pc:chgData name="PETRU POPESCU" userId="S::petru.popescu@s.unibuc.ro::b3a47af2-dc2d-446a-a46f-14ffc1dc728b" providerId="AD" clId="Web-{7A76934C-D2C7-4BF8-BD59-BC9D06E333A5}" dt="2021-03-17T08:37:41.461" v="0" actId="1076"/>
      <pc:docMkLst>
        <pc:docMk/>
      </pc:docMkLst>
      <pc:sldChg chg="modSp">
        <pc:chgData name="PETRU POPESCU" userId="S::petru.popescu@s.unibuc.ro::b3a47af2-dc2d-446a-a46f-14ffc1dc728b" providerId="AD" clId="Web-{7A76934C-D2C7-4BF8-BD59-BC9D06E333A5}" dt="2021-03-17T08:37:41.461" v="0" actId="1076"/>
        <pc:sldMkLst>
          <pc:docMk/>
          <pc:sldMk cId="0" sldId="657"/>
        </pc:sldMkLst>
        <pc:spChg chg="mod">
          <ac:chgData name="PETRU POPESCU" userId="S::petru.popescu@s.unibuc.ro::b3a47af2-dc2d-446a-a46f-14ffc1dc728b" providerId="AD" clId="Web-{7A76934C-D2C7-4BF8-BD59-BC9D06E333A5}" dt="2021-03-17T08:37:41.461" v="0" actId="1076"/>
          <ac:spMkLst>
            <pc:docMk/>
            <pc:sldMk cId="0" sldId="657"/>
            <ac:spMk id="254983" creationId="{00000000-0000-0000-0000-000000000000}"/>
          </ac:spMkLst>
        </pc:spChg>
      </pc:sldChg>
    </pc:docChg>
  </pc:docChgLst>
  <pc:docChgLst>
    <pc:chgData name="MIRUNA GABRIELA ATUDOREI" userId="S::miruna.atudorei@s.unibuc.ro::bbb64749-5063-4510-a184-9186182008a1" providerId="AD" clId="Web-{43BFB1F1-0C3D-4862-B03C-1A73B318ACCB}"/>
    <pc:docChg chg="modSld">
      <pc:chgData name="MIRUNA GABRIELA ATUDOREI" userId="S::miruna.atudorei@s.unibuc.ro::bbb64749-5063-4510-a184-9186182008a1" providerId="AD" clId="Web-{43BFB1F1-0C3D-4862-B03C-1A73B318ACCB}" dt="2021-03-13T15:13:53.804" v="0" actId="1076"/>
      <pc:docMkLst>
        <pc:docMk/>
      </pc:docMkLst>
      <pc:sldChg chg="modSp">
        <pc:chgData name="MIRUNA GABRIELA ATUDOREI" userId="S::miruna.atudorei@s.unibuc.ro::bbb64749-5063-4510-a184-9186182008a1" providerId="AD" clId="Web-{43BFB1F1-0C3D-4862-B03C-1A73B318ACCB}" dt="2021-03-13T15:13:53.804" v="0" actId="1076"/>
        <pc:sldMkLst>
          <pc:docMk/>
          <pc:sldMk cId="0" sldId="641"/>
        </pc:sldMkLst>
        <pc:spChg chg="mod">
          <ac:chgData name="MIRUNA GABRIELA ATUDOREI" userId="S::miruna.atudorei@s.unibuc.ro::bbb64749-5063-4510-a184-9186182008a1" providerId="AD" clId="Web-{43BFB1F1-0C3D-4862-B03C-1A73B318ACCB}" dt="2021-03-13T15:13:53.804" v="0" actId="1076"/>
          <ac:spMkLst>
            <pc:docMk/>
            <pc:sldMk cId="0" sldId="641"/>
            <ac:spMk id="58375" creationId="{00000000-0000-0000-0000-000000000000}"/>
          </ac:spMkLst>
        </pc:spChg>
      </pc:sldChg>
    </pc:docChg>
  </pc:docChgLst>
  <pc:docChgLst>
    <pc:chgData name="MIRUNA GABRIELA ATUDOREI" userId="S::miruna.atudorei@s.unibuc.ro::bbb64749-5063-4510-a184-9186182008a1" providerId="AD" clId="Web-{88C13555-996F-4A18-B6D1-F03BB451676D}"/>
    <pc:docChg chg="modSld">
      <pc:chgData name="MIRUNA GABRIELA ATUDOREI" userId="S::miruna.atudorei@s.unibuc.ro::bbb64749-5063-4510-a184-9186182008a1" providerId="AD" clId="Web-{88C13555-996F-4A18-B6D1-F03BB451676D}" dt="2021-03-13T16:05:46.659" v="0" actId="1076"/>
      <pc:docMkLst>
        <pc:docMk/>
      </pc:docMkLst>
      <pc:sldChg chg="modSp">
        <pc:chgData name="MIRUNA GABRIELA ATUDOREI" userId="S::miruna.atudorei@s.unibuc.ro::bbb64749-5063-4510-a184-9186182008a1" providerId="AD" clId="Web-{88C13555-996F-4A18-B6D1-F03BB451676D}" dt="2021-03-13T16:05:46.659" v="0" actId="1076"/>
        <pc:sldMkLst>
          <pc:docMk/>
          <pc:sldMk cId="0" sldId="671"/>
        </pc:sldMkLst>
        <pc:spChg chg="mod">
          <ac:chgData name="MIRUNA GABRIELA ATUDOREI" userId="S::miruna.atudorei@s.unibuc.ro::bbb64749-5063-4510-a184-9186182008a1" providerId="AD" clId="Web-{88C13555-996F-4A18-B6D1-F03BB451676D}" dt="2021-03-13T16:05:46.659" v="0" actId="1076"/>
          <ac:spMkLst>
            <pc:docMk/>
            <pc:sldMk cId="0" sldId="671"/>
            <ac:spMk id="283655" creationId="{00000000-0000-0000-0000-000000000000}"/>
          </ac:spMkLst>
        </pc:spChg>
      </pc:sldChg>
    </pc:docChg>
  </pc:docChgLst>
  <pc:docChgLst>
    <pc:chgData name="ADRIAN COSMIN NEDELCU" userId="S::adrian.nedelcu5@s.unibuc.ro::fffc2406-3455-489f-b710-3e5ef03e91d3" providerId="AD" clId="Web-{4CCD9015-C35C-407F-8755-570CB4066B48}"/>
    <pc:docChg chg="modSld">
      <pc:chgData name="ADRIAN COSMIN NEDELCU" userId="S::adrian.nedelcu5@s.unibuc.ro::fffc2406-3455-489f-b710-3e5ef03e91d3" providerId="AD" clId="Web-{4CCD9015-C35C-407F-8755-570CB4066B48}" dt="2021-03-23T12:33:46.847" v="9" actId="20577"/>
      <pc:docMkLst>
        <pc:docMk/>
      </pc:docMkLst>
      <pc:sldChg chg="modSp">
        <pc:chgData name="ADRIAN COSMIN NEDELCU" userId="S::adrian.nedelcu5@s.unibuc.ro::fffc2406-3455-489f-b710-3e5ef03e91d3" providerId="AD" clId="Web-{4CCD9015-C35C-407F-8755-570CB4066B48}" dt="2021-03-23T12:33:46.847" v="9" actId="20577"/>
        <pc:sldMkLst>
          <pc:docMk/>
          <pc:sldMk cId="0" sldId="657"/>
        </pc:sldMkLst>
        <pc:spChg chg="mod">
          <ac:chgData name="ADRIAN COSMIN NEDELCU" userId="S::adrian.nedelcu5@s.unibuc.ro::fffc2406-3455-489f-b710-3e5ef03e91d3" providerId="AD" clId="Web-{4CCD9015-C35C-407F-8755-570CB4066B48}" dt="2021-03-23T12:33:46.847" v="9" actId="20577"/>
          <ac:spMkLst>
            <pc:docMk/>
            <pc:sldMk cId="0" sldId="657"/>
            <ac:spMk id="2549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520EC65-0401-4AB1-9EAF-8AF5A0218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A8361-DABB-4B14-B610-58B92DC2FD3D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FF168-8282-4DC4-8851-E8C63F060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AFC9A-D4DC-4812-867E-32410C616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C238C-A819-4990-9CCD-6551339C0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07C5-4E26-4A55-9C53-B2C2C8966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C617D-5459-4C76-960A-5F752910A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93BD-4E6F-44DE-A89C-182D3456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3A1E-7CF9-4B30-8EC4-6557E020B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06A5-DF1A-48BC-83B3-B88508D58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45C0-2F2C-42EF-AF23-C0BFF5E0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1D976-F55F-4300-981D-9EF558679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3963-FDC1-47C1-8EE8-3778E2F08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CD0B3-0B09-4ECC-9F2A-FDEF989B6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3BA9C-AD7D-451D-AF6C-9351D3402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38550-A686-43EF-B32D-4BACF55FD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747DE-79AA-48D7-B429-6A1644972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23A65-8876-4906-8B51-A2502AE2D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510E-F925-476A-9E73-F21BE7467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8648C-E222-4256-BCD7-22967ED0D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34635-893E-4E1D-A9AE-3AF02A81F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7141F-4556-427D-9577-2F71BB1B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A03FF-20B7-4050-8C66-00C94DABF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C356-2243-4799-927B-9A6024311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9B598F86-9D9F-4DA8-997B-C5F58CE6C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CE047FBE-EC95-451E-A67C-66796DD0C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>
                <a:latin typeface="+mn-lt"/>
              </a:rPr>
              <a:t>ă</a:t>
            </a:r>
            <a:r>
              <a:rPr lang="en-US" sz="40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82812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>
                  <a:cs typeface="Arial" pitchFamily="34" charset="0"/>
                </a:rPr>
                <a:t>ă</a:t>
              </a:r>
              <a:r>
                <a:rPr lang="en-US" altLang="ro-RO" sz="2600" b="1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>
                  <a:latin typeface="+mn-lt"/>
                  <a:cs typeface="Arial" pitchFamily="34" charset="0"/>
                </a:rPr>
                <a:t>ăț</a:t>
              </a:r>
              <a:endParaRPr sz="180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>
                  <a:latin typeface="+mn-lt"/>
                  <a:cs typeface="Arial" pitchFamily="34" charset="0"/>
                </a:rPr>
                <a:t>21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>
                  <a:latin typeface="+mn-lt"/>
                  <a:cs typeface="Arial" pitchFamily="34" charset="0"/>
                </a:rPr>
                <a:t>15</a:t>
              </a:r>
              <a:endParaRPr sz="2000" b="1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4 &amp; 5</a:t>
              </a:r>
              <a:endParaRPr sz="200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>
                <a:solidFill>
                  <a:srgbClr val="696969"/>
                </a:solidFill>
              </a:rPr>
              <a:t>// Returning objects from a function.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class</a:t>
            </a:r>
            <a:r>
              <a:rPr lang="ro-RO" sz="2000"/>
              <a:t> myclass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public</a:t>
            </a:r>
            <a:r>
              <a:rPr lang="ro-RO" sz="2000">
                <a:solidFill>
                  <a:srgbClr val="E34ADC"/>
                </a:solidFill>
              </a:rPr>
              <a:t>: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n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n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return object of type myclass</a:t>
            </a:r>
            <a:r>
              <a:rPr lang="ro-RO" sz="2000"/>
              <a:t> </a:t>
            </a:r>
            <a:endParaRPr lang="en-US" sz="200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functiilor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este folosirea aceluiasi nume pentru functii diferite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functii diferite, dar cu inteles apropiat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compilatorul foloseste numarul si tipul parametrilor pentru a diferentia apelurile</a:t>
            </a:r>
          </a:p>
        </p:txBody>
      </p:sp>
      <p:sp>
        <p:nvSpPr>
          <p:cNvPr id="245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892175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types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000"/>
                </a:solidFill>
              </a:rPr>
              <a:t>5.4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myfunc(double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altLang="en-US" sz="2000" b="1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962400" y="5715000"/>
            <a:ext cx="4572000" cy="533400"/>
          </a:xfrm>
          <a:noFill/>
        </p:spPr>
        <p:txBody>
          <a:bodyPr/>
          <a:lstStyle/>
          <a:p>
            <a:r>
              <a:rPr lang="en-US" altLang="en-US" sz="2000" b="1"/>
              <a:t>tipuri diferite pentru parametrul i</a:t>
            </a:r>
          </a:p>
        </p:txBody>
      </p:sp>
      <p:sp>
        <p:nvSpPr>
          <p:cNvPr id="256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56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800600"/>
            <a:ext cx="5029200" cy="533400"/>
          </a:xfrm>
        </p:spPr>
        <p:txBody>
          <a:bodyPr/>
          <a:lstStyle/>
          <a:p>
            <a:r>
              <a:rPr lang="en-US" altLang="en-US" sz="2800" b="1"/>
              <a:t>numar diferit de parametri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" y="927100"/>
            <a:ext cx="7162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number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4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5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i, int j)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j</a:t>
            </a:r>
            <a:r>
              <a:rPr lang="ro-RO" sz="2000">
                <a:solidFill>
                  <a:srgbClr val="800080"/>
                </a:solidFill>
              </a:rPr>
              <a:t>;}</a:t>
            </a:r>
            <a:endParaRPr lang="en-US" altLang="en-US" sz="2000" b="1"/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altLang="en-US"/>
              <a:t>daca diferenta este doar in tipul de date intors: eroare la compilare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sau tipuri care _par_ sa fie diferite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19200" y="2590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 </a:t>
            </a:r>
            <a:r>
              <a:rPr lang="en-US" altLang="en-US" sz="2400"/>
              <a:t>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Error: differing return types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float</a:t>
            </a:r>
            <a:r>
              <a:rPr lang="en-US" altLang="en-US" sz="2400"/>
              <a:t> 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insufficient when overloading.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447800" y="4343400"/>
            <a:ext cx="6553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>
                <a:latin typeface="+mn-lt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>
                <a:latin typeface="+mn-lt"/>
              </a:rPr>
              <a:t> *p);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>
                <a:latin typeface="+mn-lt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>
                <a:latin typeface="+mn-lt"/>
              </a:rPr>
              <a:t> p[]); // error, *p is same as p[]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sz="240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 b="1">
                <a:solidFill>
                  <a:srgbClr val="800000"/>
                </a:solidFill>
                <a:sym typeface="Arial"/>
              </a:rPr>
              <a:t>&amp;</a:t>
            </a:r>
            <a:r>
              <a:rPr lang="en-US" sz="240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pointeri catre functii polimorfice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pointeri catre functii (C)</a:t>
            </a:r>
          </a:p>
          <a:p>
            <a:r>
              <a:rPr lang="en-US" altLang="en-US"/>
              <a:t>putem avea pointeri catre functii polimorfice</a:t>
            </a:r>
          </a:p>
          <a:p>
            <a:endParaRPr lang="en-US" altLang="en-US"/>
          </a:p>
          <a:p>
            <a:r>
              <a:rPr lang="en-US" altLang="en-US"/>
              <a:t>cum se defineste pointerul ne spune catre ce versiune a functiei cu acelasi nume aratam</a:t>
            </a:r>
          </a:p>
          <a:p>
            <a:endParaRPr lang="en-US" altLang="en-US"/>
          </a:p>
        </p:txBody>
      </p:sp>
      <p:sp>
        <p:nvSpPr>
          <p:cNvPr id="389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371600"/>
            <a:ext cx="4953000" cy="4114800"/>
          </a:xfrm>
        </p:spPr>
        <p:txBody>
          <a:bodyPr/>
          <a:lstStyle/>
          <a:p>
            <a:r>
              <a:rPr lang="en-US" altLang="en-US"/>
              <a:t>semnatura functiei din definitia pointerului ne spune ca mergem spre functia cu un parametru</a:t>
            </a:r>
          </a:p>
          <a:p>
            <a:pPr lvl="1"/>
            <a:r>
              <a:rPr lang="en-US" altLang="en-US"/>
              <a:t>trebuie sa existe una din variantele polimorfice care este la fel cu definitia pointerului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52400" y="646113"/>
            <a:ext cx="45720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(*</a:t>
            </a:r>
            <a:r>
              <a:rPr lang="ro-RO" sz="1600"/>
              <a:t>fp</a:t>
            </a:r>
            <a:r>
              <a:rPr lang="ro-RO" sz="1600">
                <a:solidFill>
                  <a:srgbClr val="808030"/>
                </a:solidFill>
              </a:rPr>
              <a:t>)(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pointer to int f(int)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fp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myfunc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points to myfunc(int)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fp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myfunc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Argumente implicite pentru functii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putem defini valori implicite pentru parametrii unei functii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valorile implicite sunt folosite atunci cand acei parametri nu sunt dati la apel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</a:t>
            </a:r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3962400"/>
            <a:ext cx="6324600" cy="2616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d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008000"/>
                </a:solidFill>
                <a:latin typeface="+mn-lt"/>
              </a:rPr>
              <a:t>0.0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...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… </a:t>
            </a:r>
          </a:p>
          <a:p>
            <a:pPr>
              <a:buFontTx/>
              <a:buNone/>
              <a:defRPr/>
            </a:pPr>
            <a:r>
              <a:rPr lang="en-US" sz="200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>
                <a:solidFill>
                  <a:srgbClr val="008000"/>
                </a:solidFill>
                <a:latin typeface="+mn-lt"/>
              </a:rPr>
              <a:t>198.234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pass an explicit value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err="1">
                <a:solidFill>
                  <a:srgbClr val="000000"/>
                </a:solidFill>
                <a:latin typeface="+mn-lt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let function use default</a:t>
            </a:r>
            <a:r>
              <a:rPr lang="en-US" sz="20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Argumente implicite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dau posibilitatea pentru flexibilitate</a:t>
            </a:r>
          </a:p>
          <a:p>
            <a:r>
              <a:rPr lang="en-US" altLang="en-US"/>
              <a:t>majoritatea functiilor considera cel mai general caz, cu parametrii impliciti putem sa chemam o functie pentru cazuri particulare</a:t>
            </a:r>
          </a:p>
          <a:p>
            <a:r>
              <a:rPr lang="en-US" altLang="en-US"/>
              <a:t>multe functii de I/O folosesc arg. implicite</a:t>
            </a:r>
          </a:p>
          <a:p>
            <a:r>
              <a:rPr lang="en-US" altLang="en-US"/>
              <a:t>nu avem nevoie de overload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Static, </a:t>
            </a:r>
            <a:r>
              <a:rPr lang="en-US" altLang="en-US" err="1"/>
              <a:t>clase</a:t>
            </a:r>
            <a:r>
              <a:rPr lang="en-US" altLang="en-US"/>
              <a:t> locale</a:t>
            </a:r>
          </a:p>
          <a:p>
            <a:r>
              <a:rPr lang="en-US" altLang="en-US" err="1"/>
              <a:t>Operatorul</a:t>
            </a:r>
            <a:r>
              <a:rPr lang="en-US" altLang="en-US"/>
              <a:t> ::</a:t>
            </a:r>
          </a:p>
          <a:p>
            <a:r>
              <a:rPr lang="en-US" altLang="en-US" err="1"/>
              <a:t>supraincarcarea</a:t>
            </a:r>
            <a:r>
              <a:rPr lang="en-US" altLang="en-US"/>
              <a:t> </a:t>
            </a:r>
            <a:r>
              <a:rPr lang="en-US" altLang="en-US" err="1"/>
              <a:t>functiilor</a:t>
            </a:r>
            <a:r>
              <a:rPr lang="en-US" altLang="en-US"/>
              <a:t> in C++</a:t>
            </a:r>
          </a:p>
          <a:p>
            <a:r>
              <a:rPr lang="en-US" altLang="en-US" err="1"/>
              <a:t>supraincarcarea</a:t>
            </a:r>
            <a:r>
              <a:rPr lang="en-US" altLang="en-US"/>
              <a:t> </a:t>
            </a:r>
            <a:r>
              <a:rPr lang="en-US" altLang="en-US" err="1"/>
              <a:t>operatorilor</a:t>
            </a:r>
            <a:r>
              <a:rPr lang="en-US" altLang="en-US"/>
              <a:t> in C++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21336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25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register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30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i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cin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clrscr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clears 25 lines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30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i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cin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clears 10 lines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clrscr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size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4301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r>
              <a:rPr lang="en-US" altLang="en-US"/>
              <a:t>se pot refolosi valorile unor parametri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2362200" y="2438400"/>
            <a:ext cx="5410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void</a:t>
            </a:r>
            <a:r>
              <a:rPr lang="en-US" sz="2400"/>
              <a:t> iputs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 b="1">
                <a:solidFill>
                  <a:srgbClr val="800000"/>
                </a:solidFill>
              </a:rPr>
              <a:t>char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*</a:t>
            </a:r>
            <a:r>
              <a:rPr lang="en-US" sz="2400"/>
              <a:t>str</a:t>
            </a:r>
            <a:r>
              <a:rPr lang="en-US" sz="2400">
                <a:solidFill>
                  <a:srgbClr val="808030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800000"/>
                </a:solidFill>
              </a:rPr>
              <a:t>int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{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if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indent </a:t>
            </a:r>
            <a:r>
              <a:rPr lang="en-US" sz="2400">
                <a:solidFill>
                  <a:srgbClr val="808030"/>
                </a:solidFill>
              </a:rPr>
              <a:t>&lt;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8030"/>
                </a:solidFill>
              </a:rPr>
              <a:t>)</a:t>
            </a:r>
            <a:r>
              <a:rPr lang="en-US" sz="2400"/>
              <a:t> indent </a:t>
            </a:r>
            <a:r>
              <a:rPr lang="en-US" sz="2400">
                <a:solidFill>
                  <a:srgbClr val="808030"/>
                </a:solidFill>
              </a:rPr>
              <a:t>=</a:t>
            </a:r>
            <a:r>
              <a:rPr lang="en-US" sz="2400"/>
              <a:t> </a:t>
            </a:r>
            <a:r>
              <a:rPr lang="en-US" sz="2400">
                <a:solidFill>
                  <a:srgbClr val="008C00"/>
                </a:solidFill>
              </a:rPr>
              <a:t>0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800000"/>
                </a:solidFill>
              </a:rPr>
              <a:t>	for</a:t>
            </a:r>
            <a:r>
              <a:rPr lang="en-US" sz="2400">
                <a:solidFill>
                  <a:srgbClr val="808030"/>
                </a:solidFill>
              </a:rPr>
              <a:t>(</a:t>
            </a:r>
            <a:r>
              <a:rPr lang="en-US" sz="2400"/>
              <a:t> 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indent</a:t>
            </a:r>
            <a:r>
              <a:rPr lang="en-US" sz="2400">
                <a:solidFill>
                  <a:srgbClr val="808030"/>
                </a:solidFill>
              </a:rPr>
              <a:t>--)</a:t>
            </a:r>
            <a:r>
              <a:rPr lang="en-US" sz="2400"/>
              <a:t> </a:t>
            </a:r>
            <a:r>
              <a:rPr lang="en-US" sz="2400">
                <a:solidFill>
                  <a:srgbClr val="603000"/>
                </a:solidFill>
              </a:rPr>
              <a:t>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000E6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603000"/>
                </a:solidFill>
              </a:rPr>
              <a:t>	cout</a:t>
            </a:r>
            <a:r>
              <a:rPr lang="en-US" sz="2400"/>
              <a:t>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str </a:t>
            </a:r>
            <a:r>
              <a:rPr lang="en-US" sz="2400">
                <a:solidFill>
                  <a:srgbClr val="808030"/>
                </a:solidFill>
              </a:rPr>
              <a:t>&lt;&lt;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0F69FF"/>
                </a:solidFill>
              </a:rPr>
              <a:t>\n</a:t>
            </a:r>
            <a:r>
              <a:rPr lang="en-US" sz="2400">
                <a:solidFill>
                  <a:srgbClr val="800000"/>
                </a:solidFill>
              </a:rPr>
              <a:t>"</a:t>
            </a:r>
            <a:r>
              <a:rPr lang="en-US" sz="2400">
                <a:solidFill>
                  <a:srgbClr val="800080"/>
                </a:solidFill>
              </a:rPr>
              <a:t>;</a:t>
            </a:r>
            <a:r>
              <a:rPr lang="en-US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800080"/>
                </a:solidFill>
              </a:rPr>
              <a:t>}</a:t>
            </a:r>
            <a:endParaRPr lang="en-US" altLang="en-US" sz="2400" b="1"/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28600" y="1066800"/>
            <a:ext cx="73914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/* Default indent to -1. This value tells the function to reuse the previous value. */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-</a:t>
            </a:r>
            <a:r>
              <a:rPr lang="en-US" sz="1600">
                <a:solidFill>
                  <a:srgbClr val="008C00"/>
                </a:solidFill>
              </a:rPr>
              <a:t>1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Hello there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10 spaces by default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will be indented 5 spaces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5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This is not indented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iputs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str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static</a:t>
            </a:r>
            <a:r>
              <a:rPr lang="en-US" sz="1600"/>
              <a:t> 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holds previous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if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indent </a:t>
            </a:r>
            <a:r>
              <a:rPr lang="en-US" sz="1600">
                <a:solidFill>
                  <a:srgbClr val="808030"/>
                </a:solidFill>
              </a:rPr>
              <a:t>&gt;=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else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reuse old indent value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indent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i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for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indent</a:t>
            </a:r>
            <a:r>
              <a:rPr lang="en-US" sz="1600">
                <a:solidFill>
                  <a:srgbClr val="808030"/>
                </a:solidFill>
              </a:rPr>
              <a:t>--)</a:t>
            </a:r>
            <a:r>
              <a:rPr lang="en-US" sz="1600"/>
              <a:t> </a:t>
            </a:r>
            <a:r>
              <a:rPr lang="en-US" sz="1600">
                <a:solidFill>
                  <a:srgbClr val="603000"/>
                </a:solidFill>
              </a:rPr>
              <a:t>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str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endParaRPr lang="en-US" altLang="en-US" sz="1600" b="1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419600" y="3429000"/>
            <a:ext cx="457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Hello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     This will be indented 10 spaces by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  This will be indented 5 spaces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This is not indented</a:t>
            </a:r>
          </a:p>
        </p:txBody>
      </p:sp>
      <p:sp>
        <p:nvSpPr>
          <p:cNvPr id="450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 specifica o singura data 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pot fi mai multi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toti sunt la dreapta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putem avea param. impliciti in definitia constructorilor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mai facem overload pe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 trebuie sa ii precizam mereu la declarare</a:t>
            </a:r>
          </a:p>
        </p:txBody>
      </p:sp>
      <p:sp>
        <p:nvSpPr>
          <p:cNvPr id="4608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286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cube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k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	</a:t>
            </a:r>
            <a:r>
              <a:rPr lang="ro-RO" sz="1600"/>
              <a:t>z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k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cube 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endl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volume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118100" y="225425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cube() {x=0; y=0; z=0}</a:t>
            </a:r>
          </a:p>
        </p:txBody>
      </p:sp>
      <p:sp>
        <p:nvSpPr>
          <p:cNvPr id="471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710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813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762000"/>
            <a:ext cx="4953000" cy="5632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customized version of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cstring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b="1">
              <a:solidFill>
                <a:srgbClr val="8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0123456789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5 chars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strcpy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 is a test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reset str1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concatenate entire string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str1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'\n'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>
              <a:latin typeface="+mn-lt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029200" y="838200"/>
            <a:ext cx="3962400" cy="4597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 custom version of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strcat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mystrcat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find end of s1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strlen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while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&amp;&amp;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s2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copy chars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s2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'\0'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null terminate s1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parametri impliciti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modul corect de folosire este de a defini un asemenea parametru cand se subintelege valoarea implicita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daca sunt mai multe posibilitati pentru valoarea implicita e mai bine sa nu se foloseasca (lizibilitate)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cand se foloseste un param. implicit nu trebuie sa faca probleme in program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z="4000"/>
              <a:t>Ambiguitati pentru polimorfism de 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/>
              <a:t>erori la compilare</a:t>
            </a:r>
          </a:p>
          <a:p>
            <a:r>
              <a:rPr lang="en-US" altLang="en-US"/>
              <a:t>majoritatea datorita conversiilor implicite</a:t>
            </a:r>
          </a:p>
          <a:p>
            <a:endParaRPr lang="en-US" altLang="en-US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apelul 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42656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/>
              <a:t>ambiguitate pentru functii cu param. 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,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</a:t>
            </a:r>
            <a:r>
              <a:rPr lang="en-US" sz="180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/>
              <a:t>) 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/>
              <a:t> " ";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</a:t>
            </a:r>
            <a:r>
              <a:rPr lang="en-US" sz="180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/>
              <a:t>);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  return </a:t>
            </a:r>
            <a:r>
              <a:rPr lang="en-US" altLang="en-US" sz="1800" err="1"/>
              <a:t>i</a:t>
            </a:r>
            <a:r>
              <a:rPr lang="en-US" altLang="en-US" sz="18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myfunc</a:t>
            </a:r>
            <a:r>
              <a:rPr lang="en-US" altLang="en-US" sz="1800"/>
              <a:t>(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</a:t>
            </a:r>
            <a:r>
              <a:rPr lang="en-US" altLang="en-US" sz="1800" err="1"/>
              <a:t>i</a:t>
            </a:r>
            <a:r>
              <a:rPr lang="en-US" altLang="en-US" sz="1800"/>
              <a:t>, </a:t>
            </a:r>
            <a:r>
              <a:rPr lang="en-US" altLang="en-US" sz="18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   return </a:t>
            </a:r>
            <a:r>
              <a:rPr lang="en-US" altLang="en-US" sz="1800" err="1"/>
              <a:t>i</a:t>
            </a:r>
            <a:r>
              <a:rPr lang="en-US" altLang="en-US" sz="180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mereu eroare de 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86264" y="714286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/>
              <a:t>nu se poate redefini si precedenta operatorilor</a:t>
            </a:r>
          </a:p>
          <a:p>
            <a:r>
              <a:rPr lang="en-US" altLang="en-US" sz="2800"/>
              <a:t>nu se poate redefini numarul de operanzi</a:t>
            </a:r>
          </a:p>
          <a:p>
            <a:pPr lvl="1"/>
            <a:r>
              <a:rPr lang="en-US" altLang="en-US" sz="2400"/>
              <a:t>rezonabil pentru ca redefinim pentru lizibilitate</a:t>
            </a:r>
          </a:p>
          <a:p>
            <a:pPr lvl="1"/>
            <a:r>
              <a:rPr lang="en-US" altLang="en-US" sz="2400"/>
              <a:t>putem ignora un operand daca vrem</a:t>
            </a:r>
          </a:p>
          <a:p>
            <a:r>
              <a:rPr lang="en-US" altLang="en-US" sz="2800"/>
              <a:t>nu putem avea valori implicite; exceptie pentru ()</a:t>
            </a:r>
          </a:p>
          <a:p>
            <a:r>
              <a:rPr lang="en-US" altLang="en-US" sz="2800"/>
              <a:t>nu putem face overload pe . (acces de membru) </a:t>
            </a:r>
          </a:p>
          <a:p>
            <a:pPr>
              <a:buFontTx/>
              <a:buNone/>
            </a:pPr>
            <a:r>
              <a:rPr lang="en-US" altLang="en-US" sz="2800"/>
              <a:t>:: (rezolutie de scop) </a:t>
            </a:r>
          </a:p>
          <a:p>
            <a:pPr>
              <a:buFontTx/>
              <a:buNone/>
            </a:pPr>
            <a:r>
              <a:rPr lang="en-US" altLang="en-US" sz="2800"/>
              <a:t>.*(acces membru prin pointer) </a:t>
            </a:r>
          </a:p>
          <a:p>
            <a:pPr>
              <a:buFontTx/>
              <a:buNone/>
            </a:pPr>
            <a:r>
              <a:rPr lang="en-US" altLang="en-US" sz="2800"/>
              <a:t>? (ternar)</a:t>
            </a:r>
          </a:p>
          <a:p>
            <a:r>
              <a:rPr lang="en-US" altLang="en-US" sz="2800"/>
              <a:t>e bine sa facem operatiuni apropiate de intelesul operatorilor respectivi</a:t>
            </a:r>
          </a:p>
          <a:p>
            <a:endParaRPr lang="en-US" altLang="en-US" sz="280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/>
              <a:t>nu se pot supraincarca = () [] sau -&gt; cu functii prieten</a:t>
            </a:r>
          </a:p>
          <a:p>
            <a:r>
              <a:rPr lang="en-US" altLang="en-US"/>
              <a:t>pentru ++ sau -- trebuie sa folosim referinte</a:t>
            </a:r>
          </a:p>
          <a:p>
            <a:endParaRPr lang="en-US" altLang="en-US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ob1.show();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ob2.show();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ob2.show();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(loc op1, 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temp.longitude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 op1.longitude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temp.latitude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op1.latitude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loc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(</a:t>
            </a:r>
            <a:r>
              <a:rPr lang="en-US" sz="1600" b="1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temp.longitude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 op1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600" err="1"/>
              <a:t>temp.latitude</a:t>
            </a:r>
            <a:r>
              <a:rPr lang="en-US" altLang="en-US" sz="1600"/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/>
              <a:t>op1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  ob1 = ob2 + 10;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/>
              <a:t>   ob3 = 10 + ob2; </a:t>
            </a:r>
            <a:r>
              <a:rPr lang="en-US" alt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/>
              <a:t>   </a:t>
            </a:r>
            <a:r>
              <a:rPr lang="en-US" altLang="en-US" sz="1600"/>
              <a:t>ob1.show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/>
              <a:t>   ob3.show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9219" name="Group 6"/>
          <p:cNvGrpSpPr>
            <a:grpSpLocks/>
          </p:cNvGrpSpPr>
          <p:nvPr/>
        </p:nvGrpSpPr>
        <p:grpSpPr bwMode="auto">
          <a:xfrm>
            <a:off x="381000" y="1665288"/>
            <a:ext cx="6172200" cy="4278312"/>
            <a:chOff x="381000" y="598487"/>
            <a:chExt cx="6172200" cy="4278313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static_type 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static_type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define i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init static data before object creation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static_type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static_type x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x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displays 100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762000" y="12192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;}</a:t>
            </a: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;}</a:t>
            </a: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 flipV="1">
            <a:off x="3883996" y="8975700"/>
            <a:ext cx="2774831" cy="584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buNone/>
            </a:pPr>
            <a:endParaRPr lang="en-US" alt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altLang="en-US" sz="1600" err="1"/>
              <a:t>atype</a:t>
            </a:r>
            <a:r>
              <a:rPr lang="en-US" altLang="en-US" sz="160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sz="1600" err="1">
                <a:solidFill>
                  <a:srgbClr val="603000"/>
                </a:solidFill>
              </a:rPr>
              <a:t>cout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altLang="en-US" sz="1600"/>
              <a:t>ob[1]; // </a:t>
            </a:r>
            <a:r>
              <a:rPr lang="en-US" altLang="en-US" sz="1800" b="1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sz="1600" err="1">
                <a:solidFill>
                  <a:srgbClr val="603000"/>
                </a:solidFill>
              </a:rPr>
              <a:t>cout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altLang="en-US" sz="160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</a:t>
            </a:r>
            <a:r>
              <a:rPr lang="en-US" sz="1600" err="1">
                <a:solidFill>
                  <a:srgbClr val="603000"/>
                </a:solidFill>
              </a:rPr>
              <a:t>cout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altLang="en-US" sz="160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/>
              <a:t>   </a:t>
            </a:r>
            <a:r>
              <a:rPr lang="en-US" alt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/>
              <a:t> 0;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ro-RO" sz="2400">
                <a:solidFill>
                  <a:srgbClr val="000000"/>
                </a:solidFill>
              </a:rPr>
              <a:t> i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global i</a:t>
            </a:r>
            <a:endParaRPr lang="en-US" sz="240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void</a:t>
            </a:r>
            <a:r>
              <a:rPr lang="ro-RO" sz="2400">
                <a:solidFill>
                  <a:srgbClr val="000000"/>
                </a:solidFill>
              </a:rPr>
              <a:t> f</a:t>
            </a:r>
            <a:r>
              <a:rPr lang="ro-RO" sz="2400">
                <a:solidFill>
                  <a:srgbClr val="808030"/>
                </a:solidFill>
              </a:rPr>
              <a:t>()</a:t>
            </a:r>
            <a:endParaRPr lang="en-US" sz="240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>
                <a:solidFill>
                  <a:srgbClr val="800080"/>
                </a:solidFill>
              </a:rPr>
              <a:t>{</a:t>
            </a:r>
            <a:r>
              <a:rPr lang="ro-RO" sz="2400">
                <a:solidFill>
                  <a:srgbClr val="000000"/>
                </a:solidFill>
              </a:rPr>
              <a:t>    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	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ro-RO" sz="2400">
                <a:solidFill>
                  <a:srgbClr val="000000"/>
                </a:solidFill>
              </a:rPr>
              <a:t> i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local i</a:t>
            </a:r>
            <a:r>
              <a:rPr lang="ro-RO" sz="2400">
                <a:solidFill>
                  <a:srgbClr val="000000"/>
                </a:solidFill>
              </a:rPr>
              <a:t>    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ro-RO" sz="2400">
                <a:solidFill>
                  <a:srgbClr val="000000"/>
                </a:solidFill>
              </a:rPr>
              <a:t>i </a:t>
            </a:r>
            <a:r>
              <a:rPr lang="ro-RO" sz="2400">
                <a:solidFill>
                  <a:srgbClr val="808030"/>
                </a:solidFill>
              </a:rPr>
              <a:t>=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008C00"/>
                </a:solidFill>
              </a:rPr>
              <a:t>10</a:t>
            </a:r>
            <a:r>
              <a:rPr lang="ro-RO" sz="2400">
                <a:solidFill>
                  <a:srgbClr val="800080"/>
                </a:solidFill>
              </a:rPr>
              <a:t>;</a:t>
            </a:r>
            <a:r>
              <a:rPr lang="ro-RO" sz="2400">
                <a:solidFill>
                  <a:srgbClr val="000000"/>
                </a:solidFill>
              </a:rPr>
              <a:t> </a:t>
            </a:r>
            <a:r>
              <a:rPr lang="ro-RO" sz="2400">
                <a:solidFill>
                  <a:srgbClr val="696969"/>
                </a:solidFill>
              </a:rPr>
              <a:t>// uses local i</a:t>
            </a:r>
            <a:r>
              <a:rPr lang="ro-RO" sz="2400">
                <a:solidFill>
                  <a:srgbClr val="808030"/>
                </a:solidFill>
              </a:rPr>
              <a:t>.</a:t>
            </a:r>
            <a:endParaRPr lang="en-US" sz="240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>
                <a:solidFill>
                  <a:srgbClr val="800080"/>
                </a:solidFill>
              </a:rPr>
              <a:t>}</a:t>
            </a:r>
            <a:endParaRPr lang="en-US" altLang="ro-RO" sz="2400" b="1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12293" name="Group 8"/>
          <p:cNvGrpSpPr>
            <a:grpSpLocks/>
          </p:cNvGrpSpPr>
          <p:nvPr/>
        </p:nvGrpSpPr>
        <p:grpSpPr bwMode="auto">
          <a:xfrm>
            <a:off x="4038600" y="1906588"/>
            <a:ext cx="5029200" cy="2676525"/>
            <a:chOff x="4038600" y="1906012"/>
            <a:chExt cx="5029200" cy="2677656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>
                  <a:solidFill>
                    <a:srgbClr val="800000"/>
                  </a:solidFill>
                </a:rPr>
                <a:t>int</a:t>
              </a:r>
              <a:r>
                <a:rPr lang="ro-RO" sz="2400"/>
                <a:t> i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global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 b="1">
                  <a:solidFill>
                    <a:srgbClr val="800000"/>
                  </a:solidFill>
                </a:rPr>
                <a:t>void</a:t>
              </a:r>
              <a:r>
                <a:rPr lang="ro-RO" sz="2400"/>
                <a:t> f</a:t>
              </a:r>
              <a:r>
                <a:rPr lang="ro-RO" sz="2400">
                  <a:solidFill>
                    <a:srgbClr val="808030"/>
                  </a:solidFill>
                </a:rPr>
                <a:t>()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>
                  <a:solidFill>
                    <a:srgbClr val="800080"/>
                  </a:solidFill>
                </a:rPr>
                <a:t>{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en-US" sz="2400" b="1">
                  <a:solidFill>
                    <a:srgbClr val="800000"/>
                  </a:solidFill>
                </a:rPr>
                <a:t>	</a:t>
              </a:r>
              <a:r>
                <a:rPr lang="ro-RO" sz="2400" b="1">
                  <a:solidFill>
                    <a:srgbClr val="800000"/>
                  </a:solidFill>
                </a:rPr>
                <a:t>int</a:t>
              </a:r>
              <a:r>
                <a:rPr lang="ro-RO" sz="2400"/>
                <a:t> i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local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en-US" sz="2400">
                  <a:solidFill>
                    <a:srgbClr val="800080"/>
                  </a:solidFill>
                </a:rPr>
                <a:t>	</a:t>
              </a:r>
              <a:r>
                <a:rPr lang="ro-RO" sz="2400">
                  <a:solidFill>
                    <a:srgbClr val="800080"/>
                  </a:solidFill>
                </a:rPr>
                <a:t>::</a:t>
              </a:r>
              <a:r>
                <a:rPr lang="ro-RO" sz="2400"/>
                <a:t>i </a:t>
              </a:r>
              <a:r>
                <a:rPr lang="ro-RO" sz="2400">
                  <a:solidFill>
                    <a:srgbClr val="808030"/>
                  </a:solidFill>
                </a:rPr>
                <a:t>=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008C00"/>
                  </a:solidFill>
                </a:rPr>
                <a:t>10</a:t>
              </a:r>
              <a:r>
                <a:rPr lang="ro-RO" sz="2400">
                  <a:solidFill>
                    <a:srgbClr val="800080"/>
                  </a:solidFill>
                </a:rPr>
                <a:t>;</a:t>
              </a:r>
              <a:r>
                <a:rPr lang="ro-RO" sz="2400"/>
                <a:t> </a:t>
              </a:r>
              <a:r>
                <a:rPr lang="ro-RO" sz="2400">
                  <a:solidFill>
                    <a:srgbClr val="696969"/>
                  </a:solidFill>
                </a:rPr>
                <a:t>// now refers to global i</a:t>
              </a:r>
              <a:r>
                <a:rPr lang="ro-RO" sz="2400"/>
                <a:t> </a:t>
              </a:r>
              <a:endParaRPr lang="en-US" sz="2400"/>
            </a:p>
            <a:p>
              <a:pPr>
                <a:buFontTx/>
                <a:buNone/>
              </a:pPr>
              <a:r>
                <a:rPr lang="ro-RO" sz="2400">
                  <a:solidFill>
                    <a:srgbClr val="800080"/>
                  </a:solidFill>
                </a:rPr>
                <a:t>}</a:t>
              </a:r>
              <a:endParaRPr lang="en-US" altLang="ro-RO" sz="2400" b="1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5257800" y="36528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-31771" y="806885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6551762" y="4662009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990600"/>
            <a:ext cx="4267200" cy="4114800"/>
          </a:xfrm>
        </p:spPr>
        <p:txBody>
          <a:bodyPr/>
          <a:lstStyle/>
          <a:p>
            <a:r>
              <a:rPr lang="en-US" altLang="ro-RO" sz="2400"/>
              <a:t>exemplu de clasa in functia f()</a:t>
            </a:r>
          </a:p>
          <a:p>
            <a:r>
              <a:rPr lang="en-US" altLang="ro-RO" sz="2400"/>
              <a:t>restrictii: functii definite in clasa</a:t>
            </a:r>
          </a:p>
          <a:p>
            <a:r>
              <a:rPr lang="en-US" altLang="ro-RO" sz="2400"/>
              <a:t>nu acceseaza variabilele locale ale functiei</a:t>
            </a:r>
          </a:p>
          <a:p>
            <a:r>
              <a:rPr lang="en-US" altLang="ro-RO" sz="2400"/>
              <a:t>acceseaza variabilele definite static</a:t>
            </a:r>
          </a:p>
          <a:p>
            <a:r>
              <a:rPr lang="en-US" altLang="ro-RO" sz="2400"/>
              <a:t>fara variabile static definite in clasa</a:t>
            </a:r>
          </a:p>
        </p:txBody>
      </p:sp>
      <p:grpSp>
        <p:nvGrpSpPr>
          <p:cNvPr id="14339" name="Group 6"/>
          <p:cNvGrpSpPr>
            <a:grpSpLocks/>
          </p:cNvGrpSpPr>
          <p:nvPr/>
        </p:nvGrpSpPr>
        <p:grpSpPr bwMode="auto">
          <a:xfrm>
            <a:off x="304800" y="838200"/>
            <a:ext cx="4572000" cy="5688013"/>
            <a:chOff x="304800" y="228600"/>
            <a:chExt cx="4572000" cy="5687711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687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>
                  <a:solidFill>
                    <a:srgbClr val="004A43"/>
                  </a:solidFill>
                </a:rPr>
                <a:t>#include </a:t>
              </a:r>
              <a:r>
                <a:rPr lang="ro-RO" sz="1800">
                  <a:solidFill>
                    <a:srgbClr val="800000"/>
                  </a:solidFill>
                </a:rPr>
                <a:t>&lt;</a:t>
              </a:r>
              <a:r>
                <a:rPr lang="ro-RO" sz="1800">
                  <a:solidFill>
                    <a:srgbClr val="40015A"/>
                  </a:solidFill>
                </a:rPr>
                <a:t>iostream</a:t>
              </a:r>
              <a:r>
                <a:rPr lang="ro-RO" sz="1800">
                  <a:solidFill>
                    <a:srgbClr val="800000"/>
                  </a:solidFill>
                </a:rPr>
                <a:t>&gt;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using</a:t>
              </a:r>
              <a:r>
                <a:rPr lang="ro-RO" sz="1800"/>
                <a:t> </a:t>
              </a:r>
              <a:r>
                <a:rPr lang="ro-RO" sz="1800" b="1">
                  <a:solidFill>
                    <a:srgbClr val="800000"/>
                  </a:solidFill>
                </a:rPr>
                <a:t>namespace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666616"/>
                  </a:solidFill>
                </a:rPr>
                <a:t>std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400000"/>
                  </a:solidFill>
                </a:rPr>
                <a:t>main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/>
                <a:t>	</a:t>
              </a:r>
              <a:r>
                <a:rPr lang="ro-RO" sz="1800"/>
                <a:t>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696969"/>
                  </a:solidFill>
                </a:rPr>
                <a:t>// myclass not known here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return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008C00"/>
                  </a:solidFill>
                </a:rPr>
                <a:t>0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f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class</a:t>
              </a:r>
              <a:r>
                <a:rPr lang="ro-RO" sz="1800"/>
                <a:t> myclass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	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E34ADC"/>
                  </a:solidFill>
                </a:rPr>
                <a:t>   </a:t>
              </a:r>
              <a:endParaRPr lang="en-US" sz="180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E34ADC"/>
                  </a:solidFill>
                </a:rPr>
                <a:t>	</a:t>
              </a:r>
              <a:r>
                <a:rPr lang="ro-RO" sz="1800" b="1">
                  <a:solidFill>
                    <a:srgbClr val="800000"/>
                  </a:solidFill>
                </a:rPr>
                <a:t>public</a:t>
              </a:r>
              <a:r>
                <a:rPr lang="ro-RO" sz="1800">
                  <a:solidFill>
                    <a:srgbClr val="E34ADC"/>
                  </a:solidFill>
                </a:rPr>
                <a:t>: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void</a:t>
              </a:r>
              <a:r>
                <a:rPr lang="ro-RO" sz="1800"/>
                <a:t> put_i</a:t>
              </a:r>
              <a:r>
                <a:rPr lang="ro-RO" sz="1800">
                  <a:solidFill>
                    <a:srgbClr val="808030"/>
                  </a:solidFill>
                </a:rPr>
                <a:t>(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n</a:t>
              </a:r>
              <a:r>
                <a:rPr lang="ro-RO" sz="1800">
                  <a:solidFill>
                    <a:srgbClr val="808030"/>
                  </a:solidFill>
                </a:rPr>
                <a:t>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8030"/>
                  </a:solidFill>
                </a:rPr>
                <a:t>=</a:t>
              </a:r>
              <a:r>
                <a:rPr lang="ro-RO" sz="1800"/>
                <a:t>n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		</a:t>
              </a:r>
              <a:r>
                <a:rPr lang="ro-RO" sz="1800" b="1">
                  <a:solidFill>
                    <a:srgbClr val="800000"/>
                  </a:solidFill>
                </a:rPr>
                <a:t>int</a:t>
              </a:r>
              <a:r>
                <a:rPr lang="ro-RO" sz="1800"/>
                <a:t> get_i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{</a:t>
              </a:r>
              <a:r>
                <a:rPr lang="ro-RO" sz="1800"/>
                <a:t> </a:t>
              </a:r>
              <a:r>
                <a:rPr lang="ro-RO" sz="1800" b="1">
                  <a:solidFill>
                    <a:srgbClr val="800000"/>
                  </a:solidFill>
                </a:rPr>
                <a:t>return</a:t>
              </a:r>
              <a:r>
                <a:rPr lang="ro-RO" sz="1800"/>
                <a:t> i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	</a:t>
              </a:r>
              <a:r>
                <a:rPr lang="ro-RO" sz="1800">
                  <a:solidFill>
                    <a:srgbClr val="800080"/>
                  </a:solidFill>
                </a:rPr>
                <a:t>}</a:t>
              </a:r>
              <a:r>
                <a:rPr lang="ro-RO" sz="1800"/>
                <a:t> ob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/>
                <a:t>	</a:t>
              </a:r>
              <a:r>
                <a:rPr lang="ro-RO" sz="1800"/>
                <a:t>ob</a:t>
              </a:r>
              <a:r>
                <a:rPr lang="ro-RO" sz="1800">
                  <a:solidFill>
                    <a:srgbClr val="808030"/>
                  </a:solidFill>
                </a:rPr>
                <a:t>.</a:t>
              </a:r>
              <a:r>
                <a:rPr lang="ro-RO" sz="1800"/>
                <a:t>put_i</a:t>
              </a:r>
              <a:r>
                <a:rPr lang="ro-RO" sz="1800">
                  <a:solidFill>
                    <a:srgbClr val="808030"/>
                  </a:solidFill>
                </a:rPr>
                <a:t>(</a:t>
              </a:r>
              <a:r>
                <a:rPr lang="ro-RO" sz="1800">
                  <a:solidFill>
                    <a:srgbClr val="008C00"/>
                  </a:solidFill>
                </a:rPr>
                <a:t>10</a:t>
              </a:r>
              <a:r>
                <a:rPr lang="ro-RO" sz="1800">
                  <a:solidFill>
                    <a:srgbClr val="808030"/>
                  </a:solidFill>
                </a:rPr>
                <a:t>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en-US" sz="1800">
                  <a:solidFill>
                    <a:srgbClr val="603000"/>
                  </a:solidFill>
                </a:rPr>
                <a:t>	</a:t>
              </a:r>
              <a:r>
                <a:rPr lang="ro-RO" sz="1800">
                  <a:solidFill>
                    <a:srgbClr val="603000"/>
                  </a:solidFill>
                </a:rPr>
                <a:t>cout</a:t>
              </a:r>
              <a:r>
                <a:rPr lang="ro-RO" sz="1800"/>
                <a:t> </a:t>
              </a:r>
              <a:r>
                <a:rPr lang="ro-RO" sz="1800">
                  <a:solidFill>
                    <a:srgbClr val="808030"/>
                  </a:solidFill>
                </a:rPr>
                <a:t>&lt;&lt;</a:t>
              </a:r>
              <a:r>
                <a:rPr lang="ro-RO" sz="1800"/>
                <a:t> ob</a:t>
              </a:r>
              <a:r>
                <a:rPr lang="ro-RO" sz="1800">
                  <a:solidFill>
                    <a:srgbClr val="808030"/>
                  </a:solidFill>
                </a:rPr>
                <a:t>.</a:t>
              </a:r>
              <a:r>
                <a:rPr lang="ro-RO" sz="1800"/>
                <a:t>get_i</a:t>
              </a:r>
              <a:r>
                <a:rPr lang="ro-RO" sz="1800">
                  <a:solidFill>
                    <a:srgbClr val="808030"/>
                  </a:solidFill>
                </a:rPr>
                <a:t>()</a:t>
              </a:r>
              <a:r>
                <a:rPr lang="ro-RO" sz="1800">
                  <a:solidFill>
                    <a:srgbClr val="800080"/>
                  </a:solidFill>
                </a:rPr>
                <a:t>;</a:t>
              </a:r>
              <a:r>
                <a:rPr lang="ro-RO" sz="1800"/>
                <a:t> </a:t>
              </a:r>
              <a:endParaRPr lang="en-US" sz="1800"/>
            </a:p>
            <a:p>
              <a:pPr>
                <a:buFontTx/>
                <a:buNone/>
              </a:pPr>
              <a:r>
                <a:rPr lang="ro-RO" sz="1800">
                  <a:solidFill>
                    <a:srgbClr val="800080"/>
                  </a:solidFill>
                </a:rPr>
                <a:t>}</a:t>
              </a:r>
              <a:endParaRPr lang="en-US" altLang="ro-RO" sz="1800" b="1"/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19200" y="2652963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/>
              <a:t>o functie poate intoarce obiecte</a:t>
            </a:r>
          </a:p>
          <a:p>
            <a:r>
              <a:rPr lang="en-US" altLang="ro-RO" sz="2800"/>
              <a:t>un obiect temporar este creat automat pentru a tine informatiile din obiectul de intors</a:t>
            </a:r>
          </a:p>
          <a:p>
            <a:r>
              <a:rPr lang="en-US" altLang="ro-RO" sz="2800"/>
              <a:t>acesta este obiectul care este intors</a:t>
            </a:r>
          </a:p>
          <a:p>
            <a:r>
              <a:rPr lang="en-US" altLang="ro-RO" sz="2800"/>
              <a:t>dupa ce valoarea a fost intoarsa, acest obiect este distrus</a:t>
            </a:r>
          </a:p>
          <a:p>
            <a:r>
              <a:rPr lang="en-US" altLang="ro-RO" sz="2800"/>
              <a:t>probleme cu memoria dinamica: solutie </a:t>
            </a:r>
            <a:r>
              <a:rPr lang="en-US" altLang="ro-RO" sz="2800" b="1"/>
              <a:t>polimorfism pe = si pe constructorul de copiere</a:t>
            </a:r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E0B58B-DD33-4B64-8B93-61C7C81394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9461AA-7FA7-41D8-9C3E-46AED0532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e0899-ef80-4cae-8647-bf5405b1f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5CD013-71C7-4404-9CA2-91CF220398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65</Slides>
  <Notes>65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Default Design</vt:lpstr>
      <vt:lpstr>1_Default Design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functiilor</vt:lpstr>
      <vt:lpstr>tipuri diferite pentru parametrul i</vt:lpstr>
      <vt:lpstr>numar diferit de parametri</vt:lpstr>
      <vt:lpstr>PowerPoint Presentation</vt:lpstr>
      <vt:lpstr>pointeri catre functii polimorfice</vt:lpstr>
      <vt:lpstr>PowerPoint Presentation</vt:lpstr>
      <vt:lpstr>Argumente implicite pentru functii</vt:lpstr>
      <vt:lpstr>Argumente implicite</vt:lpstr>
      <vt:lpstr>PowerPoint Presentation</vt:lpstr>
      <vt:lpstr>PowerPoint Presentation</vt:lpstr>
      <vt:lpstr>PowerPoint Presentation</vt:lpstr>
      <vt:lpstr>parametri impliciti</vt:lpstr>
      <vt:lpstr>PowerPoint Presentation</vt:lpstr>
      <vt:lpstr>PowerPoint Presentation</vt:lpstr>
      <vt:lpstr>parametri impliciti</vt:lpstr>
      <vt:lpstr>Ambiguitati pentru polimorfism de functii</vt:lpstr>
      <vt:lpstr>PowerPoint Presentation</vt:lpstr>
      <vt:lpstr>PowerPoint Presentation</vt:lpstr>
      <vt:lpstr>PowerPoint Presentation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revision>7</cp:revision>
  <dcterms:created xsi:type="dcterms:W3CDTF">1601-01-01T00:00:00Z</dcterms:created>
  <dcterms:modified xsi:type="dcterms:W3CDTF">2021-03-23T12:33:58Z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