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5"/>
  </p:notesMasterIdLst>
  <p:sldIdLst>
    <p:sldId id="687" r:id="rId6"/>
    <p:sldId id="257" r:id="rId7"/>
    <p:sldId id="696" r:id="rId8"/>
    <p:sldId id="697" r:id="rId9"/>
    <p:sldId id="734" r:id="rId10"/>
    <p:sldId id="698" r:id="rId11"/>
    <p:sldId id="699" r:id="rId12"/>
    <p:sldId id="700" r:id="rId13"/>
    <p:sldId id="702" r:id="rId14"/>
    <p:sldId id="733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35" r:id="rId31"/>
    <p:sldId id="721" r:id="rId32"/>
    <p:sldId id="736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3128D-94AB-48A4-B112-70BB38CED9DE}" v="16" dt="2021-03-28T17:29:4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OVIDIU LINTE" userId="S::robert.linte@s.unibuc.ro::053dd5b3-f0b7-4a81-9850-08242eab3451" providerId="AD" clId="Web-{ED03128D-94AB-48A4-B112-70BB38CED9DE}"/>
    <pc:docChg chg="modSld">
      <pc:chgData name="ROBERT OVIDIU LINTE" userId="S::robert.linte@s.unibuc.ro::053dd5b3-f0b7-4a81-9850-08242eab3451" providerId="AD" clId="Web-{ED03128D-94AB-48A4-B112-70BB38CED9DE}" dt="2021-03-28T17:29:44.327" v="12" actId="1076"/>
      <pc:docMkLst>
        <pc:docMk/>
      </pc:docMkLst>
      <pc:sldChg chg="modSp">
        <pc:chgData name="ROBERT OVIDIU LINTE" userId="S::robert.linte@s.unibuc.ro::053dd5b3-f0b7-4a81-9850-08242eab3451" providerId="AD" clId="Web-{ED03128D-94AB-48A4-B112-70BB38CED9DE}" dt="2021-03-28T17:29:44.327" v="12" actId="1076"/>
        <pc:sldMkLst>
          <pc:docMk/>
          <pc:sldMk cId="0" sldId="698"/>
        </pc:sldMkLst>
        <pc:spChg chg="mod">
          <ac:chgData name="ROBERT OVIDIU LINTE" userId="S::robert.linte@s.unibuc.ro::053dd5b3-f0b7-4a81-9850-08242eab3451" providerId="AD" clId="Web-{ED03128D-94AB-48A4-B112-70BB38CED9DE}" dt="2021-03-28T17:29:44.327" v="12" actId="1076"/>
          <ac:spMkLst>
            <pc:docMk/>
            <pc:sldMk cId="0" sldId="698"/>
            <ac:spMk id="92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16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831A6E8-5889-4B1E-A9F6-97019CDF4BD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39" name="Google Shape;317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67978FB-33E4-4E92-BD2B-F48979A1BC7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40" name="Google Shape;318;g5529a3b684_0_4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541" name="Google Shape;319;g5529a3b684_0_4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5542" name="Google Shape;320;g5529a3b684_0_4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35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0023D562-5441-4737-960F-8E87A6EBE7F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7" name="Google Shape;136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A62D6A1-1585-40DC-85E3-3BE1D5A4096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8" name="Google Shape;137;g5529a3b684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2229" name="Google Shape;138;g5529a3b684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0" name="Google Shape;139;g5529a3b684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04800" y="1600200"/>
            <a:ext cx="8416925" cy="5021263"/>
            <a:chOff x="304800" y="1066800"/>
            <a:chExt cx="7909690" cy="5020782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066800"/>
              <a:ext cx="6095999" cy="454278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 b="1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n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180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     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/>
                <a:t>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4099691" y="1378601"/>
              <a:ext cx="4114799" cy="47089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1800"/>
                <a:t> Try_in_functie(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/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pe valoarea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cs typeface="Times New Roman" pitchFamily="18" charset="0"/>
                </a:rPr>
                <a:t>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buFontTx/>
                <a:buNone/>
              </a:pPr>
              <a:endParaRPr lang="en-US" sz="180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055" y="2971618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04800" y="11430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i="1" dirty="0" err="1"/>
              <a:t>Try-catch</a:t>
            </a:r>
            <a:r>
              <a:rPr lang="ro-RO" sz="1800" b="1" i="1" dirty="0"/>
              <a:t> local, în funcție, se </a:t>
            </a:r>
            <a:r>
              <a:rPr lang="ro-RO" sz="1800" b="1" i="1" dirty="0" err="1"/>
              <a:t>continu</a:t>
            </a:r>
            <a:r>
              <a:rPr lang="vi-VN" sz="1800" b="1" i="1" dirty="0"/>
              <a:t>ă</a:t>
            </a:r>
            <a:r>
              <a:rPr lang="ro-RO" sz="18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172200" y="4919663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Exceptie pe valoarea -25</a:t>
            </a:r>
          </a:p>
          <a:p>
            <a:r>
              <a:rPr lang="en-US" sz="1800" b="1"/>
              <a:t>13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838200" y="1262063"/>
            <a:ext cx="5029200" cy="55959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9906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/>
              <a:t>Excepții</a:t>
            </a:r>
            <a:r>
              <a:rPr lang="en-US" sz="1800" b="1" i="1" dirty="0"/>
              <a:t> multiple; catch (…)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14338" y="1143000"/>
            <a:ext cx="8432800" cy="190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aruncarea de erori din clase de baz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şi derivate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un catch pentru tipul de baz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va fi executat pentru un obiect aruncat de tipul derivat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pună catch-ul pe tipul derivat primul şi apoi catchul pe tipul de baz</a:t>
            </a:r>
            <a:r>
              <a:rPr lang="ro-RO" sz="2400" dirty="0"/>
              <a:t>ă</a:t>
            </a: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2895600" y="2895600"/>
            <a:ext cx="6019800" cy="3786188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14338" y="1292225"/>
            <a:ext cx="8432800" cy="4010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>
                <a:latin typeface="+mn-lt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err="1">
                <a:latin typeface="+mn-lt"/>
              </a:rPr>
              <a:t>void</a:t>
            </a:r>
            <a:r>
              <a:rPr lang="ro-RO" sz="2000" b="1" i="1" dirty="0">
                <a:latin typeface="+mn-lt"/>
              </a:rPr>
              <a:t> </a:t>
            </a:r>
            <a:r>
              <a:rPr lang="ro-RO" sz="2000" b="1" i="1" dirty="0" err="1">
                <a:latin typeface="+mn-lt"/>
              </a:rPr>
              <a:t>Xhandler</a:t>
            </a:r>
            <a:r>
              <a:rPr lang="ro-RO" sz="2000" b="1" i="1" dirty="0">
                <a:latin typeface="+mn-lt"/>
              </a:rPr>
              <a:t>(</a:t>
            </a:r>
            <a:r>
              <a:rPr lang="ro-RO" sz="2000" b="1" i="1" dirty="0" err="1">
                <a:latin typeface="+mn-lt"/>
              </a:rPr>
              <a:t>int</a:t>
            </a:r>
            <a:r>
              <a:rPr lang="ro-RO" sz="2000" b="1" i="1" dirty="0">
                <a:latin typeface="+mn-lt"/>
              </a:rPr>
              <a:t> test) </a:t>
            </a:r>
            <a:r>
              <a:rPr lang="ro-RO" sz="2000" b="1" i="1" dirty="0" err="1">
                <a:latin typeface="+mn-lt"/>
              </a:rPr>
              <a:t>throw</a:t>
            </a:r>
            <a:r>
              <a:rPr lang="ro-RO" sz="2000" b="1" i="1" dirty="0">
                <a:latin typeface="+mn-lt"/>
              </a:rPr>
              <a:t>(</a:t>
            </a:r>
            <a:r>
              <a:rPr lang="ro-RO" sz="2000" b="1" i="1" dirty="0" err="1">
                <a:latin typeface="+mn-lt"/>
              </a:rPr>
              <a:t>int</a:t>
            </a:r>
            <a:r>
              <a:rPr lang="ro-RO" sz="2000" b="1" i="1" dirty="0">
                <a:latin typeface="+mn-lt"/>
              </a:rPr>
              <a:t>, </a:t>
            </a:r>
            <a:r>
              <a:rPr lang="ro-RO" sz="2000" b="1" i="1" dirty="0" err="1">
                <a:latin typeface="+mn-lt"/>
              </a:rPr>
              <a:t>char</a:t>
            </a:r>
            <a:r>
              <a:rPr lang="ro-RO" sz="2000" b="1" i="1" dirty="0">
                <a:latin typeface="+mn-lt"/>
              </a:rPr>
              <a:t>, </a:t>
            </a:r>
            <a:r>
              <a:rPr lang="ro-RO" sz="2000" b="1" i="1" dirty="0" err="1">
                <a:latin typeface="+mn-lt"/>
              </a:rPr>
              <a:t>double</a:t>
            </a:r>
            <a:r>
              <a:rPr lang="ro-RO" sz="2000" b="1" i="1" dirty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se poate specifica ce excepții arunc</a:t>
            </a:r>
            <a:r>
              <a:rPr lang="ro-RO" sz="2000" dirty="0"/>
              <a:t>ă</a:t>
            </a:r>
            <a:r>
              <a:rPr lang="ro-RO" sz="20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un alt tip nespecificat termin</a:t>
            </a:r>
            <a:r>
              <a:rPr lang="ro-RO" sz="2000" dirty="0"/>
              <a:t>ă</a:t>
            </a:r>
            <a:r>
              <a:rPr lang="ro-RO" sz="2000" dirty="0">
                <a:latin typeface="+mn-lt"/>
              </a:rPr>
              <a:t> programul: 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>
                <a:latin typeface="+mn-lt"/>
              </a:rPr>
              <a:t>-	apel la </a:t>
            </a:r>
            <a:r>
              <a:rPr lang="ro-RO" sz="2000" dirty="0" err="1">
                <a:latin typeface="+mn-lt"/>
              </a:rPr>
              <a:t>unexpected</a:t>
            </a:r>
            <a:r>
              <a:rPr lang="ro-RO" sz="2000" dirty="0">
                <a:latin typeface="+mn-lt"/>
              </a:rPr>
              <a:t>() care apelează </a:t>
            </a:r>
            <a:r>
              <a:rPr lang="ro-RO" sz="2000" dirty="0" err="1">
                <a:latin typeface="+mn-lt"/>
              </a:rPr>
              <a:t>abort</a:t>
            </a:r>
            <a:r>
              <a:rPr lang="ro-RO" sz="2000" dirty="0">
                <a:latin typeface="+mn-lt"/>
              </a:rPr>
              <a:t>()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re-aruncarea unei excepții: </a:t>
            </a:r>
            <a:r>
              <a:rPr lang="ro-RO" sz="2000" dirty="0" err="1">
                <a:latin typeface="+mn-lt"/>
              </a:rPr>
              <a:t>throw</a:t>
            </a:r>
            <a:r>
              <a:rPr lang="ro-RO" sz="2000" dirty="0">
                <a:latin typeface="+mn-lt"/>
              </a:rPr>
              <a:t>; // fără excepție din catch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1292225"/>
            <a:ext cx="8361362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175" y="2770188"/>
            <a:ext cx="5848350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ro-RO" sz="2000" b="1" dirty="0">
                <a:solidFill>
                  <a:srgbClr val="000000"/>
                </a:solidFill>
                <a:latin typeface="+mn-lt"/>
                <a:cs typeface="Arial" charset="0"/>
                <a:sym typeface="Arial" charset="0"/>
              </a:rPr>
              <a:t>. Moștenirea în C++</a:t>
            </a: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important în </a:t>
            </a:r>
            <a:r>
              <a:rPr lang="ro-RO" sz="24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“compunere” - noua clas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“este compus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“moștenire” - se creează un nou tip al unei clase deja existente.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/>
              <a:t>ierarhie de clase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/>
              <a:t>Exemplu: moștenire</a:t>
            </a: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2625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>
                <a:latin typeface="+mj-lt"/>
              </a:rPr>
              <a:t>Tratarea excepțiilor în C++.</a:t>
            </a: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endParaRPr lang="ro-RO" sz="2400" dirty="0">
              <a:latin typeface="+mj-lt"/>
            </a:endParaRP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>
                <a:latin typeface="+mj-lt"/>
              </a:rPr>
              <a:t>î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2.1 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2.2 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2.3 Redefinirea membrilor unei clase de bază într-o clasă 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2.4 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solidFill>
                  <a:srgbClr val="0000FF"/>
                </a:solidFill>
              </a:rPr>
              <a:t>Obs: în acest curs, exemplele vor fi luate, în principal, din cartea lui B. </a:t>
            </a:r>
            <a:r>
              <a:rPr lang="ro-RO" sz="2400" b="1" i="1" dirty="0" err="1">
                <a:solidFill>
                  <a:srgbClr val="0000FF"/>
                </a:solidFill>
              </a:rPr>
              <a:t>Eckel</a:t>
            </a:r>
            <a:r>
              <a:rPr lang="ro-RO" sz="2400" b="1" i="1" dirty="0">
                <a:solidFill>
                  <a:srgbClr val="0000FF"/>
                </a:solidFill>
              </a:rPr>
              <a:t> - </a:t>
            </a:r>
            <a:r>
              <a:rPr lang="ro-RO" sz="2400" b="1" i="1" dirty="0" err="1">
                <a:solidFill>
                  <a:srgbClr val="0000FF"/>
                </a:solidFill>
              </a:rPr>
              <a:t>Thinking</a:t>
            </a:r>
            <a:r>
              <a:rPr lang="ro-RO" sz="2400" b="1" i="1" dirty="0">
                <a:solidFill>
                  <a:srgbClr val="0000FF"/>
                </a:solidFill>
              </a:rPr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oogle Shape;324;p3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Google Shape;326;p35"/>
          <p:cNvSpPr txBox="1">
            <a:spLocks noChangeArrowheads="1"/>
          </p:cNvSpPr>
          <p:nvPr/>
        </p:nvSpPr>
        <p:spPr bwMode="auto">
          <a:xfrm>
            <a:off x="249238" y="1143000"/>
            <a:ext cx="8645525" cy="495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/>
              <a:t>public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 err="1"/>
              <a:t>protected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/>
              <a:t>private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Dacă lipsește modificatorul de acces, atunci e considerat implicit private.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Funcțiile membre din clasa derivată au acces doar la membrii publici şi </a:t>
            </a:r>
            <a:r>
              <a:rPr lang="ro-RO" sz="2400" dirty="0" err="1"/>
              <a:t>protected</a:t>
            </a:r>
            <a:r>
              <a:rPr lang="ro-RO" sz="2400" dirty="0"/>
              <a:t> din clasa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public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 err="1"/>
              <a:t>protected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private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Dacă modificatorul de acces la moștenire este </a:t>
            </a:r>
            <a:r>
              <a:rPr lang="ro-RO" sz="2000" b="1" dirty="0"/>
              <a:t>public</a:t>
            </a:r>
            <a:r>
              <a:rPr lang="ro-RO" sz="2000" dirty="0"/>
              <a:t>, membrii din clasa de bază </a:t>
            </a:r>
            <a:r>
              <a:rPr lang="ro-RO" sz="2000" dirty="0" err="1"/>
              <a:t>işi</a:t>
            </a:r>
            <a:r>
              <a:rPr lang="ro-RO" sz="2000" dirty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devin “</a:t>
            </a:r>
            <a:r>
              <a:rPr lang="ro-RO" sz="2000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” în clasa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restul nu se modific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fie asigurat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şi la comp</a:t>
            </a:r>
            <a:r>
              <a:rPr lang="en-GB" sz="2000" dirty="0" err="1">
                <a:solidFill>
                  <a:srgbClr val="000000"/>
                </a:solidFill>
              </a:rPr>
              <a:t>unere</a:t>
            </a:r>
            <a:r>
              <a:rPr lang="ro-RO" sz="2000" dirty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garanteze apelul TUTUROR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</a:rPr>
              <a:t>Problem</a:t>
            </a:r>
            <a:r>
              <a:rPr lang="vi-VN" sz="2000" b="1" dirty="0">
                <a:solidFill>
                  <a:srgbClr val="000000"/>
                </a:solidFill>
              </a:rPr>
              <a:t>ă</a:t>
            </a:r>
            <a:r>
              <a:rPr lang="ro-RO" sz="2000" dirty="0">
                <a:solidFill>
                  <a:srgbClr val="000000"/>
                </a:solidFill>
              </a:rPr>
              <a:t>: - cazul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 care nu au constructori impliciți sau schimbarea valorii unui argument </a:t>
            </a:r>
            <a:r>
              <a:rPr lang="ro-RO" sz="2000" dirty="0" err="1">
                <a:solidFill>
                  <a:srgbClr val="000000"/>
                </a:solidFill>
              </a:rPr>
              <a:t>default</a:t>
            </a:r>
            <a:r>
              <a:rPr lang="ro-RO" sz="2000" dirty="0">
                <a:solidFill>
                  <a:srgbClr val="000000"/>
                </a:solidFill>
              </a:rPr>
              <a:t> în constructor.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De ce?</a:t>
            </a:r>
            <a:r>
              <a:rPr lang="ro-RO" sz="2000" dirty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acceseze datele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 ale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Rezolvare</a:t>
            </a:r>
            <a:r>
              <a:rPr lang="ro-RO" sz="2000" dirty="0">
                <a:solidFill>
                  <a:srgbClr val="000000"/>
                </a:solidFill>
              </a:rPr>
              <a:t>: - o sintax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special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: </a:t>
            </a:r>
            <a:r>
              <a:rPr lang="ro-RO" sz="2000" b="1" i="1" dirty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 2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50"/>
            <a:chOff x="457200" y="1524020"/>
            <a:chExt cx="8534400" cy="5225348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latin typeface="+mn-lt"/>
              </a:rPr>
              <a:t>Chestiune special</a:t>
            </a:r>
            <a:r>
              <a:rPr lang="vi-VN" sz="2400" b="1" i="1" dirty="0">
                <a:latin typeface="+mn-lt"/>
              </a:rPr>
              <a:t>ă</a:t>
            </a:r>
            <a:r>
              <a:rPr lang="ro-RO" sz="2400" b="1" i="1" dirty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şi care are un constructor parametrizat.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/>
              <a:t>Exempl</a:t>
            </a:r>
            <a:r>
              <a:rPr lang="en-GB" sz="1800" b="1" i="1" dirty="0"/>
              <a:t>u</a:t>
            </a:r>
            <a:r>
              <a:rPr lang="ro-RO" sz="1800" b="1" i="1" dirty="0"/>
              <a:t>: comp</a:t>
            </a:r>
            <a:r>
              <a:rPr lang="en-GB" sz="1800" b="1" i="1" dirty="0" err="1"/>
              <a:t>unere</a:t>
            </a:r>
            <a:r>
              <a:rPr lang="ro-RO" sz="1800" b="1" i="1" dirty="0"/>
              <a:t> şi moștenire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3508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automatizarea procesării erorilor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, catch, </a:t>
            </a:r>
            <a:r>
              <a:rPr lang="ro-RO" sz="2400" dirty="0" err="1">
                <a:latin typeface="+mn-lt"/>
              </a:rPr>
              <a:t>throw</a:t>
            </a:r>
            <a:endParaRPr lang="ro-RO" sz="2400" dirty="0">
              <a:latin typeface="+mn-lt"/>
            </a:endParaRP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+mn-lt"/>
              </a:rPr>
              <a:t>block</a:t>
            </a:r>
            <a:r>
              <a:rPr lang="ro-RO" sz="2400" dirty="0">
                <a:latin typeface="+mn-lt"/>
              </a:rPr>
              <a:t>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 arunc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excepție cu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care este prins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cu catch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dup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ce este prins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termin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execuția din blocul catch şi se d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controlul “mai sus</a:t>
            </a:r>
            <a:r>
              <a:rPr lang="en-GB" sz="2400" dirty="0">
                <a:latin typeface="+mn-lt"/>
              </a:rPr>
              <a:t>”</a:t>
            </a:r>
            <a:r>
              <a:rPr lang="ro-RO" sz="2400" dirty="0">
                <a:latin typeface="+mn-lt"/>
              </a:rPr>
              <a:t>, nu se revine la locul unde s-a făcut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(nu e apel de funcție).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Pentru crearea unui obiect al unei clase derivate, </a:t>
            </a:r>
            <a:r>
              <a:rPr lang="ro-RO" sz="2000" b="1" dirty="0"/>
              <a:t>se creează iniţial un obiect al clasei de bază prin apelul constructorului acesteia</a:t>
            </a:r>
            <a:r>
              <a:rPr lang="ro-RO" sz="2000" dirty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Declaraţia obiectului derivat trebuie să conţină valorile de iniţializare, </a:t>
            </a:r>
            <a:r>
              <a:rPr lang="ro-RO" sz="2000" b="1" dirty="0"/>
              <a:t>atât pentru elementele specifice, cât şi pentru obiectul clasei de bază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În situaţia în care clas</a:t>
            </a:r>
            <a:r>
              <a:rPr lang="en-GB" sz="2000" dirty="0"/>
              <a:t>a</a:t>
            </a:r>
            <a:r>
              <a:rPr lang="ro-RO" sz="2000" dirty="0"/>
              <a:t> de bază a</a:t>
            </a:r>
            <a:r>
              <a:rPr lang="en-GB" sz="2000" dirty="0"/>
              <a:t>re</a:t>
            </a:r>
            <a:r>
              <a:rPr lang="ro-RO" sz="2000" dirty="0"/>
              <a:t> definit </a:t>
            </a:r>
            <a:r>
              <a:rPr lang="en-GB" sz="2000" dirty="0"/>
              <a:t>un </a:t>
            </a:r>
            <a:r>
              <a:rPr lang="ro-RO" sz="2000" b="1" dirty="0"/>
              <a:t>constructor implicit</a:t>
            </a:r>
            <a:r>
              <a:rPr lang="ro-RO" sz="2000" dirty="0"/>
              <a:t> sau </a:t>
            </a:r>
            <a:r>
              <a:rPr lang="ro-RO" sz="2000" b="1" dirty="0"/>
              <a:t>constructor cu parametri impliciţi</a:t>
            </a:r>
            <a:r>
              <a:rPr lang="ro-RO" sz="2000" dirty="0"/>
              <a:t>, nu se impune specificarea parametrilor care se transferă către obiectul clasei de bază.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/>
              <a:t>Dacă ambele clase, atât clasa derivată cât şi clasa de bază, nu au defini</a:t>
            </a:r>
            <a:r>
              <a:rPr lang="en-GB" sz="2000" dirty="0"/>
              <a:t>t un </a:t>
            </a:r>
            <a:r>
              <a:rPr lang="ro-RO" sz="2000" dirty="0"/>
              <a:t>constructor de copiere, se apelează constructorul implicit creat de compilator.</a:t>
            </a:r>
            <a:r>
              <a:rPr lang="en-GB" sz="2000" dirty="0"/>
              <a:t> </a:t>
            </a:r>
            <a:r>
              <a:rPr lang="ro-RO" sz="2000" dirty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2)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clasa de bază are constructorul de copiere definit, dar clasa derivată nu,</a:t>
            </a:r>
            <a:r>
              <a:rPr lang="en-GB" sz="2000" dirty="0"/>
              <a:t> </a:t>
            </a:r>
            <a:r>
              <a:rPr lang="ro-RO" sz="2000" dirty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3)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se defineşte constructor de copiere pentru clasa derivată, acestuia îi revine în totalitate sarcina transferării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Constructorul de copiere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     int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Forma(const Forma&amp; ob)     {        h = ob.h;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Cerc: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float raza;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</a:t>
            </a:r>
            <a:r>
              <a:rPr lang="en-US" sz="1800" b="1">
                <a:solidFill>
                  <a:srgbClr val="FF0000"/>
                </a:solidFill>
              </a:rPr>
              <a:t>Cerc(const Cerc&amp;ob):Forma(ob)     {         raza = ob.raza;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la fiecare nivel </a:t>
            </a:r>
            <a:r>
              <a:rPr lang="ro-RO" sz="2000" b="1" dirty="0"/>
              <a:t>se apelează:</a:t>
            </a:r>
          </a:p>
          <a:p>
            <a:pPr lvl="1">
              <a:defRPr/>
            </a:pPr>
            <a:r>
              <a:rPr lang="ro-RO" sz="2000" b="1" dirty="0"/>
              <a:t> întâi constructorul de la moștenire</a:t>
            </a:r>
            <a:r>
              <a:rPr lang="ro-RO" sz="2000" dirty="0"/>
              <a:t>, </a:t>
            </a:r>
          </a:p>
          <a:p>
            <a:pPr lvl="1">
              <a:defRPr/>
            </a:pPr>
            <a:r>
              <a:rPr lang="ro-RO" sz="2000" dirty="0"/>
              <a:t> apoi </a:t>
            </a:r>
            <a:r>
              <a:rPr lang="ro-RO" sz="2000" b="1" dirty="0"/>
              <a:t>constructorii din obiectele membru</a:t>
            </a:r>
            <a:r>
              <a:rPr lang="ro-RO" sz="2000" dirty="0"/>
              <a:t> în clasa respectivă (care sunt apelați</a:t>
            </a:r>
            <a:r>
              <a:rPr lang="en-GB" sz="2000" dirty="0"/>
              <a:t> </a:t>
            </a:r>
            <a:r>
              <a:rPr lang="ro-RO" sz="2000" dirty="0"/>
              <a:t>în ordinea definirii) </a:t>
            </a:r>
          </a:p>
          <a:p>
            <a:pPr lvl="1">
              <a:defRPr/>
            </a:pPr>
            <a:r>
              <a:rPr lang="ro-RO" sz="2000" dirty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destructorii sunt executați</a:t>
            </a:r>
            <a:r>
              <a:rPr lang="en-GB" sz="2000" dirty="0"/>
              <a:t> </a:t>
            </a:r>
            <a:r>
              <a:rPr lang="ro-RO" sz="2000" dirty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este valabilă numai pentru clase </a:t>
            </a:r>
            <a:r>
              <a:rPr lang="ro-RO" sz="2000" b="1" dirty="0"/>
              <a:t>derivate cu acces public</a:t>
            </a:r>
            <a:r>
              <a:rPr lang="ro-RO" sz="2000" dirty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se manifestă sub forma unor </a:t>
            </a:r>
            <a:r>
              <a:rPr lang="ro-RO" sz="2000" b="1" dirty="0"/>
              <a:t>conversii implicite de tip</a:t>
            </a:r>
            <a:r>
              <a:rPr lang="ro-RO" sz="2000" dirty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/>
              <a:t>7</a:t>
            </a: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>
                <a:solidFill>
                  <a:schemeClr val="dk1"/>
                </a:solidFill>
              </a:rPr>
              <a:t>	 	 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Funcții virtuale în C++.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3965575" y="1752600"/>
            <a:ext cx="4721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</a:pPr>
            <a:r>
              <a:rPr lang="ro-RO" sz="2400" dirty="0"/>
              <a:t>tipul argumentului </a:t>
            </a:r>
            <a:r>
              <a:rPr lang="ro-RO" sz="2400" dirty="0" err="1"/>
              <a:t>arg</a:t>
            </a:r>
            <a:r>
              <a:rPr lang="ro-RO" sz="24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r>
              <a:rPr lang="ro-RO" sz="24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r>
              <a:rPr lang="ro-RO" sz="24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endParaRPr lang="ro-RO" sz="24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33400" y="1371600"/>
            <a:ext cx="3124200" cy="4708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4456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b="1" i="1" dirty="0">
                <a:latin typeface="+mn-lt"/>
              </a:rPr>
              <a:t>Observații</a:t>
            </a:r>
            <a:r>
              <a:rPr lang="ro-RO" sz="24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face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şi nu exist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un bloc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 din care a fost aruncat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excepția sau o funcție apelat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dintr-un bloc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: eroare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nu exist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un catch care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fie asociat cu </a:t>
            </a:r>
            <a:r>
              <a:rPr lang="ro-RO" sz="2400" dirty="0" err="1">
                <a:latin typeface="+mn-lt"/>
              </a:rPr>
              <a:t>throw-ul</a:t>
            </a:r>
            <a:r>
              <a:rPr lang="ro-RO" sz="2400" dirty="0">
                <a:latin typeface="+mn-lt"/>
              </a:rPr>
              <a:t> respectiv (tipuri de date egale) atunci programul se termin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prin terminate()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terminate() poate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fie redefinit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487800" y="1050111"/>
            <a:ext cx="4419600" cy="587237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None/>
            </a:pPr>
            <a:r>
              <a:rPr lang="en-US" sz="1800" b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TestTry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  <a:endParaRPr lang="en-US" dirty="0"/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 int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*</a:t>
            </a:r>
            <a:r>
              <a:rPr lang="en-US" sz="1800" dirty="0">
                <a:latin typeface="Times New Roman"/>
                <a:cs typeface="Times New Roman"/>
              </a:rPr>
              <a:t>v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,</a:t>
            </a:r>
            <a:r>
              <a:rPr lang="en-US" sz="1800" dirty="0">
                <a:latin typeface="Times New Roman"/>
                <a:cs typeface="Times New Roman"/>
              </a:rPr>
              <a:t> n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 public</a:t>
            </a:r>
            <a:r>
              <a:rPr lang="en-US" sz="1800" dirty="0">
                <a:solidFill>
                  <a:srgbClr val="E34ADC"/>
                </a:solidFill>
                <a:latin typeface="Times New Roman"/>
                <a:cs typeface="Times New Roman"/>
              </a:rPr>
              <a:t>: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 </a:t>
            </a:r>
            <a:r>
              <a:rPr lang="en-US" sz="1800" dirty="0" err="1">
                <a:latin typeface="Times New Roman"/>
                <a:cs typeface="Times New Roman"/>
              </a:rPr>
              <a:t>TestTry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        try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v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new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[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catch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Times New Roman"/>
                <a:cs typeface="Times New Roman"/>
              </a:rPr>
              <a:t>bad_alloc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Nume_Var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1800" dirty="0" err="1">
                <a:solidFill>
                  <a:srgbClr val="603000"/>
                </a:solidFill>
                <a:latin typeface="Times New Roman"/>
                <a:cs typeface="Times New Roman"/>
              </a:rPr>
              <a:t>cout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&lt;&lt;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Times New Roman"/>
                <a:cs typeface="Times New Roman"/>
              </a:rPr>
              <a:t>Allocation Failure</a:t>
            </a:r>
            <a:r>
              <a:rPr lang="en-US" sz="1800" dirty="0">
                <a:solidFill>
                  <a:srgbClr val="0F69FF"/>
                </a:solidFill>
                <a:latin typeface="Times New Roman"/>
                <a:cs typeface="Times New Roman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1800" dirty="0">
                <a:solidFill>
                  <a:srgbClr val="603000"/>
                </a:solidFill>
                <a:latin typeface="Times New Roman"/>
                <a:cs typeface="Times New Roman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EXIT_FAILURE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 n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         }</a:t>
            </a:r>
          </a:p>
          <a:p>
            <a:pPr>
              <a:buNone/>
            </a:pP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};</a:t>
            </a:r>
          </a:p>
          <a:p>
            <a:pPr>
              <a:buNone/>
            </a:pPr>
            <a:r>
              <a:rPr lang="en-US" sz="1800" b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buNone/>
            </a:pPr>
            <a:r>
              <a:rPr lang="en-US" sz="1800">
                <a:latin typeface="Times New Roman"/>
                <a:cs typeface="Times New Roman"/>
              </a:rPr>
              <a:t>TestTry T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/>
                <a:cs typeface="Times New Roman"/>
              </a:rPr>
              <a:t>4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100" dirty="0">
                <a:latin typeface="Times New Roman"/>
                <a:cs typeface="Times New Roman"/>
              </a:rPr>
              <a:t> </a:t>
            </a:r>
            <a:endParaRPr lang="en-US" dirty="0">
              <a:cs typeface="Times New Roman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286000" y="1458913"/>
            <a:ext cx="6858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Semnalarea unei posibile erori la alocarea de memorie: bad_alloc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04800" y="1262063"/>
            <a:ext cx="4419600" cy="5595937"/>
            <a:chOff x="304800" y="1262622"/>
            <a:chExt cx="4419600" cy="5595378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1262622"/>
              <a:ext cx="4419600" cy="55953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3886497"/>
              <a:ext cx="3810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2590800" y="1382713"/>
            <a:ext cx="624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coincide cu tipul parametrului blocului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4724400" y="2906713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/>
              <a:t>Excepția este prins</a:t>
            </a:r>
            <a:r>
              <a:rPr lang="vi-VN" sz="1800" b="1" dirty="0"/>
              <a:t>ă</a:t>
            </a:r>
            <a:r>
              <a:rPr lang="ro-RO" sz="1800" b="1" dirty="0"/>
              <a:t>; se afișează expresia din blocul catch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143;p2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Google Shape;144;p2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04800" y="1622425"/>
            <a:ext cx="4419600" cy="4930775"/>
            <a:chOff x="304800" y="1426797"/>
            <a:chExt cx="4419600" cy="4930581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04800" y="1426797"/>
              <a:ext cx="4419600" cy="49305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Test_Throw_NOTok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T.Test_Throw_NOTok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3385695"/>
              <a:ext cx="685800" cy="380985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304800" y="11430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nu coincide cu tipul parametrului blocului catch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724400" y="2906713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/>
              <a:t>Excepția nu este prins</a:t>
            </a:r>
            <a:r>
              <a:rPr lang="vi-VN" sz="1800" b="1" dirty="0"/>
              <a:t>ă</a:t>
            </a:r>
            <a:endParaRPr lang="ro-RO" sz="18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04800" y="11430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/>
              <a:t>Aruncarea unei excepții dintr-o funcție (</a:t>
            </a:r>
            <a:r>
              <a:rPr lang="ro-RO" sz="1800" b="1" i="1" dirty="0" err="1"/>
              <a:t>throw</a:t>
            </a:r>
            <a:r>
              <a:rPr lang="ro-RO" sz="18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04800" y="1587500"/>
            <a:ext cx="8305800" cy="5041900"/>
            <a:chOff x="304800" y="1588020"/>
            <a:chExt cx="8305800" cy="5041380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588020"/>
              <a:ext cx="8305800" cy="5041380"/>
              <a:chOff x="304800" y="1066800"/>
              <a:chExt cx="8305800" cy="504138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066800"/>
                <a:ext cx="6096000" cy="504138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*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v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n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public</a:t>
                </a:r>
                <a:r>
                  <a:rPr lang="en-US" sz="18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a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…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1800" dirty="0" err="1"/>
                  <a:t>Test_Throw_Functie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Test(22);</a:t>
                </a:r>
                <a:r>
                  <a:rPr lang="en-US" sz="18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x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cs typeface="Times New Roman" pitchFamily="18" charset="0"/>
                  </a:rPr>
                  <a:t> x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495800" y="1296412"/>
                <a:ext cx="4114800" cy="304698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1800"/>
                  <a:t> Test(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000E6"/>
                    </a:solidFill>
                    <a:cs typeface="Times New Roman" pitchFamily="18" charset="0"/>
                  </a:rPr>
                  <a:t>In functie x =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cs typeface="Times New Roman" pitchFamily="18" charset="0"/>
                  </a:rPr>
                  <a:t> 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/>
                  <a:t>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1800"/>
                  <a:t> 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/>
                  <a:t>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1800"/>
                  <a:t> x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1800"/>
              </a:p>
              <a:p>
                <a:pPr>
                  <a:buFontTx/>
                  <a:buNone/>
                </a:pPr>
                <a:endParaRPr lang="en-US" sz="180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TestTry T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4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T.Test_Throw_Functie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100"/>
                  <a:t> </a:t>
                </a: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2971604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791200" y="4881563"/>
            <a:ext cx="31242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800" b="1" dirty="0"/>
              <a:t>In functie x = 5</a:t>
            </a:r>
          </a:p>
          <a:p>
            <a:r>
              <a:rPr lang="nl-NL" sz="1800" b="1" dirty="0"/>
              <a:t>In functie x = 200</a:t>
            </a:r>
          </a:p>
          <a:p>
            <a:r>
              <a:rPr lang="nl-NL" sz="1800" b="1" dirty="0"/>
              <a:t>In functie x = -300</a:t>
            </a:r>
          </a:p>
          <a:p>
            <a:r>
              <a:rPr lang="nl-NL" sz="1800" b="1" dirty="0"/>
              <a:t>Exceptie pe valoarea -300</a:t>
            </a:r>
            <a:endParaRPr lang="en-US" sz="18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70E27C-A6A8-4B4A-BE16-2D0B5AF899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28B807-1ED2-4661-831E-F9CB749399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e0899-ef80-4cae-8647-bf5405b1f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3830</Words>
  <Application>Microsoft Office PowerPoint</Application>
  <PresentationFormat>On-screen Show (4:3)</PresentationFormat>
  <Paragraphs>738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Windows User</cp:lastModifiedBy>
  <cp:revision>368</cp:revision>
  <dcterms:created xsi:type="dcterms:W3CDTF">1601-01-01T00:00:00Z</dcterms:created>
  <dcterms:modified xsi:type="dcterms:W3CDTF">2021-03-28T17:29:52Z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