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1" r:id="rId3"/>
    <p:sldId id="357" r:id="rId4"/>
    <p:sldId id="358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297DEE4-E2CB-1546-B8E4-A6AC20A48A05}">
          <p14:sldIdLst>
            <p14:sldId id="256"/>
            <p14:sldId id="291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92D2"/>
    <a:srgbClr val="CC006A"/>
    <a:srgbClr val="C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9"/>
    <p:restoredTop sz="77871" autoAdjust="0"/>
  </p:normalViewPr>
  <p:slideViewPr>
    <p:cSldViewPr snapToGrid="0" snapToObjects="1">
      <p:cViewPr varScale="1">
        <p:scale>
          <a:sx n="113" d="100"/>
          <a:sy n="113" d="100"/>
        </p:scale>
        <p:origin x="3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8F480-3369-FC4C-8C85-A305ACFFAB01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6F66F-3832-1745-B2F6-C51EA4BC8B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11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0D0C-F723-7D43-BB0E-4AC1474AB3BF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240EE-0B4C-1C4C-9BCA-E51F3CCFF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4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240EE-0B4C-1C4C-9BCA-E51F3CCFFC3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3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31577"/>
            <a:ext cx="7772400" cy="1470025"/>
          </a:xfrm>
        </p:spPr>
        <p:txBody>
          <a:bodyPr/>
          <a:lstStyle>
            <a:lvl1pPr>
              <a:defRPr lang="fr-FR" sz="44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735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8" name="Image 7" descr="Institut_ParisTech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12" y="260857"/>
            <a:ext cx="2135777" cy="118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4687139" y="6159023"/>
            <a:ext cx="445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>
                <a:solidFill>
                  <a:schemeClr val="tx2"/>
                </a:solidFill>
              </a:rPr>
              <a:t>Cursus ingénieur – troisième année</a:t>
            </a:r>
          </a:p>
          <a:p>
            <a:pPr algn="r"/>
            <a:r>
              <a:rPr lang="fr-FR" b="1" dirty="0">
                <a:solidFill>
                  <a:schemeClr val="tx2"/>
                </a:solidFill>
              </a:rPr>
              <a:t>Parcours Signal et Images - Année 2021-2022</a:t>
            </a:r>
          </a:p>
        </p:txBody>
      </p:sp>
    </p:spTree>
    <p:extLst>
      <p:ext uri="{BB962C8B-B14F-4D97-AF65-F5344CB8AC3E}">
        <p14:creationId xmlns:p14="http://schemas.microsoft.com/office/powerpoint/2010/main" val="24391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3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2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7"/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284" tIns="45645" rIns="91284" bIns="45645"/>
          <a:lstStyle/>
          <a:p>
            <a:endParaRPr lang="fr-FR"/>
          </a:p>
        </p:txBody>
      </p:sp>
      <p:pic>
        <p:nvPicPr>
          <p:cNvPr id="18" name="Image 17" descr="Institut_ParisTech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85725"/>
            <a:ext cx="158432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re 20"/>
          <p:cNvSpPr>
            <a:spLocks noGrp="1"/>
          </p:cNvSpPr>
          <p:nvPr>
            <p:ph type="title"/>
          </p:nvPr>
        </p:nvSpPr>
        <p:spPr>
          <a:xfrm>
            <a:off x="914400" y="-2738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fr-FR" sz="4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3103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8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41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05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7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8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17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7930-255F-9641-A517-6E8A473B3AB4}" type="datetimeFigureOut">
              <a:rPr lang="fr-FR" smtClean="0"/>
              <a:t>16/09/2021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B039-9BC7-924D-8935-053C2D02A2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7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eu.boffety@institutoptique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49956"/>
            <a:ext cx="9144000" cy="2385907"/>
          </a:xfrm>
        </p:spPr>
        <p:txBody>
          <a:bodyPr>
            <a:normAutofit/>
          </a:bodyPr>
          <a:lstStyle/>
          <a:p>
            <a:r>
              <a:rPr lang="fr-FR" sz="3600" dirty="0"/>
              <a:t>Fundamentals of </a:t>
            </a:r>
            <a:r>
              <a:rPr lang="fr-FR" sz="3600" dirty="0" err="1"/>
              <a:t>Detection</a:t>
            </a:r>
            <a:r>
              <a:rPr lang="fr-FR" sz="3600" dirty="0"/>
              <a:t> &amp; Estimation</a:t>
            </a:r>
            <a:br>
              <a:rPr lang="fr-FR" sz="3600" dirty="0"/>
            </a:br>
            <a:br>
              <a:rPr lang="fr-FR" sz="3600" dirty="0"/>
            </a:br>
            <a:r>
              <a:rPr lang="fr-FR" b="0" dirty="0"/>
              <a:t>TP et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520651"/>
            <a:ext cx="6400800" cy="1106425"/>
          </a:xfrm>
        </p:spPr>
        <p:txBody>
          <a:bodyPr>
            <a:normAutofit fontScale="85000" lnSpcReduction="20000"/>
          </a:bodyPr>
          <a:lstStyle/>
          <a:p>
            <a:r>
              <a:rPr lang="fr-FR" sz="2000" b="1" dirty="0"/>
              <a:t>Intervenants :</a:t>
            </a:r>
          </a:p>
          <a:p>
            <a:r>
              <a:rPr lang="fr-FR" sz="2000" dirty="0"/>
              <a:t>Matthieu Boffety</a:t>
            </a:r>
          </a:p>
          <a:p>
            <a:r>
              <a:rPr lang="fr-FR" sz="2000" dirty="0"/>
              <a:t>(</a:t>
            </a:r>
            <a:r>
              <a:rPr lang="fr-FR" sz="2000" dirty="0">
                <a:solidFill>
                  <a:srgbClr val="0000FF"/>
                </a:solidFill>
                <a:hlinkClick r:id="rId3"/>
              </a:rPr>
              <a:t>matthieu.boffety@institutoptique.fr</a:t>
            </a:r>
            <a:r>
              <a:rPr lang="fr-FR" sz="2000" dirty="0"/>
              <a:t>)</a:t>
            </a:r>
          </a:p>
          <a:p>
            <a:r>
              <a:rPr lang="fr-FR" sz="2000" dirty="0"/>
              <a:t>Damien Bloch</a:t>
            </a:r>
          </a:p>
        </p:txBody>
      </p:sp>
    </p:spTree>
    <p:extLst>
      <p:ext uri="{BB962C8B-B14F-4D97-AF65-F5344CB8AC3E}">
        <p14:creationId xmlns:p14="http://schemas.microsoft.com/office/powerpoint/2010/main" val="324401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Programme des TP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281191" y="1357523"/>
            <a:ext cx="8446249" cy="4807674"/>
            <a:chOff x="281191" y="1119736"/>
            <a:chExt cx="8446249" cy="4807674"/>
          </a:xfrm>
        </p:grpSpPr>
        <p:sp>
          <p:nvSpPr>
            <p:cNvPr id="19" name="Rectangle 4"/>
            <p:cNvSpPr>
              <a:spLocks/>
            </p:cNvSpPr>
            <p:nvPr/>
          </p:nvSpPr>
          <p:spPr bwMode="auto">
            <a:xfrm>
              <a:off x="281192" y="1119736"/>
              <a:ext cx="8446248" cy="46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342900" indent="-342900" algn="l">
                <a:buFont typeface="Wingdings" charset="2"/>
                <a:buChar char="Ø"/>
              </a:pPr>
              <a:r>
                <a:rPr lang="fr-FR" sz="2000" b="1" dirty="0">
                  <a:solidFill>
                    <a:srgbClr val="1F497D"/>
                  </a:solidFill>
                  <a:ea typeface="ＭＳ Ｐゴシック" charset="0"/>
                  <a:cs typeface="Gill Sans" charset="0"/>
                </a:rPr>
                <a:t>TP1 : rappels sur les variables aléatoires (17/09)</a:t>
              </a:r>
            </a:p>
          </p:txBody>
        </p:sp>
        <p:sp>
          <p:nvSpPr>
            <p:cNvPr id="20" name="Rectangle 4"/>
            <p:cNvSpPr>
              <a:spLocks/>
            </p:cNvSpPr>
            <p:nvPr/>
          </p:nvSpPr>
          <p:spPr bwMode="auto">
            <a:xfrm>
              <a:off x="281192" y="3152434"/>
              <a:ext cx="8446248" cy="46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342900" indent="-342900" algn="l">
                <a:buFont typeface="Wingdings" charset="2"/>
                <a:buChar char="Ø"/>
              </a:pPr>
              <a:r>
                <a:rPr lang="fr-FR" sz="2000" b="1" dirty="0">
                  <a:solidFill>
                    <a:srgbClr val="1F497D"/>
                  </a:solidFill>
                  <a:ea typeface="ＭＳ Ｐゴシック" charset="0"/>
                  <a:cs typeface="Gill Sans" charset="0"/>
                </a:rPr>
                <a:t>TP3 : Estimation en microscopie PALM (01/10)</a:t>
              </a:r>
            </a:p>
          </p:txBody>
        </p:sp>
        <p:sp>
          <p:nvSpPr>
            <p:cNvPr id="21" name="Rectangle 4"/>
            <p:cNvSpPr>
              <a:spLocks/>
            </p:cNvSpPr>
            <p:nvPr/>
          </p:nvSpPr>
          <p:spPr bwMode="auto">
            <a:xfrm>
              <a:off x="281192" y="2136085"/>
              <a:ext cx="8446248" cy="46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342900" indent="-342900" algn="l">
                <a:buFont typeface="Wingdings" charset="2"/>
                <a:buChar char="Ø"/>
              </a:pPr>
              <a:r>
                <a:rPr lang="fr-FR" sz="2000" b="1" dirty="0">
                  <a:solidFill>
                    <a:srgbClr val="1F497D"/>
                  </a:solidFill>
                  <a:ea typeface="ＭＳ Ｐゴシック" charset="0"/>
                  <a:cs typeface="Gill Sans" charset="0"/>
                </a:rPr>
                <a:t>TP2 : Estimation de paramètres (24/09)</a:t>
              </a:r>
            </a:p>
          </p:txBody>
        </p:sp>
        <p:sp>
          <p:nvSpPr>
            <p:cNvPr id="22" name="Rectangle 4"/>
            <p:cNvSpPr>
              <a:spLocks/>
            </p:cNvSpPr>
            <p:nvPr/>
          </p:nvSpPr>
          <p:spPr bwMode="auto">
            <a:xfrm>
              <a:off x="281192" y="4168783"/>
              <a:ext cx="8446248" cy="46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342900" indent="-342900" algn="l">
                <a:buFont typeface="Wingdings" charset="2"/>
                <a:buChar char="Ø"/>
              </a:pPr>
              <a:r>
                <a:rPr lang="fr-FR" sz="2000" b="1" dirty="0">
                  <a:solidFill>
                    <a:srgbClr val="1F497D"/>
                  </a:solidFill>
                  <a:ea typeface="ＭＳ Ｐゴシック" charset="0"/>
                  <a:cs typeface="Gill Sans" charset="0"/>
                </a:rPr>
                <a:t>TP4 : Filtre adapté, recalage d’images (08/10)</a:t>
              </a:r>
            </a:p>
          </p:txBody>
        </p:sp>
        <p:sp>
          <p:nvSpPr>
            <p:cNvPr id="23" name="Rectangle 4"/>
            <p:cNvSpPr>
              <a:spLocks/>
            </p:cNvSpPr>
            <p:nvPr/>
          </p:nvSpPr>
          <p:spPr bwMode="auto">
            <a:xfrm>
              <a:off x="697752" y="1585017"/>
              <a:ext cx="581862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342900" indent="-342900" algn="l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Pas de rapport</a:t>
              </a:r>
            </a:p>
            <a:p>
              <a:pPr marL="342900" indent="-342900" algn="l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TP de prise en main</a:t>
              </a:r>
            </a:p>
          </p:txBody>
        </p:sp>
        <p:sp>
          <p:nvSpPr>
            <p:cNvPr id="24" name="Rectangle 4"/>
            <p:cNvSpPr>
              <a:spLocks/>
            </p:cNvSpPr>
            <p:nvPr/>
          </p:nvSpPr>
          <p:spPr bwMode="auto">
            <a:xfrm>
              <a:off x="697752" y="2601366"/>
              <a:ext cx="581862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342900" indent="-342900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Questions à préparer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Rapport à rendre pour le 01/10</a:t>
              </a:r>
            </a:p>
          </p:txBody>
        </p:sp>
        <p:sp>
          <p:nvSpPr>
            <p:cNvPr id="25" name="Rectangle 4"/>
            <p:cNvSpPr>
              <a:spLocks/>
            </p:cNvSpPr>
            <p:nvPr/>
          </p:nvSpPr>
          <p:spPr bwMode="auto">
            <a:xfrm>
              <a:off x="697751" y="3617715"/>
              <a:ext cx="744475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342900" indent="-342900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Questions à préparer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Pas de rapport spécifique mais résultats à intégrer au projet</a:t>
              </a:r>
            </a:p>
          </p:txBody>
        </p:sp>
        <p:sp>
          <p:nvSpPr>
            <p:cNvPr id="26" name="Rectangle 4"/>
            <p:cNvSpPr>
              <a:spLocks/>
            </p:cNvSpPr>
            <p:nvPr/>
          </p:nvSpPr>
          <p:spPr bwMode="auto">
            <a:xfrm>
              <a:off x="697752" y="4634064"/>
              <a:ext cx="581862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342900" indent="-342900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Questions à préparer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Pas de rapports mais à intégrer au rapport suivants</a:t>
              </a:r>
            </a:p>
          </p:txBody>
        </p: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281191" y="5185132"/>
              <a:ext cx="8446248" cy="46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342900" indent="-342900" algn="l">
                <a:buFont typeface="Wingdings" charset="2"/>
                <a:buChar char="Ø"/>
              </a:pPr>
              <a:r>
                <a:rPr lang="fr-FR" sz="2000" b="1" dirty="0">
                  <a:solidFill>
                    <a:srgbClr val="1F497D"/>
                  </a:solidFill>
                  <a:ea typeface="ＭＳ Ｐゴシック" charset="0"/>
                  <a:cs typeface="Gill Sans" charset="0"/>
                </a:rPr>
                <a:t>TP5 : Filtre adapté pour la détection (15/10)</a:t>
              </a:r>
            </a:p>
          </p:txBody>
        </p:sp>
        <p:sp>
          <p:nvSpPr>
            <p:cNvPr id="12" name="Rectangle 4"/>
            <p:cNvSpPr>
              <a:spLocks/>
            </p:cNvSpPr>
            <p:nvPr/>
          </p:nvSpPr>
          <p:spPr bwMode="auto">
            <a:xfrm>
              <a:off x="697751" y="5650411"/>
              <a:ext cx="72429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342900" indent="-342900">
                <a:buFont typeface="Wingdings" charset="2"/>
                <a:buChar char="Ø"/>
              </a:pPr>
              <a:r>
                <a:rPr lang="fr-FR" b="1" dirty="0">
                  <a:solidFill>
                    <a:schemeClr val="accent1"/>
                  </a:solidFill>
                  <a:ea typeface="ＭＳ Ｐゴシック" charset="0"/>
                  <a:cs typeface="Gill Sans" charset="0"/>
                </a:rPr>
                <a:t>Rapports à rendre pour le 22/10 en intégrant le TP4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81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Projet</a:t>
            </a:r>
          </a:p>
        </p:txBody>
      </p:sp>
      <p:sp>
        <p:nvSpPr>
          <p:cNvPr id="19" name="Rectangle 4"/>
          <p:cNvSpPr>
            <a:spLocks/>
          </p:cNvSpPr>
          <p:nvPr/>
        </p:nvSpPr>
        <p:spPr bwMode="auto">
          <a:xfrm>
            <a:off x="281192" y="1357523"/>
            <a:ext cx="8446248" cy="46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 algn="l">
              <a:buFont typeface="Wingdings" charset="2"/>
              <a:buChar char="Ø"/>
            </a:pP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Enoncé à la fin du poly de TP</a:t>
            </a:r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281192" y="1950207"/>
            <a:ext cx="8446248" cy="46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 algn="l">
              <a:buFont typeface="Wingdings" charset="2"/>
              <a:buChar char="Ø"/>
            </a:pP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Rapport de 10 pages max à rendre sous la forme d’un article scientifique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697752" y="2451914"/>
            <a:ext cx="68631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fr-FR" b="1" dirty="0">
                <a:solidFill>
                  <a:schemeClr val="accent1"/>
                </a:solidFill>
                <a:ea typeface="ＭＳ Ｐゴシック" charset="0"/>
                <a:cs typeface="Gill Sans" charset="0"/>
              </a:rPr>
              <a:t>Inclure les résultats du TP3 (étude en 1D)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fr-FR" b="1" dirty="0">
                <a:solidFill>
                  <a:schemeClr val="accent1"/>
                </a:solidFill>
                <a:ea typeface="ＭＳ Ｐゴシック" charset="0"/>
                <a:cs typeface="Gill Sans" charset="0"/>
              </a:rPr>
              <a:t>Travail supplémentaire à effectuer pour le projet (étude en 2D)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281192" y="3231099"/>
            <a:ext cx="8446248" cy="46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 algn="l">
              <a:buFont typeface="Wingdings" charset="2"/>
              <a:buChar char="Ø"/>
            </a:pP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Rapport à rendre pour le </a:t>
            </a:r>
            <a:r>
              <a:rPr lang="fr-FR" sz="2000" b="1" dirty="0">
                <a:solidFill>
                  <a:schemeClr val="accent2"/>
                </a:solidFill>
                <a:ea typeface="ＭＳ Ｐゴシック" charset="0"/>
                <a:cs typeface="Gill Sans" charset="0"/>
              </a:rPr>
              <a:t>8 novembre (?)</a:t>
            </a:r>
          </a:p>
        </p:txBody>
      </p:sp>
      <p:sp>
        <p:nvSpPr>
          <p:cNvPr id="17" name="Rectangle 4"/>
          <p:cNvSpPr>
            <a:spLocks/>
          </p:cNvSpPr>
          <p:nvPr/>
        </p:nvSpPr>
        <p:spPr bwMode="auto">
          <a:xfrm>
            <a:off x="281192" y="4845445"/>
            <a:ext cx="8446248" cy="46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fr-FR" sz="2000" b="1" dirty="0">
                <a:solidFill>
                  <a:srgbClr val="C0504D"/>
                </a:solidFill>
                <a:ea typeface="ＭＳ Ｐゴシック" charset="0"/>
                <a:cs typeface="Gill Sans" charset="0"/>
              </a:rPr>
              <a:t>Merci de gardez vos binômes pour l’ensemble des TP et le projet</a:t>
            </a:r>
          </a:p>
        </p:txBody>
      </p:sp>
    </p:spTree>
    <p:extLst>
      <p:ext uri="{BB962C8B-B14F-4D97-AF65-F5344CB8AC3E}">
        <p14:creationId xmlns:p14="http://schemas.microsoft.com/office/powerpoint/2010/main" val="6345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468D0-E72A-214F-ACED-11265190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732" y="-27384"/>
            <a:ext cx="7298267" cy="796950"/>
          </a:xfrm>
        </p:spPr>
        <p:txBody>
          <a:bodyPr/>
          <a:lstStyle/>
          <a:p>
            <a:r>
              <a:rPr lang="fr-FR" dirty="0"/>
              <a:t>Conseils pour les rapports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F6C3C-132C-2947-8A99-A35ADEC5381A}"/>
              </a:ext>
            </a:extLst>
          </p:cNvPr>
          <p:cNvSpPr/>
          <p:nvPr/>
        </p:nvSpPr>
        <p:spPr>
          <a:xfrm>
            <a:off x="270933" y="1249570"/>
            <a:ext cx="85005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Prendre du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recul :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Mettre une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conclusion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 et une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introduction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Se détacher de la structure de l’énoncé, éviter les rapports du type question/réponse</a:t>
            </a:r>
          </a:p>
          <a:p>
            <a:pPr lvl="1"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fr-FR" sz="2000" dirty="0">
              <a:solidFill>
                <a:srgbClr val="1F497D"/>
              </a:solidFill>
              <a:ea typeface="ＭＳ Ｐゴシック" charset="0"/>
              <a:cs typeface="Gill Sans" charset="0"/>
            </a:endParaRPr>
          </a:p>
          <a:p>
            <a:pPr marL="342900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fr-FR" sz="2000" dirty="0">
              <a:solidFill>
                <a:srgbClr val="1F497D"/>
              </a:solidFill>
              <a:ea typeface="ＭＳ Ｐゴシック" charset="0"/>
              <a:cs typeface="Gill Sans" charset="0"/>
            </a:endParaRPr>
          </a:p>
          <a:p>
            <a:pPr marL="342900" indent="-342900">
              <a:buFont typeface="Wingdings" pitchFamily="2" charset="2"/>
              <a:buChar char="q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Gestion des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courbes et figures :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Toujours préciser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les axes 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sur les courbes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Toujours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citer 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les courbes et figures mises dans le rapport</a:t>
            </a:r>
          </a:p>
          <a:p>
            <a:pPr lvl="1"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fr-FR" sz="2000" b="1" dirty="0">
              <a:solidFill>
                <a:srgbClr val="1F497D"/>
              </a:solidFill>
              <a:ea typeface="ＭＳ Ｐゴシック" charset="0"/>
              <a:cs typeface="Gill Sans" charset="0"/>
            </a:endParaRPr>
          </a:p>
          <a:p>
            <a:pPr marL="342900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fr-FR" sz="2000" b="1" dirty="0">
              <a:solidFill>
                <a:srgbClr val="1F497D"/>
              </a:solidFill>
              <a:ea typeface="ＭＳ Ｐゴシック" charset="0"/>
              <a:cs typeface="Gill Sans" charset="0"/>
            </a:endParaRPr>
          </a:p>
          <a:p>
            <a:pPr marL="342900" indent="-342900">
              <a:buFont typeface="Wingdings" pitchFamily="2" charset="2"/>
              <a:buChar char="q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Présentation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 des résultats : 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Eviter de mettre du code 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ou d’expliquer l’implémentation sous Matlab, s’exprimer en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termes de calcul scientifique 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(</a:t>
            </a:r>
            <a:r>
              <a:rPr lang="fr-FR" sz="2000" dirty="0" err="1">
                <a:solidFill>
                  <a:srgbClr val="1F497D"/>
                </a:solidFill>
                <a:ea typeface="ＭＳ Ｐゴシック" charset="0"/>
                <a:cs typeface="Gill Sans" charset="0"/>
              </a:rPr>
              <a:t>e.g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. ne pas dire « on a utiliser </a:t>
            </a:r>
            <a:r>
              <a:rPr lang="fr-FR" sz="2000" dirty="0" err="1">
                <a:solidFill>
                  <a:srgbClr val="1F497D"/>
                </a:solidFill>
                <a:ea typeface="ＭＳ Ｐゴシック" charset="0"/>
                <a:cs typeface="Gill Sans" charset="0"/>
              </a:rPr>
              <a:t>fminsearch</a:t>
            </a: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 » mais plutôt « on utilise une méthode de recherche de minimum local pour… »)</a:t>
            </a:r>
          </a:p>
          <a:p>
            <a:pPr marL="800100" lvl="1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fr-FR" sz="2000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Attention au nombre de </a:t>
            </a:r>
            <a:r>
              <a:rPr lang="fr-FR" sz="2000" b="1" dirty="0">
                <a:solidFill>
                  <a:srgbClr val="1F497D"/>
                </a:solidFill>
                <a:ea typeface="ＭＳ Ｐゴシック" charset="0"/>
                <a:cs typeface="Gill Sans" charset="0"/>
              </a:rPr>
              <a:t>chiffres significatifs</a:t>
            </a:r>
          </a:p>
          <a:p>
            <a:pPr marL="342900" indent="-342900">
              <a:buFont typeface="Wingdings" pitchFamily="2" charset="2"/>
              <a:buChar char="Ø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fr-FR" sz="2000" dirty="0">
              <a:solidFill>
                <a:srgbClr val="1F497D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906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301</Words>
  <Application>Microsoft Macintosh PowerPoint</Application>
  <PresentationFormat>Affichage à l'écran (4:3)</PresentationFormat>
  <Paragraphs>42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Thème Office</vt:lpstr>
      <vt:lpstr>Fundamentals of Detection &amp; Estimation  TP et projet</vt:lpstr>
      <vt:lpstr>Programme des TP</vt:lpstr>
      <vt:lpstr>Projet</vt:lpstr>
      <vt:lpstr>Conseils pour les rapports</vt:lpstr>
    </vt:vector>
  </TitlesOfParts>
  <Company>IOGS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AMPHI DE RENTRÉE 2A PALAISEAU</dc:title>
  <dc:creator>Matthieu Boffety</dc:creator>
  <cp:lastModifiedBy>Matthieu BOFFETY</cp:lastModifiedBy>
  <cp:revision>362</cp:revision>
  <dcterms:created xsi:type="dcterms:W3CDTF">2014-09-05T16:51:40Z</dcterms:created>
  <dcterms:modified xsi:type="dcterms:W3CDTF">2021-09-16T15:28:28Z</dcterms:modified>
</cp:coreProperties>
</file>