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0" r:id="rId7"/>
    <p:sldId id="267" r:id="rId8"/>
    <p:sldId id="269" r:id="rId9"/>
    <p:sldId id="259" r:id="rId10"/>
    <p:sldId id="261" r:id="rId11"/>
    <p:sldId id="262" r:id="rId12"/>
    <p:sldId id="263" r:id="rId13"/>
    <p:sldId id="271" r:id="rId14"/>
    <p:sldId id="272" r:id="rId1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CC99"/>
    <a:srgbClr val="DC2CE0"/>
    <a:srgbClr val="E98915"/>
    <a:srgbClr val="A419A7"/>
    <a:srgbClr val="009999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BR" dirty="0" smtClean="0"/>
            <a:t>Necessidade/Problema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 smtClean="0"/>
            <a:t>Demanda/Procura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 smtClean="0"/>
            <a:t>Solução/Produto ou serviço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MPp2yX931o" TargetMode="External"/><Relationship Id="rId7" Type="http://schemas.openxmlformats.org/officeDocument/2006/relationships/hyperlink" Target="https://pt.slideshare.net/MTUTUCV/modelo-de-processo-de-negocios-barbeiro-cabeleireiro-em-casa" TargetMode="External"/><Relationship Id="rId2" Type="http://schemas.openxmlformats.org/officeDocument/2006/relationships/hyperlink" Target="https://www.youtube.com/watch?v=Wx3G5bJ4m98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nxJl2E7cjpY" TargetMode="External"/><Relationship Id="rId5" Type="http://schemas.openxmlformats.org/officeDocument/2006/relationships/hyperlink" Target="https://www.youtube.com/watch?v=ekwijV3o5gM" TargetMode="External"/><Relationship Id="rId4" Type="http://schemas.openxmlformats.org/officeDocument/2006/relationships/hyperlink" Target="https://www.youtube.com/watch?v=itRn9G5IuG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7200" dirty="0" err="1" smtClean="0">
                <a:latin typeface="Imprint MT Shadow" panose="04020605060303030202" pitchFamily="82" charset="0"/>
              </a:rPr>
              <a:t>Barber</a:t>
            </a:r>
            <a:r>
              <a:rPr lang="pt-BR" sz="7200" dirty="0" smtClean="0">
                <a:latin typeface="Imprint MT Shadow" panose="04020605060303030202" pitchFamily="82" charset="0"/>
              </a:rPr>
              <a:t> Shop</a:t>
            </a:r>
            <a:endParaRPr lang="pt-BR" sz="7200" dirty="0">
              <a:latin typeface="Imprint MT Shadow" panose="04020605060303030202" pitchFamily="8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9986" y="3140968"/>
            <a:ext cx="8735325" cy="302433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mtClean="0">
                <a:solidFill>
                  <a:srgbClr val="00FF99"/>
                </a:solidFill>
              </a:rPr>
              <a:t>Grupo - RGM:</a:t>
            </a:r>
            <a:endParaRPr lang="pt-BR" dirty="0" smtClean="0">
              <a:solidFill>
                <a:srgbClr val="00FF99"/>
              </a:solidFill>
            </a:endParaRPr>
          </a:p>
          <a:p>
            <a:pPr rtl="0"/>
            <a:endParaRPr lang="pt-BR" dirty="0" smtClean="0">
              <a:solidFill>
                <a:schemeClr val="tx1"/>
              </a:solidFill>
            </a:endParaRPr>
          </a:p>
          <a:p>
            <a:pPr rtl="0"/>
            <a:r>
              <a:rPr lang="pt-BR" dirty="0" smtClean="0">
                <a:solidFill>
                  <a:schemeClr val="tx1"/>
                </a:solidFill>
              </a:rPr>
              <a:t>Bruno Prado</a:t>
            </a:r>
            <a:endParaRPr lang="pt-BR" dirty="0">
              <a:solidFill>
                <a:schemeClr val="tx1"/>
              </a:solidFill>
            </a:endParaRPr>
          </a:p>
          <a:p>
            <a:pPr rtl="0"/>
            <a:r>
              <a:rPr lang="pt-BR" dirty="0" err="1" smtClean="0">
                <a:solidFill>
                  <a:schemeClr val="tx1"/>
                </a:solidFill>
              </a:rPr>
              <a:t>Ellyézer</a:t>
            </a:r>
            <a:r>
              <a:rPr lang="pt-BR" dirty="0" smtClean="0">
                <a:solidFill>
                  <a:schemeClr val="tx1"/>
                </a:solidFill>
              </a:rPr>
              <a:t> ramos</a:t>
            </a:r>
          </a:p>
          <a:p>
            <a:pPr rtl="0"/>
            <a:r>
              <a:rPr lang="pt-BR" dirty="0" smtClean="0">
                <a:solidFill>
                  <a:schemeClr val="tx1"/>
                </a:solidFill>
              </a:rPr>
              <a:t>Gabriel </a:t>
            </a:r>
            <a:r>
              <a:rPr lang="pt-BR" dirty="0" smtClean="0">
                <a:solidFill>
                  <a:schemeClr val="tx1"/>
                </a:solidFill>
              </a:rPr>
              <a:t>Gustavo Mariano da Silva – 1934370-1</a:t>
            </a:r>
            <a:endParaRPr lang="pt-BR" dirty="0" smtClean="0">
              <a:solidFill>
                <a:schemeClr val="tx1"/>
              </a:solidFill>
            </a:endParaRPr>
          </a:p>
          <a:p>
            <a:pPr rtl="0"/>
            <a:r>
              <a:rPr lang="pt-BR" dirty="0" smtClean="0">
                <a:solidFill>
                  <a:schemeClr val="tx1"/>
                </a:solidFill>
              </a:rPr>
              <a:t>Guilherme Sabino</a:t>
            </a:r>
          </a:p>
          <a:p>
            <a:pPr rtl="0"/>
            <a:endParaRPr lang="pt-BR" dirty="0">
              <a:solidFill>
                <a:srgbClr val="00FF99"/>
              </a:solidFill>
            </a:endParaRPr>
          </a:p>
          <a:p>
            <a:pPr rtl="0"/>
            <a:r>
              <a:rPr lang="pt-BR" dirty="0" smtClean="0">
                <a:solidFill>
                  <a:srgbClr val="00FF99"/>
                </a:solidFill>
              </a:rPr>
              <a:t>Orientador: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  <a:p>
            <a:pPr rtl="0"/>
            <a:r>
              <a:rPr lang="pt-BR" dirty="0" smtClean="0">
                <a:solidFill>
                  <a:schemeClr val="tx1"/>
                </a:solidFill>
              </a:rPr>
              <a:t>Orlando da Silva</a:t>
            </a:r>
          </a:p>
          <a:p>
            <a:pPr rtl="0"/>
            <a:endParaRPr lang="pt-BR" dirty="0" smtClean="0">
              <a:solidFill>
                <a:srgbClr val="00CC99"/>
              </a:solidFill>
            </a:endParaRPr>
          </a:p>
          <a:p>
            <a:pPr rtl="0"/>
            <a:endParaRPr lang="pt-BR" dirty="0" smtClean="0">
              <a:solidFill>
                <a:schemeClr val="tx1"/>
              </a:solidFill>
            </a:endParaRPr>
          </a:p>
          <a:p>
            <a:pPr rtl="0"/>
            <a:endParaRPr lang="pt-BR" dirty="0" smtClean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60648"/>
            <a:ext cx="8352928" cy="713259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 smtClean="0">
                <a:solidFill>
                  <a:srgbClr val="00FF99"/>
                </a:solidFill>
                <a:latin typeface="Arial Black" panose="020B0A04020102020204" pitchFamily="34" charset="0"/>
              </a:rPr>
              <a:t>Referências:</a:t>
            </a:r>
            <a:endParaRPr lang="pt-BR" sz="3200" dirty="0">
              <a:solidFill>
                <a:srgbClr val="00FF9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3852" y="1340768"/>
            <a:ext cx="10657183" cy="5328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 err="1" smtClean="0"/>
              <a:t>Dificuldade</a:t>
            </a:r>
            <a:r>
              <a:rPr lang="en-US" dirty="0" smtClean="0"/>
              <a:t> -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cortes</a:t>
            </a:r>
            <a:r>
              <a:rPr lang="en-US" dirty="0" smtClean="0"/>
              <a:t> 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atualizado</a:t>
            </a:r>
            <a:r>
              <a:rPr lang="en-US" dirty="0" smtClean="0"/>
              <a:t>:</a:t>
            </a:r>
          </a:p>
          <a:p>
            <a:r>
              <a:rPr lang="pt-BR" dirty="0">
                <a:solidFill>
                  <a:srgbClr val="00CC99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rgbClr val="00CC99"/>
                </a:solidFill>
                <a:hlinkClick r:id="rId2"/>
              </a:rPr>
              <a:t>www.youtube.com/watch?v=Wx3G5bJ4m98</a:t>
            </a:r>
            <a:endParaRPr lang="pt-BR" dirty="0" smtClean="0">
              <a:solidFill>
                <a:srgbClr val="00CC99"/>
              </a:solidFill>
            </a:endParaRPr>
          </a:p>
          <a:p>
            <a:r>
              <a:rPr lang="en-US" dirty="0" err="1"/>
              <a:t>Dificuldade</a:t>
            </a:r>
            <a:r>
              <a:rPr lang="en-US" dirty="0"/>
              <a:t> -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equipamento</a:t>
            </a:r>
            <a:r>
              <a:rPr lang="en-US" dirty="0" smtClean="0"/>
              <a:t> </a:t>
            </a:r>
            <a:r>
              <a:rPr lang="en-US" dirty="0" err="1" smtClean="0"/>
              <a:t>adequado</a:t>
            </a:r>
            <a:r>
              <a:rPr lang="en-US" dirty="0" smtClean="0"/>
              <a:t> e de </a:t>
            </a:r>
            <a:r>
              <a:rPr lang="en-US" dirty="0" err="1" smtClean="0"/>
              <a:t>qualidade</a:t>
            </a:r>
            <a:r>
              <a:rPr lang="en-US" dirty="0" smtClean="0"/>
              <a:t>:</a:t>
            </a:r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www.youtube.com/watch?v=zMPp2yX931o</a:t>
            </a:r>
            <a:endParaRPr lang="pt-BR" dirty="0" smtClean="0"/>
          </a:p>
          <a:p>
            <a:r>
              <a:rPr lang="en-US" dirty="0" err="1"/>
              <a:t>Dificuldade</a:t>
            </a:r>
            <a:r>
              <a:rPr lang="en-US" dirty="0"/>
              <a:t> - </a:t>
            </a:r>
            <a:r>
              <a:rPr lang="pt-BR" dirty="0" smtClean="0"/>
              <a:t>Prever o resultado do corte  /  Encontrar um bom corte para cliente / Feedback</a:t>
            </a:r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www.youtube.com/watch?v=itRn9G5IuGM</a:t>
            </a:r>
            <a:endParaRPr lang="pt-BR" dirty="0" smtClean="0"/>
          </a:p>
          <a:p>
            <a:r>
              <a:rPr lang="pt-BR" dirty="0" smtClean="0"/>
              <a:t>Dificuldade de promover barbearia, ser encontrado e fidelizar clientes:</a:t>
            </a:r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www.youtube.com/watch?v=ekwijV3o5gM</a:t>
            </a:r>
            <a:endParaRPr lang="pt-BR" dirty="0" smtClean="0"/>
          </a:p>
          <a:p>
            <a:r>
              <a:rPr lang="pt-BR" dirty="0" smtClean="0"/>
              <a:t>Dificuldade de gerenciar fluxo de caixa</a:t>
            </a:r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www.youtube.com/watch?v=nxJl2E7cjpY</a:t>
            </a:r>
            <a:endParaRPr lang="pt-BR" dirty="0" smtClean="0"/>
          </a:p>
          <a:p>
            <a:r>
              <a:rPr lang="pt-BR" dirty="0" smtClean="0"/>
              <a:t>Modelagem de negócio – barbearia:</a:t>
            </a:r>
          </a:p>
          <a:p>
            <a:r>
              <a:rPr lang="pt-BR" dirty="0">
                <a:hlinkClick r:id="rId7"/>
              </a:rPr>
              <a:t>https://pt.slideshare.net/MTUTUCV/modelo-de-processo-de-negocios-barbeiro-cabeleireiro-em-casa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356992"/>
            <a:ext cx="12071076" cy="6480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000" dirty="0" smtClean="0">
                <a:solidFill>
                  <a:srgbClr val="00FF99"/>
                </a:solidFill>
                <a:latin typeface="Algerian" panose="04020705040A02060702" pitchFamily="82" charset="0"/>
              </a:rPr>
              <a:t>Agradecemos pela atenção !!!</a:t>
            </a:r>
            <a:endParaRPr lang="pt-BR" sz="4000" dirty="0">
              <a:solidFill>
                <a:srgbClr val="00FF99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25176" y="584201"/>
            <a:ext cx="8735325" cy="118861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dirty="0" err="1" smtClean="0">
                <a:solidFill>
                  <a:schemeClr val="tx1"/>
                </a:solidFill>
                <a:latin typeface="Imprint MT Shadow" panose="04020605060303030202" pitchFamily="82" charset="0"/>
              </a:rPr>
              <a:t>Barber</a:t>
            </a:r>
            <a:r>
              <a:rPr lang="pt-BR" sz="7200" dirty="0" smtClean="0">
                <a:solidFill>
                  <a:schemeClr val="tx1"/>
                </a:solidFill>
                <a:latin typeface="Imprint MT Shadow" panose="04020605060303030202" pitchFamily="82" charset="0"/>
              </a:rPr>
              <a:t> Shop</a:t>
            </a:r>
            <a:endParaRPr lang="pt-BR" sz="7200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História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pt-BR" dirty="0"/>
              <a:t>Vive-se em um mundo globalizado onde o tempo é um dos recursos mais preciosos e independentemente da classe socioeconômica não se deseja perde-lo, principalmente na hora de cortar o cabelo, em filas onde se pode perder o lugar devido a imprevistos, o que para barbearias representa uma redução de clientes satisfeitos e do lucro. No entanto, para um atendimento veloz e eficaz é necessário que o empreendimento inteiro seja bem gerenciado, desde o agendamento ao controle de estoque, algo pouco prático de ser feito com uma simples </a:t>
            </a:r>
            <a:r>
              <a:rPr lang="pt-BR" dirty="0" smtClean="0"/>
              <a:t>agenda, assim surgiu a </a:t>
            </a:r>
            <a:r>
              <a:rPr lang="pt-BR" dirty="0" err="1" smtClean="0"/>
              <a:t>Barber</a:t>
            </a:r>
            <a:r>
              <a:rPr lang="pt-BR" dirty="0" smtClean="0"/>
              <a:t> Shop.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7200" dirty="0" err="1">
                <a:latin typeface="Imprint MT Shadow" panose="04020605060303030202" pitchFamily="82" charset="0"/>
              </a:rPr>
              <a:t>Barber</a:t>
            </a:r>
            <a:r>
              <a:rPr lang="pt-BR" sz="7200" dirty="0">
                <a:latin typeface="Imprint MT Shadow" panose="04020605060303030202" pitchFamily="82" charset="0"/>
              </a:rPr>
              <a:t> Shop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1348" y="1412776"/>
            <a:ext cx="6989248" cy="4824536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400" dirty="0" smtClean="0"/>
              <a:t>É um sistema que busca suprir as necessidades de franquias de barbearias através de ferramentas tecnológicas.</a:t>
            </a:r>
          </a:p>
          <a:p>
            <a:pPr algn="just"/>
            <a:r>
              <a:rPr lang="pt-BR" sz="2400" dirty="0" smtClean="0">
                <a:solidFill>
                  <a:srgbClr val="00FF99"/>
                </a:solidFill>
              </a:rPr>
              <a:t>Missão: Proporcionar as </a:t>
            </a:r>
            <a:r>
              <a:rPr lang="pt-BR" sz="2400" dirty="0">
                <a:solidFill>
                  <a:srgbClr val="00FF99"/>
                </a:solidFill>
              </a:rPr>
              <a:t>pessoas e empresas o melhor uso de seu tempo na hora de consumir e realizar </a:t>
            </a:r>
            <a:r>
              <a:rPr lang="pt-BR" sz="2400" dirty="0" smtClean="0">
                <a:solidFill>
                  <a:srgbClr val="00FF99"/>
                </a:solidFill>
              </a:rPr>
              <a:t>serviços de barbearia.</a:t>
            </a:r>
          </a:p>
          <a:p>
            <a:pPr algn="just"/>
            <a:r>
              <a:rPr lang="pt-BR" sz="2400" dirty="0" smtClean="0"/>
              <a:t>Visão: Disponibilizar </a:t>
            </a:r>
            <a:r>
              <a:rPr lang="pt-BR" sz="2400" dirty="0"/>
              <a:t>softwares de qualidade para barbearias, facilitando uma melhor gestão de seus negócios e uma união duradoura com seus clientes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 smtClean="0">
                <a:solidFill>
                  <a:srgbClr val="00FF99"/>
                </a:solidFill>
              </a:rPr>
              <a:t>Valores: Integridade, honestidade, honrar </a:t>
            </a:r>
            <a:r>
              <a:rPr lang="pt-BR" sz="2400" dirty="0">
                <a:solidFill>
                  <a:srgbClr val="00FF99"/>
                </a:solidFill>
              </a:rPr>
              <a:t>todos os nossos </a:t>
            </a:r>
            <a:r>
              <a:rPr lang="pt-BR" sz="2400" dirty="0" smtClean="0">
                <a:solidFill>
                  <a:srgbClr val="00FF99"/>
                </a:solidFill>
              </a:rPr>
              <a:t>compromissos, buscando manter a qualidade de atendimento, produtos e serviços.</a:t>
            </a:r>
            <a:endParaRPr lang="pt-BR" sz="2400" dirty="0">
              <a:solidFill>
                <a:srgbClr val="00FF99"/>
              </a:solidFill>
            </a:endParaRPr>
          </a:p>
          <a:p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4637853"/>
              </p:ext>
            </p:extLst>
          </p:nvPr>
        </p:nvGraphicFramePr>
        <p:xfrm>
          <a:off x="7822604" y="1628800"/>
          <a:ext cx="4214316" cy="403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>
                <a:latin typeface="Arial Black" panose="020B0A04020102020204" pitchFamily="34" charset="0"/>
              </a:rPr>
              <a:t>Histórias de usuário: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Gerente,  </a:t>
            </a:r>
            <a:r>
              <a:rPr lang="pt-BR" dirty="0"/>
              <a:t>Quero um </a:t>
            </a:r>
            <a:r>
              <a:rPr lang="pt-BR" dirty="0" smtClean="0"/>
              <a:t>sistema que me permita gerenciar o fluxo de caixa da </a:t>
            </a:r>
            <a:r>
              <a:rPr lang="pt-BR" dirty="0"/>
              <a:t>minha </a:t>
            </a:r>
            <a:r>
              <a:rPr lang="pt-BR" dirty="0" smtClean="0"/>
              <a:t>empresa, conhecer os principais serviços pedidos pelos meus clientes e que me ajude gerir a barbearia como um todo.</a:t>
            </a:r>
          </a:p>
          <a:p>
            <a:pPr algn="just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Barbeiro,   </a:t>
            </a:r>
            <a:r>
              <a:rPr lang="pt-BR" dirty="0" smtClean="0"/>
              <a:t>Quero um sistema que me ajude gerenciar minha agenda durante o expediente.</a:t>
            </a:r>
          </a:p>
          <a:p>
            <a:pPr algn="just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cliente, </a:t>
            </a:r>
            <a:r>
              <a:rPr lang="pt-BR" dirty="0" smtClean="0"/>
              <a:t>Não desejo esperar </a:t>
            </a:r>
            <a:r>
              <a:rPr lang="pt-BR" dirty="0"/>
              <a:t>por muito </a:t>
            </a:r>
            <a:r>
              <a:rPr lang="pt-BR" dirty="0" smtClean="0"/>
              <a:t>tempo para cortar o cabelo ou barba.</a:t>
            </a:r>
          </a:p>
          <a:p>
            <a:pPr algn="just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atendente,   </a:t>
            </a:r>
            <a:r>
              <a:rPr lang="pt-BR" dirty="0"/>
              <a:t>Necessito de uma ferramenta que facilite meu </a:t>
            </a:r>
            <a:r>
              <a:rPr lang="pt-BR" dirty="0" smtClean="0"/>
              <a:t>trabalho e me faça ganhar tempo, utilizando-o de modo eficiente para melhor atender 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6" y="1124744"/>
            <a:ext cx="11030994" cy="5479874"/>
          </a:xfrm>
        </p:spPr>
      </p:pic>
      <p:sp>
        <p:nvSpPr>
          <p:cNvPr id="11" name="CaixaDeTexto 10"/>
          <p:cNvSpPr txBox="1"/>
          <p:nvPr/>
        </p:nvSpPr>
        <p:spPr>
          <a:xfrm>
            <a:off x="2133972" y="33265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 Black" panose="020B0A04020102020204" pitchFamily="34" charset="0"/>
              </a:rPr>
              <a:t>Processo de Compra – Visão do Cliente</a:t>
            </a:r>
            <a:endParaRPr lang="pt-BR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01299" y="548680"/>
            <a:ext cx="8938472" cy="571127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 smtClean="0">
                <a:latin typeface="Arial Black" panose="020B0A04020102020204" pitchFamily="34" charset="0"/>
              </a:rPr>
              <a:t>Principais dificuldades das barbearias: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105410" y="1772816"/>
            <a:ext cx="9461665" cy="4248472"/>
          </a:xfrm>
        </p:spPr>
        <p:txBody>
          <a:bodyPr rtlCol="0">
            <a:normAutofit fontScale="92500"/>
          </a:bodyPr>
          <a:lstStyle/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Encontrar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ferramentas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qualidade</a:t>
            </a:r>
            <a:endParaRPr lang="en-US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Estar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sempre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atualizados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com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tendências</a:t>
            </a:r>
            <a:endParaRPr lang="en-US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encontrado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fidelizar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clientes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Promover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barbearia</a:t>
            </a:r>
            <a:endParaRPr lang="en-US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Prever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o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resultado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do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corte</a:t>
            </a:r>
            <a:endParaRPr lang="en-US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Armazenar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gerar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informações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clientes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serviços</a:t>
            </a:r>
            <a:endParaRPr lang="en-US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Gerenciar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agendamento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clientes</a:t>
            </a:r>
            <a:endParaRPr lang="en-US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Gerenciar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estoque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recursos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humanos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solicitar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equipamentos</a:t>
            </a: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77788" y="188640"/>
            <a:ext cx="11449272" cy="922115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 smtClean="0">
                <a:latin typeface="+mn-lt"/>
              </a:rPr>
              <a:t>Ferramentas propostas a partir das dificuldades:</a:t>
            </a:r>
            <a:endParaRPr lang="pt-BR" dirty="0">
              <a:latin typeface="+mn-lt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1413892" y="1916832"/>
            <a:ext cx="7488832" cy="4320480"/>
          </a:xfrm>
        </p:spPr>
        <p:txBody>
          <a:bodyPr rtlCol="0"/>
          <a:lstStyle/>
          <a:p>
            <a:pPr rtl="0"/>
            <a:r>
              <a:rPr lang="en-US" dirty="0" err="1" smtClean="0"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latin typeface="Bahnschrift Condensed" panose="020B0502040204020203" pitchFamily="34" charset="0"/>
              </a:rPr>
              <a:t>agendamento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rtl="0"/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de geo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localização</a:t>
            </a:r>
            <a:endParaRPr lang="en-US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rtl="0"/>
            <a:r>
              <a:rPr lang="en-US" dirty="0" err="1" smtClean="0"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latin typeface="Bahnschrift Condensed" panose="020B0502040204020203" pitchFamily="34" charset="0"/>
              </a:rPr>
              <a:t> de marketing digital</a:t>
            </a:r>
          </a:p>
          <a:p>
            <a:pPr rtl="0"/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assinaturas</a:t>
            </a:r>
            <a:endParaRPr lang="en-US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r>
              <a:rPr lang="en-US" dirty="0" err="1">
                <a:latin typeface="Bahnschrift Condensed" panose="020B0502040204020203" pitchFamily="34" charset="0"/>
              </a:rPr>
              <a:t>Módulo</a:t>
            </a:r>
            <a:r>
              <a:rPr lang="en-US" dirty="0">
                <a:latin typeface="Bahnschrift Condensed" panose="020B0502040204020203" pitchFamily="34" charset="0"/>
              </a:rPr>
              <a:t> de </a:t>
            </a:r>
            <a:r>
              <a:rPr lang="en-US" dirty="0" err="1">
                <a:latin typeface="Bahnschrift Condensed" panose="020B0502040204020203" pitchFamily="34" charset="0"/>
              </a:rPr>
              <a:t>gestão</a:t>
            </a:r>
            <a:r>
              <a:rPr lang="en-US" dirty="0">
                <a:latin typeface="Bahnschrift Condensed" panose="020B0502040204020203" pitchFamily="34" charset="0"/>
              </a:rPr>
              <a:t> de </a:t>
            </a:r>
            <a:r>
              <a:rPr lang="en-US" dirty="0" err="1">
                <a:latin typeface="Bahnschrift Condensed" panose="020B0502040204020203" pitchFamily="34" charset="0"/>
              </a:rPr>
              <a:t>recursos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</a:rPr>
              <a:t>(para </a:t>
            </a:r>
            <a:r>
              <a:rPr lang="en-US" dirty="0" err="1">
                <a:latin typeface="Bahnschrift Condensed" panose="020B0502040204020203" pitchFamily="34" charset="0"/>
              </a:rPr>
              <a:t>gerir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Histórico</a:t>
            </a:r>
            <a:r>
              <a:rPr lang="en-US" dirty="0">
                <a:latin typeface="Bahnschrift Condensed" panose="020B0502040204020203" pitchFamily="34" charset="0"/>
              </a:rPr>
              <a:t>  de </a:t>
            </a:r>
            <a:r>
              <a:rPr lang="en-US" dirty="0" err="1">
                <a:latin typeface="Bahnschrift Condensed" panose="020B0502040204020203" pitchFamily="34" charset="0"/>
              </a:rPr>
              <a:t>clientes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serviços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quadro</a:t>
            </a:r>
            <a:r>
              <a:rPr lang="en-US" dirty="0">
                <a:latin typeface="Bahnschrift Condensed" panose="020B0502040204020203" pitchFamily="34" charset="0"/>
              </a:rPr>
              <a:t> de </a:t>
            </a:r>
            <a:r>
              <a:rPr lang="en-US" dirty="0" err="1">
                <a:latin typeface="Bahnschrift Condensed" panose="020B0502040204020203" pitchFamily="34" charset="0"/>
              </a:rPr>
              <a:t>escala</a:t>
            </a:r>
            <a:r>
              <a:rPr lang="en-US" dirty="0">
                <a:latin typeface="Bahnschrift Condensed" panose="020B0502040204020203" pitchFamily="34" charset="0"/>
              </a:rPr>
              <a:t> de </a:t>
            </a:r>
            <a:r>
              <a:rPr lang="en-US" dirty="0" smtClean="0">
                <a:latin typeface="Bahnschrift Condensed" panose="020B0502040204020203" pitchFamily="34" charset="0"/>
              </a:rPr>
              <a:t>RH</a:t>
            </a:r>
            <a:r>
              <a:rPr lang="en-US" u="sng" dirty="0" smtClean="0">
                <a:latin typeface="Bahnschrift Condensed" panose="020B0502040204020203" pitchFamily="34" charset="0"/>
              </a:rPr>
              <a:t>).</a:t>
            </a:r>
            <a:endParaRPr lang="en-US" u="sng" dirty="0">
              <a:latin typeface="Bahnschrift Condensed" panose="020B0502040204020203" pitchFamily="34" charset="0"/>
            </a:endParaRPr>
          </a:p>
          <a:p>
            <a:pPr rtl="0"/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gestão</a:t>
            </a:r>
            <a:r>
              <a:rPr lang="en-US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consumíveis</a:t>
            </a:r>
            <a:endParaRPr lang="en-US" dirty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rtl="0"/>
            <a:r>
              <a:rPr lang="en-US" dirty="0" err="1" smtClean="0">
                <a:latin typeface="Bahnschrift Condensed" panose="020B0502040204020203" pitchFamily="34" charset="0"/>
              </a:rPr>
              <a:t>Módulo</a:t>
            </a:r>
            <a:r>
              <a:rPr lang="en-US" dirty="0" smtClean="0"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latin typeface="Bahnschrift Condensed" panose="020B0502040204020203" pitchFamily="34" charset="0"/>
              </a:rPr>
              <a:t>processamento</a:t>
            </a:r>
            <a:r>
              <a:rPr lang="en-US" dirty="0" smtClean="0">
                <a:latin typeface="Bahnschrift Condensed" panose="020B0502040204020203" pitchFamily="34" charset="0"/>
              </a:rPr>
              <a:t> de </a:t>
            </a:r>
            <a:r>
              <a:rPr lang="en-US" dirty="0" err="1" smtClean="0">
                <a:latin typeface="Bahnschrift Condensed" panose="020B0502040204020203" pitchFamily="34" charset="0"/>
              </a:rPr>
              <a:t>imagem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BR" dirty="0" smtClean="0">
                <a:latin typeface="Arial Black" panose="020B0A04020102020204" pitchFamily="34" charset="0"/>
              </a:rPr>
              <a:t>Algumas regras de negócio: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60665" y="1268760"/>
            <a:ext cx="10585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Condensed" panose="020B0502040204020203" pitchFamily="34" charset="0"/>
              </a:rPr>
              <a:t>RN2 Os serviços prestados pela barbearia serão realizados somente com horário marcado. </a:t>
            </a:r>
          </a:p>
          <a:p>
            <a:r>
              <a:rPr lang="pt-BR" sz="2800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RN16 O </a:t>
            </a:r>
            <a:r>
              <a:rPr lang="pt-BR" sz="2800" dirty="0">
                <a:solidFill>
                  <a:srgbClr val="00FF99"/>
                </a:solidFill>
                <a:latin typeface="Bahnschrift Condensed" panose="020B0502040204020203" pitchFamily="34" charset="0"/>
              </a:rPr>
              <a:t>estoque deve ser controlado. Cada produto retirado e inserido no estoque deve ser devidamente registrado. </a:t>
            </a:r>
            <a:endParaRPr lang="pt-BR" sz="2800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r>
              <a:rPr lang="pt-BR" sz="2800" dirty="0">
                <a:latin typeface="Bahnschrift Condensed" panose="020B0502040204020203" pitchFamily="34" charset="0"/>
              </a:rPr>
              <a:t>RN17 Os barbeiros devem estar sempre atualizados sobre as tendências de cortes / estilos. </a:t>
            </a:r>
            <a:endParaRPr lang="pt-BR" sz="2800" dirty="0" smtClean="0">
              <a:latin typeface="Bahnschrift Condensed" panose="020B0502040204020203" pitchFamily="34" charset="0"/>
            </a:endParaRPr>
          </a:p>
          <a:p>
            <a:r>
              <a:rPr lang="pt-BR" sz="2800" dirty="0">
                <a:solidFill>
                  <a:srgbClr val="00FF99"/>
                </a:solidFill>
                <a:latin typeface="Bahnschrift Condensed" panose="020B0502040204020203" pitchFamily="34" charset="0"/>
              </a:rPr>
              <a:t>RN19 A barbearia deve proporcionar aos clientes um meio de localizá-las. </a:t>
            </a:r>
            <a:endParaRPr lang="pt-BR" sz="2800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r>
              <a:rPr lang="pt-BR" sz="2800" dirty="0">
                <a:latin typeface="Bahnschrift Condensed" panose="020B0502040204020203" pitchFamily="34" charset="0"/>
              </a:rPr>
              <a:t>RN20 A barbearia deve proporcionar aos clientes uma referência do serviço escolhido pelos mesmos</a:t>
            </a:r>
            <a:r>
              <a:rPr lang="pt-BR" sz="28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pt-BR" sz="2800" dirty="0">
                <a:solidFill>
                  <a:srgbClr val="00FF99"/>
                </a:solidFill>
                <a:latin typeface="Bahnschrift Condensed" panose="020B0502040204020203" pitchFamily="34" charset="0"/>
              </a:rPr>
              <a:t>RN24 O gerente é único que pode incluir novos funcionários no quadro de funcionários, mas a atendente poderá consultar o quadro de funcionários. </a:t>
            </a:r>
            <a:endParaRPr lang="pt-BR" sz="2800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r>
              <a:rPr lang="pt-BR" sz="2800" dirty="0">
                <a:latin typeface="Bahnschrift Condensed" panose="020B0502040204020203" pitchFamily="34" charset="0"/>
              </a:rPr>
              <a:t>RN28 O gerente será o único responsável pelo marketing digital. </a:t>
            </a:r>
            <a:endParaRPr lang="pt-BR" sz="28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1844" y="1340768"/>
            <a:ext cx="11089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latin typeface="Bahnschrift Condensed" panose="020B0502040204020203" pitchFamily="34" charset="0"/>
              </a:rPr>
              <a:t>RF4 O </a:t>
            </a:r>
            <a:r>
              <a:rPr lang="pt-BR" dirty="0">
                <a:latin typeface="Bahnschrift Condensed" panose="020B0502040204020203" pitchFamily="34" charset="0"/>
              </a:rPr>
              <a:t>sistema deve permitir que os clientes agendem dia e horário nas </a:t>
            </a:r>
            <a:r>
              <a:rPr lang="pt-BR" dirty="0" smtClean="0">
                <a:latin typeface="Bahnschrift Condensed" panose="020B0502040204020203" pitchFamily="34" charset="0"/>
              </a:rPr>
              <a:t>barbearias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FF99"/>
                </a:solidFill>
                <a:latin typeface="Bahnschrift Condensed" panose="020B0502040204020203" pitchFamily="34" charset="0"/>
              </a:rPr>
              <a:t>RF45 O sistema deve permitir que barbeiros marquem a retirada e a inserção de produtos do estoque</a:t>
            </a:r>
            <a:r>
              <a:rPr lang="pt-BR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latin typeface="Bahnschrift Condensed" panose="020B0502040204020203" pitchFamily="34" charset="0"/>
              </a:rPr>
              <a:t>RF49 O </a:t>
            </a:r>
            <a:r>
              <a:rPr lang="pt-BR" dirty="0">
                <a:latin typeface="Bahnschrift Condensed" panose="020B0502040204020203" pitchFamily="34" charset="0"/>
              </a:rPr>
              <a:t>sistema deve atuar como mediador entre barbeiros e empresas que forneçam cursos de estéticas / tendências de cortes</a:t>
            </a:r>
            <a:r>
              <a:rPr lang="pt-BR" dirty="0" smtClean="0">
                <a:latin typeface="Bahnschrift Condense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FF99"/>
                </a:solidFill>
                <a:latin typeface="Bahnschrift Condensed" panose="020B0502040204020203" pitchFamily="34" charset="0"/>
              </a:rPr>
              <a:t>RF54 O sistema deve possuir um módulo de </a:t>
            </a:r>
            <a:r>
              <a:rPr lang="pt-BR" dirty="0" err="1">
                <a:solidFill>
                  <a:srgbClr val="00FF99"/>
                </a:solidFill>
                <a:latin typeface="Bahnschrift Condensed" panose="020B0502040204020203" pitchFamily="34" charset="0"/>
              </a:rPr>
              <a:t>Geolocalização</a:t>
            </a:r>
            <a:r>
              <a:rPr lang="pt-BR" dirty="0">
                <a:solidFill>
                  <a:srgbClr val="00FF99"/>
                </a:solidFill>
                <a:latin typeface="Bahnschrift Condensed" panose="020B0502040204020203" pitchFamily="34" charset="0"/>
              </a:rPr>
              <a:t> que permita que o cliente localize a barbearia com mais facilidade</a:t>
            </a:r>
            <a:r>
              <a:rPr lang="pt-BR" dirty="0" smtClean="0">
                <a:solidFill>
                  <a:srgbClr val="00FF99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latin typeface="Bahnschrift Condensed" panose="020B0502040204020203" pitchFamily="34" charset="0"/>
              </a:rPr>
              <a:t>RF60 O </a:t>
            </a:r>
            <a:r>
              <a:rPr lang="pt-BR" dirty="0">
                <a:latin typeface="Bahnschrift Condensed" panose="020B0502040204020203" pitchFamily="34" charset="0"/>
              </a:rPr>
              <a:t>sistema deve possuir um módulo de processamento de imagem que possibilite ao barbeiro carregar uma foto do cliente e verificar como ficaria após um processo estético / serviço prestado pela barbearia</a:t>
            </a:r>
            <a:r>
              <a:rPr lang="pt-BR" dirty="0" smtClean="0">
                <a:latin typeface="Bahnschrift Condense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FF99"/>
                </a:solidFill>
                <a:latin typeface="Bahnschrift Condensed" panose="020B0502040204020203" pitchFamily="34" charset="0"/>
              </a:rPr>
              <a:t>RF69 O sistema deve permitir que a gerência crie um quadro virtual de funcionários.</a:t>
            </a:r>
            <a:endParaRPr lang="pt-BR" dirty="0" smtClean="0">
              <a:solidFill>
                <a:srgbClr val="00FF99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latin typeface="Bahnschrift Condensed" panose="020B0502040204020203" pitchFamily="34" charset="0"/>
              </a:rPr>
              <a:t>RF82 O sistema deve permitir que o gerente promova a barbearia por e-mail.</a:t>
            </a:r>
            <a:endParaRPr lang="pt-BR" dirty="0" smtClean="0"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5860" y="33265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 Black" panose="020B0A04020102020204" pitchFamily="34" charset="0"/>
              </a:rPr>
              <a:t>Alguns requisitos:</a:t>
            </a:r>
            <a:endParaRPr lang="pt-BR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300</TotalTime>
  <Words>770</Words>
  <Application>Microsoft Office PowerPoint</Application>
  <PresentationFormat>Personalizar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Bahnschrift Condensed</vt:lpstr>
      <vt:lpstr>Calibri</vt:lpstr>
      <vt:lpstr>Imprint MT Shadow</vt:lpstr>
      <vt:lpstr>Tecnologia 16x9</vt:lpstr>
      <vt:lpstr>Barber Shop</vt:lpstr>
      <vt:lpstr>História :</vt:lpstr>
      <vt:lpstr>Barber Shop</vt:lpstr>
      <vt:lpstr>Histórias de usuário:</vt:lpstr>
      <vt:lpstr>Apresentação do PowerPoint</vt:lpstr>
      <vt:lpstr>Principais dificuldades das barbearias:</vt:lpstr>
      <vt:lpstr>Ferramentas propostas a partir das dificuldades:</vt:lpstr>
      <vt:lpstr>Algumas regras de negócio:</vt:lpstr>
      <vt:lpstr>Apresentação do PowerPoint</vt:lpstr>
      <vt:lpstr>Referências: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Shop</dc:title>
  <dc:creator>High Tech7</dc:creator>
  <cp:lastModifiedBy>High Tech7</cp:lastModifiedBy>
  <cp:revision>33</cp:revision>
  <dcterms:created xsi:type="dcterms:W3CDTF">2020-04-08T23:37:44Z</dcterms:created>
  <dcterms:modified xsi:type="dcterms:W3CDTF">2020-05-21T21:04:21Z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