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0080625" cy="7559675"/>
  <p:notesSz cx="7772400" cy="10058400"/>
  <p:embeddedFontLst>
    <p:embeddedFont>
      <p:font typeface="Rasa"/>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B3C0A1-5F1B-4939-9EC8-6B53697CBD90}">
  <a:tblStyle styleId="{90B3C0A1-5F1B-4939-9EC8-6B53697CBD9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3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77225" y="4777725"/>
            <a:ext cx="6217899" cy="4526274"/>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990023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1" name="Shape 13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066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077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6361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8261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378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75945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2625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5132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58769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83411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28954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7" name="Shape 137"/>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010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5517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34037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5650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3" name="Shape 323"/>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9164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777225" y="4777725"/>
            <a:ext cx="6217800" cy="45264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29" name="Shape 32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554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7900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8" name="Shape 348"/>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17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777225" y="4777725"/>
            <a:ext cx="6217800" cy="45264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585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777225" y="4777725"/>
            <a:ext cx="6217800" cy="45264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53" name="Shape 153"/>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489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777225" y="4777725"/>
            <a:ext cx="6217800" cy="45264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59" name="Shape 15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2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77225" y="4777725"/>
            <a:ext cx="6217800" cy="45264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6" name="Shape 166"/>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99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5" name="Shape 175"/>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74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2" name="Shape 182"/>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454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9" name="Shape 18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89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subTitle" idx="1"/>
          </p:nvPr>
        </p:nvSpPr>
        <p:spPr>
          <a:xfrm>
            <a:off x="1138679" y="1904759"/>
            <a:ext cx="8544239" cy="4501440"/>
          </a:xfrm>
          <a:prstGeom prst="rect">
            <a:avLst/>
          </a:prstGeom>
          <a:noFill/>
          <a:ln>
            <a:noFill/>
          </a:ln>
        </p:spPr>
        <p:txBody>
          <a:bodyPr lIns="91425" tIns="91425" rIns="91425" bIns="91425" anchor="ctr"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1138679" y="1904759"/>
            <a:ext cx="8544239"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1138679" y="4256280"/>
            <a:ext cx="8544239"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1138679"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2"/>
          </p:nvPr>
        </p:nvSpPr>
        <p:spPr>
          <a:xfrm>
            <a:off x="5517000"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3"/>
          </p:nvPr>
        </p:nvSpPr>
        <p:spPr>
          <a:xfrm>
            <a:off x="5517000" y="4256280"/>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4"/>
          </p:nvPr>
        </p:nvSpPr>
        <p:spPr>
          <a:xfrm>
            <a:off x="1138679" y="4256280"/>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1138679" y="1904759"/>
            <a:ext cx="8544239"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2"/>
          </p:nvPr>
        </p:nvSpPr>
        <p:spPr>
          <a:xfrm>
            <a:off x="1138679" y="1904759"/>
            <a:ext cx="8544239"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2" name="Shape 72"/>
          <p:cNvPicPr preferRelativeResize="0"/>
          <p:nvPr/>
        </p:nvPicPr>
        <p:blipFill rotWithShape="1">
          <a:blip r:embed="rId2">
            <a:alphaModFix/>
          </a:blip>
          <a:srcRect/>
          <a:stretch/>
        </p:blipFill>
        <p:spPr>
          <a:xfrm>
            <a:off x="2589840" y="1904759"/>
            <a:ext cx="5641559" cy="4501440"/>
          </a:xfrm>
          <a:prstGeom prst="rect">
            <a:avLst/>
          </a:prstGeom>
          <a:noFill/>
          <a:ln>
            <a:noFill/>
          </a:ln>
        </p:spPr>
      </p:pic>
      <p:pic>
        <p:nvPicPr>
          <p:cNvPr id="73" name="Shape 73"/>
          <p:cNvPicPr preferRelativeResize="0"/>
          <p:nvPr/>
        </p:nvPicPr>
        <p:blipFill rotWithShape="1">
          <a:blip r:embed="rId2">
            <a:alphaModFix/>
          </a:blip>
          <a:srcRect/>
          <a:stretch/>
        </p:blipFill>
        <p:spPr>
          <a:xfrm>
            <a:off x="2589840" y="1904759"/>
            <a:ext cx="5641559" cy="450144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a:off x="1138679" y="1904759"/>
            <a:ext cx="8544239"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9" name="Shape 89"/>
          <p:cNvSpPr txBox="1">
            <a:spLocks noGrp="1"/>
          </p:cNvSpPr>
          <p:nvPr>
            <p:ph type="subTitle" idx="1"/>
          </p:nvPr>
        </p:nvSpPr>
        <p:spPr>
          <a:xfrm>
            <a:off x="1138679" y="1904759"/>
            <a:ext cx="8544239" cy="4501440"/>
          </a:xfrm>
          <a:prstGeom prst="rect">
            <a:avLst/>
          </a:prstGeom>
          <a:noFill/>
          <a:ln>
            <a:noFill/>
          </a:ln>
        </p:spPr>
        <p:txBody>
          <a:bodyPr lIns="91425" tIns="91425" rIns="91425" bIns="91425" anchor="ctr"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2" name="Shape 92"/>
          <p:cNvSpPr txBox="1">
            <a:spLocks noGrp="1"/>
          </p:cNvSpPr>
          <p:nvPr>
            <p:ph type="body" idx="1"/>
          </p:nvPr>
        </p:nvSpPr>
        <p:spPr>
          <a:xfrm>
            <a:off x="1138679" y="1904759"/>
            <a:ext cx="4169520"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body" idx="2"/>
          </p:nvPr>
        </p:nvSpPr>
        <p:spPr>
          <a:xfrm>
            <a:off x="5517000" y="1904759"/>
            <a:ext cx="4169520"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96"/>
        <p:cNvGrpSpPr/>
        <p:nvPr/>
      </p:nvGrpSpPr>
      <p:grpSpPr>
        <a:xfrm>
          <a:off x="0" y="0"/>
          <a:ext cx="0" cy="0"/>
          <a:chOff x="0" y="0"/>
          <a:chExt cx="0" cy="0"/>
        </a:xfrm>
      </p:grpSpPr>
      <p:sp>
        <p:nvSpPr>
          <p:cNvPr id="97" name="Shape 97"/>
          <p:cNvSpPr txBox="1">
            <a:spLocks noGrp="1"/>
          </p:cNvSpPr>
          <p:nvPr>
            <p:ph type="subTitle" idx="1"/>
          </p:nvPr>
        </p:nvSpPr>
        <p:spPr>
          <a:xfrm>
            <a:off x="1008359" y="301319"/>
            <a:ext cx="9071640" cy="5851800"/>
          </a:xfrm>
          <a:prstGeom prst="rect">
            <a:avLst/>
          </a:prstGeom>
          <a:noFill/>
          <a:ln>
            <a:noFill/>
          </a:ln>
        </p:spPr>
        <p:txBody>
          <a:bodyPr lIns="91425" tIns="91425" rIns="91425" bIns="91425" anchor="ctr"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0" name="Shape 100"/>
          <p:cNvSpPr txBox="1">
            <a:spLocks noGrp="1"/>
          </p:cNvSpPr>
          <p:nvPr>
            <p:ph type="body" idx="1"/>
          </p:nvPr>
        </p:nvSpPr>
        <p:spPr>
          <a:xfrm>
            <a:off x="1138679"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1" name="Shape 101"/>
          <p:cNvSpPr txBox="1">
            <a:spLocks noGrp="1"/>
          </p:cNvSpPr>
          <p:nvPr>
            <p:ph type="body" idx="2"/>
          </p:nvPr>
        </p:nvSpPr>
        <p:spPr>
          <a:xfrm>
            <a:off x="1138679" y="4256280"/>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body" idx="3"/>
          </p:nvPr>
        </p:nvSpPr>
        <p:spPr>
          <a:xfrm>
            <a:off x="5517000" y="1904759"/>
            <a:ext cx="4169520"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3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5" name="Shape 105"/>
          <p:cNvSpPr txBox="1">
            <a:spLocks noGrp="1"/>
          </p:cNvSpPr>
          <p:nvPr>
            <p:ph type="body" idx="1"/>
          </p:nvPr>
        </p:nvSpPr>
        <p:spPr>
          <a:xfrm>
            <a:off x="1138679" y="1904759"/>
            <a:ext cx="4169520"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6" name="Shape 106"/>
          <p:cNvSpPr txBox="1">
            <a:spLocks noGrp="1"/>
          </p:cNvSpPr>
          <p:nvPr>
            <p:ph type="body" idx="2"/>
          </p:nvPr>
        </p:nvSpPr>
        <p:spPr>
          <a:xfrm>
            <a:off x="5517000"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7" name="Shape 107"/>
          <p:cNvSpPr txBox="1">
            <a:spLocks noGrp="1"/>
          </p:cNvSpPr>
          <p:nvPr>
            <p:ph type="body" idx="3"/>
          </p:nvPr>
        </p:nvSpPr>
        <p:spPr>
          <a:xfrm>
            <a:off x="5517000" y="4256280"/>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0" name="Shape 110"/>
          <p:cNvSpPr txBox="1">
            <a:spLocks noGrp="1"/>
          </p:cNvSpPr>
          <p:nvPr>
            <p:ph type="body" idx="1"/>
          </p:nvPr>
        </p:nvSpPr>
        <p:spPr>
          <a:xfrm>
            <a:off x="1138679"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1" name="Shape 111"/>
          <p:cNvSpPr txBox="1">
            <a:spLocks noGrp="1"/>
          </p:cNvSpPr>
          <p:nvPr>
            <p:ph type="body" idx="2"/>
          </p:nvPr>
        </p:nvSpPr>
        <p:spPr>
          <a:xfrm>
            <a:off x="5517000"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body" idx="3"/>
          </p:nvPr>
        </p:nvSpPr>
        <p:spPr>
          <a:xfrm>
            <a:off x="1138679" y="4256280"/>
            <a:ext cx="8544239"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5" name="Shape 115"/>
          <p:cNvSpPr txBox="1">
            <a:spLocks noGrp="1"/>
          </p:cNvSpPr>
          <p:nvPr>
            <p:ph type="body" idx="1"/>
          </p:nvPr>
        </p:nvSpPr>
        <p:spPr>
          <a:xfrm>
            <a:off x="1138679" y="1904759"/>
            <a:ext cx="8544239"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body" idx="2"/>
          </p:nvPr>
        </p:nvSpPr>
        <p:spPr>
          <a:xfrm>
            <a:off x="1138679" y="4256280"/>
            <a:ext cx="8544239"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9" name="Shape 119"/>
          <p:cNvSpPr txBox="1">
            <a:spLocks noGrp="1"/>
          </p:cNvSpPr>
          <p:nvPr>
            <p:ph type="body" idx="1"/>
          </p:nvPr>
        </p:nvSpPr>
        <p:spPr>
          <a:xfrm>
            <a:off x="1138679"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body" idx="2"/>
          </p:nvPr>
        </p:nvSpPr>
        <p:spPr>
          <a:xfrm>
            <a:off x="5517000"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body" idx="3"/>
          </p:nvPr>
        </p:nvSpPr>
        <p:spPr>
          <a:xfrm>
            <a:off x="5517000" y="4256280"/>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body" idx="4"/>
          </p:nvPr>
        </p:nvSpPr>
        <p:spPr>
          <a:xfrm>
            <a:off x="1138679" y="4256280"/>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5" name="Shape 125"/>
          <p:cNvSpPr txBox="1">
            <a:spLocks noGrp="1"/>
          </p:cNvSpPr>
          <p:nvPr>
            <p:ph type="body" idx="1"/>
          </p:nvPr>
        </p:nvSpPr>
        <p:spPr>
          <a:xfrm>
            <a:off x="1138679" y="1904759"/>
            <a:ext cx="8544239"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body" idx="2"/>
          </p:nvPr>
        </p:nvSpPr>
        <p:spPr>
          <a:xfrm>
            <a:off x="1138679" y="1904759"/>
            <a:ext cx="8544239"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27" name="Shape 127"/>
          <p:cNvPicPr preferRelativeResize="0"/>
          <p:nvPr/>
        </p:nvPicPr>
        <p:blipFill rotWithShape="1">
          <a:blip r:embed="rId2">
            <a:alphaModFix/>
          </a:blip>
          <a:srcRect/>
          <a:stretch/>
        </p:blipFill>
        <p:spPr>
          <a:xfrm>
            <a:off x="2589840" y="1904759"/>
            <a:ext cx="5641559" cy="4501440"/>
          </a:xfrm>
          <a:prstGeom prst="rect">
            <a:avLst/>
          </a:prstGeom>
          <a:noFill/>
          <a:ln>
            <a:noFill/>
          </a:ln>
        </p:spPr>
      </p:pic>
      <p:pic>
        <p:nvPicPr>
          <p:cNvPr id="128" name="Shape 128"/>
          <p:cNvPicPr preferRelativeResize="0"/>
          <p:nvPr/>
        </p:nvPicPr>
        <p:blipFill rotWithShape="1">
          <a:blip r:embed="rId2">
            <a:alphaModFix/>
          </a:blip>
          <a:srcRect/>
          <a:stretch/>
        </p:blipFill>
        <p:spPr>
          <a:xfrm>
            <a:off x="2589840" y="1904759"/>
            <a:ext cx="5641559" cy="45014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1138679" y="1904759"/>
            <a:ext cx="8544239"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txBox="1">
            <a:spLocks noGrp="1"/>
          </p:cNvSpPr>
          <p:nvPr>
            <p:ph type="body" idx="1"/>
          </p:nvPr>
        </p:nvSpPr>
        <p:spPr>
          <a:xfrm>
            <a:off x="1138679" y="1904759"/>
            <a:ext cx="4169520"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2"/>
          </p:nvPr>
        </p:nvSpPr>
        <p:spPr>
          <a:xfrm>
            <a:off x="5517000" y="1904759"/>
            <a:ext cx="4169520"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41"/>
        <p:cNvGrpSpPr/>
        <p:nvPr/>
      </p:nvGrpSpPr>
      <p:grpSpPr>
        <a:xfrm>
          <a:off x="0" y="0"/>
          <a:ext cx="0" cy="0"/>
          <a:chOff x="0" y="0"/>
          <a:chExt cx="0" cy="0"/>
        </a:xfrm>
      </p:grpSpPr>
      <p:sp>
        <p:nvSpPr>
          <p:cNvPr id="42" name="Shape 42"/>
          <p:cNvSpPr txBox="1">
            <a:spLocks noGrp="1"/>
          </p:cNvSpPr>
          <p:nvPr>
            <p:ph type="subTitle" idx="1"/>
          </p:nvPr>
        </p:nvSpPr>
        <p:spPr>
          <a:xfrm>
            <a:off x="1008359" y="301319"/>
            <a:ext cx="9071640" cy="5851800"/>
          </a:xfrm>
          <a:prstGeom prst="rect">
            <a:avLst/>
          </a:prstGeom>
          <a:noFill/>
          <a:ln>
            <a:noFill/>
          </a:ln>
        </p:spPr>
        <p:txBody>
          <a:bodyPr lIns="91425" tIns="91425" rIns="91425" bIns="91425" anchor="ctr"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1138679"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body" idx="2"/>
          </p:nvPr>
        </p:nvSpPr>
        <p:spPr>
          <a:xfrm>
            <a:off x="1138679" y="4256280"/>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3"/>
          </p:nvPr>
        </p:nvSpPr>
        <p:spPr>
          <a:xfrm>
            <a:off x="5517000" y="1904759"/>
            <a:ext cx="4169520"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1138679" y="1904759"/>
            <a:ext cx="4169520"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body" idx="2"/>
          </p:nvPr>
        </p:nvSpPr>
        <p:spPr>
          <a:xfrm>
            <a:off x="5517000"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3"/>
          </p:nvPr>
        </p:nvSpPr>
        <p:spPr>
          <a:xfrm>
            <a:off x="5517000" y="4256280"/>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1138679"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body" idx="2"/>
          </p:nvPr>
        </p:nvSpPr>
        <p:spPr>
          <a:xfrm>
            <a:off x="5517000" y="1904759"/>
            <a:ext cx="4169520"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3"/>
          </p:nvPr>
        </p:nvSpPr>
        <p:spPr>
          <a:xfrm>
            <a:off x="1138679" y="4256280"/>
            <a:ext cx="8544239" cy="21470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936519" y="2619000"/>
            <a:ext cx="6667199"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3333239" y="4762080"/>
            <a:ext cx="6349679" cy="158723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504000" y="6886800"/>
            <a:ext cx="2348280" cy="52091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447000" y="6886800"/>
            <a:ext cx="3194640" cy="52091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7227000" y="6886800"/>
            <a:ext cx="2348280" cy="520919"/>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s-CL" sz="1400" b="0" i="0" u="none" strike="noStrike" cap="none">
                <a:solidFill>
                  <a:schemeClr val="dk1"/>
                </a:solidFill>
                <a:latin typeface="Times New Roman"/>
                <a:ea typeface="Times New Roman"/>
                <a:cs typeface="Times New Roman"/>
                <a:sym typeface="Times New Roman"/>
              </a:rPr>
              <a:t>‹Nº›</a:t>
            </a:fld>
            <a:endParaRPr lang="es-CL" sz="1400" b="0" i="0" u="none" strike="noStrike" cap="none">
              <a:solidFill>
                <a:schemeClr val="dk1"/>
              </a:solidFill>
              <a:latin typeface="Times New Roman"/>
              <a:ea typeface="Times New Roman"/>
              <a:cs typeface="Times New Roman"/>
              <a:sym typeface="Times New Roman"/>
            </a:endParaRPr>
          </a:p>
        </p:txBody>
      </p:sp>
      <p:sp>
        <p:nvSpPr>
          <p:cNvPr id="11" name="Shape 11"/>
          <p:cNvSpPr/>
          <p:nvPr/>
        </p:nvSpPr>
        <p:spPr>
          <a:xfrm>
            <a:off x="0" y="3802680"/>
            <a:ext cx="992880" cy="171000"/>
          </a:xfrm>
          <a:custGeom>
            <a:avLst/>
            <a:gdLst/>
            <a:ahLst/>
            <a:cxnLst/>
            <a:rect l="0" t="0" r="0" b="0"/>
            <a:pathLst>
              <a:path w="120000" h="120000" extrusionOk="0">
                <a:moveTo>
                  <a:pt x="119880" y="0"/>
                </a:moveTo>
                <a:lnTo>
                  <a:pt x="0" y="0"/>
                </a:lnTo>
                <a:lnTo>
                  <a:pt x="0" y="118787"/>
                </a:lnTo>
                <a:lnTo>
                  <a:pt x="108179" y="118787"/>
                </a:lnTo>
                <a:lnTo>
                  <a:pt x="119880" y="0"/>
                </a:lnTo>
              </a:path>
            </a:pathLst>
          </a:custGeom>
          <a:gradFill>
            <a:gsLst>
              <a:gs pos="0">
                <a:srgbClr val="009999"/>
              </a:gs>
              <a:gs pos="100000">
                <a:srgbClr val="CCFFFF"/>
              </a:gs>
            </a:gsLst>
            <a:lin ang="0" scaled="0"/>
          </a:gradFill>
          <a:ln>
            <a:noFill/>
          </a:ln>
        </p:spPr>
      </p:sp>
      <p:sp>
        <p:nvSpPr>
          <p:cNvPr id="12" name="Shape 12"/>
          <p:cNvSpPr/>
          <p:nvPr/>
        </p:nvSpPr>
        <p:spPr>
          <a:xfrm>
            <a:off x="0" y="1758959"/>
            <a:ext cx="404280" cy="171000"/>
          </a:xfrm>
          <a:custGeom>
            <a:avLst/>
            <a:gdLst/>
            <a:ahLst/>
            <a:cxnLst/>
            <a:rect l="0" t="0" r="0" b="0"/>
            <a:pathLst>
              <a:path w="120000" h="120000" extrusionOk="0">
                <a:moveTo>
                  <a:pt x="91024" y="0"/>
                </a:moveTo>
                <a:lnTo>
                  <a:pt x="0" y="0"/>
                </a:lnTo>
                <a:lnTo>
                  <a:pt x="0" y="118787"/>
                </a:lnTo>
                <a:lnTo>
                  <a:pt x="119707" y="118787"/>
                </a:lnTo>
                <a:lnTo>
                  <a:pt x="91024" y="0"/>
                </a:lnTo>
              </a:path>
            </a:pathLst>
          </a:custGeom>
          <a:gradFill>
            <a:gsLst>
              <a:gs pos="0">
                <a:srgbClr val="009999"/>
              </a:gs>
              <a:gs pos="100000">
                <a:srgbClr val="CCFFFF"/>
              </a:gs>
            </a:gsLst>
            <a:lin ang="0" scaled="0"/>
          </a:gradFill>
          <a:ln>
            <a:noFill/>
          </a:ln>
        </p:spPr>
      </p:sp>
      <p:sp>
        <p:nvSpPr>
          <p:cNvPr id="13" name="Shape 13"/>
          <p:cNvSpPr/>
          <p:nvPr/>
        </p:nvSpPr>
        <p:spPr>
          <a:xfrm>
            <a:off x="14400" y="4845960"/>
            <a:ext cx="413639" cy="186839"/>
          </a:xfrm>
          <a:custGeom>
            <a:avLst/>
            <a:gdLst/>
            <a:ahLst/>
            <a:cxnLst/>
            <a:rect l="0" t="0" r="0" b="0"/>
            <a:pathLst>
              <a:path w="120000" h="120000" extrusionOk="0">
                <a:moveTo>
                  <a:pt x="119713" y="0"/>
                </a:moveTo>
                <a:lnTo>
                  <a:pt x="0" y="0"/>
                </a:lnTo>
                <a:lnTo>
                  <a:pt x="0" y="118888"/>
                </a:lnTo>
                <a:lnTo>
                  <a:pt x="89069" y="118888"/>
                </a:lnTo>
                <a:lnTo>
                  <a:pt x="119713" y="0"/>
                </a:lnTo>
              </a:path>
            </a:pathLst>
          </a:custGeom>
          <a:gradFill>
            <a:gsLst>
              <a:gs pos="0">
                <a:srgbClr val="009999"/>
              </a:gs>
              <a:gs pos="100000">
                <a:srgbClr val="CCFFFF"/>
              </a:gs>
            </a:gsLst>
            <a:lin ang="0" scaled="0"/>
          </a:gradFill>
          <a:ln>
            <a:noFill/>
          </a:ln>
        </p:spPr>
      </p:sp>
      <p:sp>
        <p:nvSpPr>
          <p:cNvPr id="14" name="Shape 14"/>
          <p:cNvSpPr/>
          <p:nvPr/>
        </p:nvSpPr>
        <p:spPr>
          <a:xfrm>
            <a:off x="0" y="2773800"/>
            <a:ext cx="992880" cy="171000"/>
          </a:xfrm>
          <a:custGeom>
            <a:avLst/>
            <a:gdLst/>
            <a:ahLst/>
            <a:cxnLst/>
            <a:rect l="0" t="0" r="0" b="0"/>
            <a:pathLst>
              <a:path w="120000" h="120000" extrusionOk="0">
                <a:moveTo>
                  <a:pt x="108179" y="0"/>
                </a:moveTo>
                <a:lnTo>
                  <a:pt x="0" y="0"/>
                </a:lnTo>
                <a:lnTo>
                  <a:pt x="0" y="118787"/>
                </a:lnTo>
                <a:lnTo>
                  <a:pt x="119880" y="118787"/>
                </a:lnTo>
                <a:lnTo>
                  <a:pt x="108179" y="0"/>
                </a:lnTo>
              </a:path>
            </a:pathLst>
          </a:custGeom>
          <a:gradFill>
            <a:gsLst>
              <a:gs pos="0">
                <a:srgbClr val="009999"/>
              </a:gs>
              <a:gs pos="100000">
                <a:srgbClr val="CCFFFF"/>
              </a:gs>
            </a:gsLst>
            <a:lin ang="0" scaled="0"/>
          </a:gradFill>
          <a:ln>
            <a:noFill/>
          </a:ln>
        </p:spPr>
      </p:sp>
      <p:sp>
        <p:nvSpPr>
          <p:cNvPr id="15" name="Shape 15"/>
          <p:cNvSpPr/>
          <p:nvPr/>
        </p:nvSpPr>
        <p:spPr>
          <a:xfrm>
            <a:off x="0" y="2117880"/>
            <a:ext cx="2241360" cy="498599"/>
          </a:xfrm>
          <a:custGeom>
            <a:avLst/>
            <a:gdLst/>
            <a:ahLst/>
            <a:cxnLst/>
            <a:rect l="0" t="0" r="0" b="0"/>
            <a:pathLst>
              <a:path w="120000" h="120000" extrusionOk="0">
                <a:moveTo>
                  <a:pt x="0" y="119580"/>
                </a:moveTo>
                <a:lnTo>
                  <a:pt x="119947" y="119580"/>
                </a:lnTo>
                <a:lnTo>
                  <a:pt x="104913" y="0"/>
                </a:lnTo>
                <a:lnTo>
                  <a:pt x="0" y="0"/>
                </a:lnTo>
                <a:lnTo>
                  <a:pt x="0" y="119580"/>
                </a:lnTo>
              </a:path>
            </a:pathLst>
          </a:custGeom>
          <a:gradFill>
            <a:gsLst>
              <a:gs pos="0">
                <a:srgbClr val="009999"/>
              </a:gs>
              <a:gs pos="100000">
                <a:srgbClr val="CCFFFF"/>
              </a:gs>
            </a:gsLst>
            <a:lin ang="0" scaled="0"/>
          </a:gradFill>
          <a:ln>
            <a:noFill/>
          </a:ln>
        </p:spPr>
      </p:sp>
      <p:sp>
        <p:nvSpPr>
          <p:cNvPr id="16" name="Shape 16"/>
          <p:cNvSpPr/>
          <p:nvPr/>
        </p:nvSpPr>
        <p:spPr>
          <a:xfrm>
            <a:off x="0" y="4160160"/>
            <a:ext cx="2250720" cy="498599"/>
          </a:xfrm>
          <a:custGeom>
            <a:avLst/>
            <a:gdLst/>
            <a:ahLst/>
            <a:cxnLst/>
            <a:rect l="0" t="0" r="0" b="0"/>
            <a:pathLst>
              <a:path w="120000" h="120000" extrusionOk="0">
                <a:moveTo>
                  <a:pt x="0" y="119580"/>
                </a:moveTo>
                <a:lnTo>
                  <a:pt x="104973" y="119580"/>
                </a:lnTo>
                <a:lnTo>
                  <a:pt x="119947" y="0"/>
                </a:lnTo>
                <a:lnTo>
                  <a:pt x="0" y="0"/>
                </a:lnTo>
                <a:lnTo>
                  <a:pt x="0" y="119580"/>
                </a:lnTo>
              </a:path>
            </a:pathLst>
          </a:custGeom>
          <a:gradFill>
            <a:gsLst>
              <a:gs pos="0">
                <a:srgbClr val="009999"/>
              </a:gs>
              <a:gs pos="100000">
                <a:srgbClr val="CCFFFF"/>
              </a:gs>
            </a:gsLst>
            <a:lin ang="0" scaled="0"/>
          </a:gradFill>
          <a:ln>
            <a:noFill/>
          </a:ln>
        </p:spPr>
      </p:sp>
      <p:sp>
        <p:nvSpPr>
          <p:cNvPr id="17" name="Shape 17"/>
          <p:cNvSpPr/>
          <p:nvPr/>
        </p:nvSpPr>
        <p:spPr>
          <a:xfrm>
            <a:off x="0" y="3132719"/>
            <a:ext cx="2698559" cy="498599"/>
          </a:xfrm>
          <a:custGeom>
            <a:avLst/>
            <a:gdLst/>
            <a:ahLst/>
            <a:cxnLst/>
            <a:rect l="0" t="0" r="0" b="0"/>
            <a:pathLst>
              <a:path w="120000" h="120000" extrusionOk="0">
                <a:moveTo>
                  <a:pt x="113711" y="0"/>
                </a:moveTo>
                <a:lnTo>
                  <a:pt x="0" y="0"/>
                </a:lnTo>
                <a:lnTo>
                  <a:pt x="0" y="119580"/>
                </a:lnTo>
                <a:lnTo>
                  <a:pt x="113711" y="119580"/>
                </a:lnTo>
                <a:lnTo>
                  <a:pt x="119956" y="59580"/>
                </a:lnTo>
                <a:lnTo>
                  <a:pt x="113711" y="0"/>
                </a:lnTo>
              </a:path>
            </a:pathLst>
          </a:custGeom>
          <a:gradFill>
            <a:gsLst>
              <a:gs pos="0">
                <a:srgbClr val="009999"/>
              </a:gs>
              <a:gs pos="100000">
                <a:srgbClr val="CCFFFF"/>
              </a:gs>
            </a:gsLst>
            <a:lin ang="0" scaled="0"/>
          </a:gradFill>
          <a:ln>
            <a:noFill/>
          </a:ln>
        </p:spPr>
      </p:sp>
      <p:sp>
        <p:nvSpPr>
          <p:cNvPr id="18" name="Shape 18"/>
          <p:cNvSpPr/>
          <p:nvPr/>
        </p:nvSpPr>
        <p:spPr>
          <a:xfrm>
            <a:off x="14400" y="5203080"/>
            <a:ext cx="1652760" cy="498599"/>
          </a:xfrm>
          <a:custGeom>
            <a:avLst/>
            <a:gdLst/>
            <a:ahLst/>
            <a:cxnLst/>
            <a:rect l="0" t="0" r="0" b="0"/>
            <a:pathLst>
              <a:path w="120000" h="120000" extrusionOk="0">
                <a:moveTo>
                  <a:pt x="0" y="119580"/>
                </a:moveTo>
                <a:lnTo>
                  <a:pt x="99473" y="119580"/>
                </a:lnTo>
                <a:lnTo>
                  <a:pt x="119928" y="0"/>
                </a:lnTo>
                <a:lnTo>
                  <a:pt x="0" y="0"/>
                </a:lnTo>
                <a:lnTo>
                  <a:pt x="0" y="119580"/>
                </a:lnTo>
              </a:path>
            </a:pathLst>
          </a:custGeom>
          <a:gradFill>
            <a:gsLst>
              <a:gs pos="0">
                <a:srgbClr val="009999"/>
              </a:gs>
              <a:gs pos="100000">
                <a:srgbClr val="CCFFFF"/>
              </a:gs>
            </a:gsLst>
            <a:lin ang="0" scaled="0"/>
          </a:gradFill>
          <a:ln>
            <a:noFill/>
          </a:ln>
        </p:spPr>
      </p:sp>
      <p:sp>
        <p:nvSpPr>
          <p:cNvPr id="19" name="Shape 19"/>
          <p:cNvSpPr/>
          <p:nvPr/>
        </p:nvSpPr>
        <p:spPr>
          <a:xfrm>
            <a:off x="14400" y="6237000"/>
            <a:ext cx="1054440" cy="496440"/>
          </a:xfrm>
          <a:custGeom>
            <a:avLst/>
            <a:gdLst/>
            <a:ahLst/>
            <a:cxnLst/>
            <a:rect l="0" t="0" r="0" b="0"/>
            <a:pathLst>
              <a:path w="120000" h="120000" extrusionOk="0">
                <a:moveTo>
                  <a:pt x="0" y="119578"/>
                </a:moveTo>
                <a:lnTo>
                  <a:pt x="87947" y="119578"/>
                </a:lnTo>
                <a:lnTo>
                  <a:pt x="119887" y="0"/>
                </a:lnTo>
                <a:lnTo>
                  <a:pt x="0" y="0"/>
                </a:lnTo>
                <a:lnTo>
                  <a:pt x="0" y="119578"/>
                </a:lnTo>
              </a:path>
            </a:pathLst>
          </a:custGeom>
          <a:gradFill>
            <a:gsLst>
              <a:gs pos="0">
                <a:srgbClr val="009999"/>
              </a:gs>
              <a:gs pos="100000">
                <a:srgbClr val="CCFFFF"/>
              </a:gs>
            </a:gsLst>
            <a:lin ang="0" scaled="0"/>
          </a:gradFill>
          <a:ln>
            <a:noFill/>
          </a:ln>
        </p:spPr>
      </p:sp>
      <p:sp>
        <p:nvSpPr>
          <p:cNvPr id="20" name="Shape 20"/>
          <p:cNvSpPr/>
          <p:nvPr/>
        </p:nvSpPr>
        <p:spPr>
          <a:xfrm>
            <a:off x="0" y="16200"/>
            <a:ext cx="1072439" cy="498599"/>
          </a:xfrm>
          <a:custGeom>
            <a:avLst/>
            <a:gdLst/>
            <a:ahLst/>
            <a:cxnLst/>
            <a:rect l="0" t="0" r="0" b="0"/>
            <a:pathLst>
              <a:path w="120000" h="120000" extrusionOk="0">
                <a:moveTo>
                  <a:pt x="0" y="119580"/>
                </a:moveTo>
                <a:lnTo>
                  <a:pt x="119889" y="119580"/>
                </a:lnTo>
                <a:lnTo>
                  <a:pt x="88479" y="0"/>
                </a:lnTo>
                <a:lnTo>
                  <a:pt x="0" y="0"/>
                </a:lnTo>
                <a:lnTo>
                  <a:pt x="0" y="119580"/>
                </a:lnTo>
              </a:path>
            </a:pathLst>
          </a:custGeom>
          <a:gradFill>
            <a:gsLst>
              <a:gs pos="0">
                <a:srgbClr val="009999"/>
              </a:gs>
              <a:gs pos="100000">
                <a:srgbClr val="CCFFFF"/>
              </a:gs>
            </a:gsLst>
            <a:lin ang="0" scaled="0"/>
          </a:gradFill>
          <a:ln>
            <a:noFill/>
          </a:ln>
        </p:spPr>
      </p:sp>
      <p:sp>
        <p:nvSpPr>
          <p:cNvPr id="21" name="Shape 21"/>
          <p:cNvSpPr/>
          <p:nvPr/>
        </p:nvSpPr>
        <p:spPr>
          <a:xfrm>
            <a:off x="0" y="1059120"/>
            <a:ext cx="1661759" cy="498599"/>
          </a:xfrm>
          <a:custGeom>
            <a:avLst/>
            <a:gdLst/>
            <a:ahLst/>
            <a:cxnLst/>
            <a:rect l="0" t="0" r="0" b="0"/>
            <a:pathLst>
              <a:path w="120000" h="120000" extrusionOk="0">
                <a:moveTo>
                  <a:pt x="0" y="119580"/>
                </a:moveTo>
                <a:lnTo>
                  <a:pt x="119928" y="119580"/>
                </a:lnTo>
                <a:lnTo>
                  <a:pt x="99583" y="0"/>
                </a:lnTo>
                <a:lnTo>
                  <a:pt x="0" y="0"/>
                </a:lnTo>
                <a:lnTo>
                  <a:pt x="0" y="119580"/>
                </a:lnTo>
              </a:path>
            </a:pathLst>
          </a:custGeom>
          <a:gradFill>
            <a:gsLst>
              <a:gs pos="0">
                <a:srgbClr val="009999"/>
              </a:gs>
              <a:gs pos="100000">
                <a:srgbClr val="CCFFFF"/>
              </a:gs>
            </a:gsLst>
            <a:lin ang="0" scaled="0"/>
          </a:gradFill>
          <a:ln>
            <a:noFill/>
          </a:ln>
        </p:spPr>
      </p:sp>
      <p:sp>
        <p:nvSpPr>
          <p:cNvPr id="22" name="Shape 22"/>
          <p:cNvSpPr/>
          <p:nvPr/>
        </p:nvSpPr>
        <p:spPr>
          <a:xfrm>
            <a:off x="0" y="6825600"/>
            <a:ext cx="10079999" cy="734040"/>
          </a:xfrm>
          <a:prstGeom prst="rect">
            <a:avLst/>
          </a:prstGeom>
          <a:solidFill>
            <a:srgbClr val="000000"/>
          </a:solidFill>
          <a:ln w="9525" cap="flat" cmpd="sng">
            <a:solidFill>
              <a:srgbClr val="3465A4"/>
            </a:solidFill>
            <a:prstDash val="solid"/>
            <a:round/>
            <a:headEnd type="none" w="med" len="med"/>
            <a:tailEnd type="none" w="med" len="med"/>
          </a:ln>
        </p:spPr>
        <p:txBody>
          <a:bodyPr lIns="0" tIns="0" rIns="0" bIns="0" anchor="ctr" anchorCtr="0">
            <a:noAutofit/>
          </a:bodyPr>
          <a:lstStyle/>
          <a:p>
            <a:pPr marL="0" marR="0" lvl="0" indent="0" algn="l" rtl="0">
              <a:spcBef>
                <a:spcPts val="0"/>
              </a:spcBef>
              <a:buSzPct val="25000"/>
              <a:buNone/>
            </a:pPr>
            <a:r>
              <a:rPr lang="es-CL" sz="1800" b="0" i="0" u="none" strike="noStrike" cap="none">
                <a:solidFill>
                  <a:schemeClr val="dk1"/>
                </a:solidFill>
                <a:latin typeface="Times New Roman"/>
                <a:ea typeface="Times New Roman"/>
                <a:cs typeface="Times New Roman"/>
                <a:sym typeface="Times New Roman"/>
              </a:rPr>
              <a:t>     DCI – Departamento de Ciencias de Computación e Informática</a:t>
            </a:r>
          </a:p>
        </p:txBody>
      </p:sp>
      <p:pic>
        <p:nvPicPr>
          <p:cNvPr id="23" name="Shape 23"/>
          <p:cNvPicPr preferRelativeResize="0"/>
          <p:nvPr/>
        </p:nvPicPr>
        <p:blipFill rotWithShape="1">
          <a:blip r:embed="rId14">
            <a:alphaModFix/>
          </a:blip>
          <a:srcRect/>
          <a:stretch/>
        </p:blipFill>
        <p:spPr>
          <a:xfrm>
            <a:off x="3684239" y="235800"/>
            <a:ext cx="1950839" cy="1748159"/>
          </a:xfrm>
          <a:prstGeom prst="rect">
            <a:avLst/>
          </a:prstGeom>
          <a:noFill/>
          <a:ln>
            <a:noFill/>
          </a:ln>
        </p:spPr>
      </p:pic>
      <p:sp>
        <p:nvSpPr>
          <p:cNvPr id="24" name="Shape 24"/>
          <p:cNvSpPr/>
          <p:nvPr/>
        </p:nvSpPr>
        <p:spPr>
          <a:xfrm rot="1057800">
            <a:off x="8893800" y="6701039"/>
            <a:ext cx="677519" cy="659159"/>
          </a:xfrm>
          <a:prstGeom prst="blockArc">
            <a:avLst>
              <a:gd name="adj1" fmla="val 10800000"/>
              <a:gd name="adj2" fmla="val 0"/>
              <a:gd name="adj3" fmla="val 25000"/>
            </a:avLst>
          </a:prstGeom>
          <a:solidFill>
            <a:srgbClr val="00999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5348400">
            <a:off x="8875799" y="6612839"/>
            <a:ext cx="860399" cy="822240"/>
          </a:xfrm>
          <a:prstGeom prst="blockArc">
            <a:avLst>
              <a:gd name="adj1" fmla="val 10800000"/>
              <a:gd name="adj2" fmla="val 0"/>
              <a:gd name="adj3" fmla="val 25000"/>
            </a:avLst>
          </a:prstGeom>
          <a:solidFill>
            <a:srgbClr val="FF950E"/>
          </a:solidFill>
          <a:ln>
            <a:noFill/>
          </a:ln>
        </p:spPr>
        <p:txBody>
          <a:bodyPr lIns="91425" tIns="91425" rIns="91425" bIns="91425" anchor="ctr" anchorCtr="0">
            <a:noAutofit/>
          </a:bodyPr>
          <a:lstStyle/>
          <a:p>
            <a:pPr lvl="0">
              <a:spcBef>
                <a:spcPts val="0"/>
              </a:spcBef>
              <a:buNone/>
            </a:pPr>
            <a:endParaRPr/>
          </a:p>
        </p:txBody>
      </p:sp>
      <p:pic>
        <p:nvPicPr>
          <p:cNvPr id="26" name="Shape 26"/>
          <p:cNvPicPr preferRelativeResize="0"/>
          <p:nvPr/>
        </p:nvPicPr>
        <p:blipFill rotWithShape="1">
          <a:blip r:embed="rId15">
            <a:alphaModFix/>
          </a:blip>
          <a:srcRect/>
          <a:stretch/>
        </p:blipFill>
        <p:spPr>
          <a:xfrm>
            <a:off x="5952600" y="212400"/>
            <a:ext cx="3990240" cy="1692000"/>
          </a:xfrm>
          <a:prstGeom prst="rect">
            <a:avLst/>
          </a:prstGeom>
          <a:noFill/>
          <a:ln>
            <a:noFill/>
          </a:ln>
        </p:spPr>
      </p:pic>
      <p:sp>
        <p:nvSpPr>
          <p:cNvPr id="27" name="Shape 27"/>
          <p:cNvSpPr/>
          <p:nvPr/>
        </p:nvSpPr>
        <p:spPr>
          <a:xfrm>
            <a:off x="6666839" y="4127039"/>
            <a:ext cx="3095279" cy="79199"/>
          </a:xfrm>
          <a:prstGeom prst="rect">
            <a:avLst/>
          </a:prstGeom>
          <a:solidFill>
            <a:srgbClr val="FF950E"/>
          </a:solidFill>
          <a:ln>
            <a:noFill/>
          </a:ln>
        </p:spPr>
        <p:txBody>
          <a:bodyPr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008359" y="301319"/>
            <a:ext cx="9071640" cy="126216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a:off x="1138679" y="1904759"/>
            <a:ext cx="8544239" cy="450144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7" name="Shape 77"/>
          <p:cNvSpPr/>
          <p:nvPr/>
        </p:nvSpPr>
        <p:spPr>
          <a:xfrm>
            <a:off x="0" y="6825600"/>
            <a:ext cx="10079999" cy="734040"/>
          </a:xfrm>
          <a:prstGeom prst="rect">
            <a:avLst/>
          </a:prstGeom>
          <a:solidFill>
            <a:srgbClr val="000000"/>
          </a:solidFill>
          <a:ln w="9525" cap="flat" cmpd="sng">
            <a:solidFill>
              <a:srgbClr val="3465A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0" y="0"/>
            <a:ext cx="793800" cy="6825960"/>
          </a:xfrm>
          <a:prstGeom prst="rect">
            <a:avLst/>
          </a:prstGeom>
          <a:gradFill>
            <a:gsLst>
              <a:gs pos="0">
                <a:srgbClr val="009999"/>
              </a:gs>
              <a:gs pos="100000">
                <a:srgbClr val="CCFFFF"/>
              </a:gs>
            </a:gsLst>
            <a:lin ang="0" scaled="0"/>
          </a:gradFill>
          <a:ln>
            <a:noFill/>
          </a:ln>
        </p:spPr>
        <p:txBody>
          <a:bodyPr lIns="91425" tIns="91425" rIns="91425" bIns="91425" anchor="ctr" anchorCtr="0">
            <a:noAutofit/>
          </a:bodyPr>
          <a:lstStyle/>
          <a:p>
            <a:pPr lvl="0">
              <a:spcBef>
                <a:spcPts val="0"/>
              </a:spcBef>
              <a:buNone/>
            </a:pPr>
            <a:endParaRPr/>
          </a:p>
        </p:txBody>
      </p:sp>
      <p:pic>
        <p:nvPicPr>
          <p:cNvPr id="79" name="Shape 79"/>
          <p:cNvPicPr preferRelativeResize="0"/>
          <p:nvPr/>
        </p:nvPicPr>
        <p:blipFill rotWithShape="1">
          <a:blip r:embed="rId14">
            <a:alphaModFix/>
          </a:blip>
          <a:srcRect/>
          <a:stretch/>
        </p:blipFill>
        <p:spPr>
          <a:xfrm>
            <a:off x="7976520" y="6865200"/>
            <a:ext cx="1666440" cy="706679"/>
          </a:xfrm>
          <a:prstGeom prst="rect">
            <a:avLst/>
          </a:prstGeom>
          <a:noFill/>
          <a:ln>
            <a:noFill/>
          </a:ln>
        </p:spPr>
      </p:pic>
      <p:pic>
        <p:nvPicPr>
          <p:cNvPr id="80" name="Shape 80"/>
          <p:cNvPicPr preferRelativeResize="0"/>
          <p:nvPr/>
        </p:nvPicPr>
        <p:blipFill rotWithShape="1">
          <a:blip r:embed="rId15">
            <a:alphaModFix/>
          </a:blip>
          <a:srcRect/>
          <a:stretch/>
        </p:blipFill>
        <p:spPr>
          <a:xfrm>
            <a:off x="9286200" y="6865200"/>
            <a:ext cx="760319" cy="681480"/>
          </a:xfrm>
          <a:prstGeom prst="rect">
            <a:avLst/>
          </a:prstGeom>
          <a:noFill/>
          <a:ln>
            <a:noFill/>
          </a:ln>
        </p:spPr>
      </p:pic>
      <p:sp>
        <p:nvSpPr>
          <p:cNvPr id="81" name="Shape 81"/>
          <p:cNvSpPr txBox="1"/>
          <p:nvPr/>
        </p:nvSpPr>
        <p:spPr>
          <a:xfrm>
            <a:off x="79200" y="6911279"/>
            <a:ext cx="7381439" cy="54000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s-CL" sz="1400">
                <a:solidFill>
                  <a:srgbClr val="FFFFFF"/>
                </a:solidFill>
                <a:latin typeface="Arial"/>
                <a:ea typeface="Arial"/>
                <a:cs typeface="Arial"/>
                <a:sym typeface="Arial"/>
              </a:rPr>
              <a:t>DCI – Departamento de Ciencias de Computación e Informática</a:t>
            </a:r>
          </a:p>
          <a:p>
            <a:pPr marL="0" marR="0" lvl="0" indent="0" algn="l" rtl="0">
              <a:spcBef>
                <a:spcPts val="0"/>
              </a:spcBef>
              <a:buSzPct val="25000"/>
              <a:buNone/>
            </a:pPr>
            <a:r>
              <a:rPr lang="es-CL" sz="1400">
                <a:solidFill>
                  <a:srgbClr val="006699"/>
                </a:solidFill>
                <a:latin typeface="Arial"/>
                <a:ea typeface="Arial"/>
                <a:cs typeface="Arial"/>
                <a:sym typeface="Arial"/>
              </a:rPr>
              <a:t>Universidad de La Frontera – Temuco - Chile</a:t>
            </a:r>
          </a:p>
        </p:txBody>
      </p:sp>
      <p:sp>
        <p:nvSpPr>
          <p:cNvPr id="82" name="Shape 82"/>
          <p:cNvSpPr/>
          <p:nvPr/>
        </p:nvSpPr>
        <p:spPr>
          <a:xfrm>
            <a:off x="6587639" y="1666440"/>
            <a:ext cx="3095279" cy="79199"/>
          </a:xfrm>
          <a:prstGeom prst="rect">
            <a:avLst/>
          </a:prstGeom>
          <a:solidFill>
            <a:srgbClr val="FF950E"/>
          </a:solidFill>
          <a:ln>
            <a:noFill/>
          </a:ln>
        </p:spPr>
        <p:txBody>
          <a:bodyPr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p:nvPr/>
        </p:nvSpPr>
        <p:spPr>
          <a:xfrm>
            <a:off x="2936519" y="2619000"/>
            <a:ext cx="6667199" cy="126216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s-CL" sz="3600">
                <a:solidFill>
                  <a:schemeClr val="dk1"/>
                </a:solidFill>
                <a:latin typeface="Rasa"/>
                <a:ea typeface="Rasa"/>
                <a:cs typeface="Rasa"/>
                <a:sym typeface="Rasa"/>
              </a:rPr>
              <a:t>Proyecto Semestral ICC258</a:t>
            </a:r>
            <a:br>
              <a:rPr lang="es-CL" sz="3600">
                <a:solidFill>
                  <a:schemeClr val="dk1"/>
                </a:solidFill>
                <a:latin typeface="Rasa"/>
                <a:ea typeface="Rasa"/>
                <a:cs typeface="Rasa"/>
                <a:sym typeface="Rasa"/>
              </a:rPr>
            </a:br>
            <a:r>
              <a:rPr lang="es-CL" sz="3600">
                <a:solidFill>
                  <a:schemeClr val="dk1"/>
                </a:solidFill>
                <a:latin typeface="Rasa"/>
                <a:ea typeface="Rasa"/>
                <a:cs typeface="Rasa"/>
                <a:sym typeface="Rasa"/>
              </a:rPr>
              <a:t>AVANCE - 5</a:t>
            </a:r>
          </a:p>
        </p:txBody>
      </p:sp>
      <p:sp>
        <p:nvSpPr>
          <p:cNvPr id="134" name="Shape 134"/>
          <p:cNvSpPr txBox="1"/>
          <p:nvPr/>
        </p:nvSpPr>
        <p:spPr>
          <a:xfrm>
            <a:off x="3333239" y="4762080"/>
            <a:ext cx="6349679" cy="1587239"/>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2000">
                <a:solidFill>
                  <a:srgbClr val="006699"/>
                </a:solidFill>
                <a:latin typeface="Arial"/>
                <a:ea typeface="Arial"/>
                <a:cs typeface="Arial"/>
                <a:sym typeface="Arial"/>
              </a:rPr>
              <a:t>Integrantes:</a:t>
            </a:r>
          </a:p>
          <a:p>
            <a:pPr marL="457200" marR="0" lvl="0" indent="0" algn="l" rtl="0">
              <a:spcBef>
                <a:spcPts val="0"/>
              </a:spcBef>
              <a:buSzPct val="25000"/>
              <a:buNone/>
            </a:pPr>
            <a:r>
              <a:rPr lang="es-CL" sz="2000">
                <a:solidFill>
                  <a:srgbClr val="006699"/>
                </a:solidFill>
              </a:rPr>
              <a:t>Manuel Espinoza</a:t>
            </a:r>
          </a:p>
          <a:p>
            <a:pPr marL="457200" marR="0" lvl="0" indent="0" algn="l" rtl="0">
              <a:spcBef>
                <a:spcPts val="0"/>
              </a:spcBef>
              <a:buSzPct val="25000"/>
              <a:buNone/>
            </a:pPr>
            <a:r>
              <a:rPr lang="es-CL" sz="2000">
                <a:solidFill>
                  <a:srgbClr val="006699"/>
                </a:solidFill>
              </a:rPr>
              <a:t>Gabriel Guzmán</a:t>
            </a:r>
          </a:p>
          <a:p>
            <a:pPr marL="0" marR="0" lvl="0" indent="0" algn="l" rtl="0">
              <a:spcBef>
                <a:spcPts val="0"/>
              </a:spcBef>
              <a:buSzPct val="25000"/>
              <a:buNone/>
            </a:pPr>
            <a:r>
              <a:rPr lang="es-CL" sz="2000" b="1">
                <a:solidFill>
                  <a:srgbClr val="009999"/>
                </a:solidFill>
                <a:latin typeface="Arial"/>
                <a:ea typeface="Arial"/>
                <a:cs typeface="Arial"/>
                <a:sym typeface="Arial"/>
              </a:rPr>
              <a:t>&lt;</a:t>
            </a:r>
            <a:r>
              <a:rPr lang="es-CL" sz="2000" b="1">
                <a:solidFill>
                  <a:srgbClr val="009999"/>
                </a:solidFill>
              </a:rPr>
              <a:t>09/06/2017</a:t>
            </a:r>
            <a:r>
              <a:rPr lang="es-CL" sz="2000" b="1">
                <a:solidFill>
                  <a:srgbClr val="009999"/>
                </a:solidFill>
                <a:latin typeface="Arial"/>
                <a:ea typeface="Arial"/>
                <a:cs typeface="Arial"/>
                <a:sym typeface="Arial"/>
              </a:rPr>
              <a:t>&gt;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a:spcBef>
                <a:spcPts val="0"/>
              </a:spcBef>
              <a:buNone/>
            </a:pPr>
            <a:r>
              <a:rPr lang="es-CL"/>
              <a:t>Prueba 1</a:t>
            </a:r>
          </a:p>
        </p:txBody>
      </p:sp>
      <p:sp>
        <p:nvSpPr>
          <p:cNvPr id="198" name="Shape 198"/>
          <p:cNvSpPr txBox="1">
            <a:spLocks noGrp="1"/>
          </p:cNvSpPr>
          <p:nvPr>
            <p:ph type="body" idx="1"/>
          </p:nvPr>
        </p:nvSpPr>
        <p:spPr>
          <a:xfrm>
            <a:off x="1117129" y="1637884"/>
            <a:ext cx="8544300" cy="4501500"/>
          </a:xfrm>
          <a:prstGeom prst="rect">
            <a:avLst/>
          </a:prstGeom>
        </p:spPr>
        <p:txBody>
          <a:bodyPr lIns="91425" tIns="91425" rIns="91425" bIns="91425" anchor="t" anchorCtr="0">
            <a:noAutofit/>
          </a:bodyPr>
          <a:lstStyle/>
          <a:p>
            <a:pPr marL="0" lvl="0" indent="-69850" algn="just" rtl="0">
              <a:spcBef>
                <a:spcPts val="0"/>
              </a:spcBef>
              <a:buClr>
                <a:schemeClr val="dk1"/>
              </a:buClr>
              <a:buSzPct val="39285"/>
              <a:buFont typeface="Arial"/>
              <a:buNone/>
            </a:pPr>
            <a:r>
              <a:rPr lang="es-CL">
                <a:solidFill>
                  <a:srgbClr val="980000"/>
                </a:solidFill>
              </a:rPr>
              <a:t>•Entradas</a:t>
            </a:r>
          </a:p>
          <a:p>
            <a:pPr marL="0" lvl="0" indent="-69850" algn="just" rtl="0">
              <a:spcBef>
                <a:spcPts val="0"/>
              </a:spcBef>
              <a:buClr>
                <a:schemeClr val="dk1"/>
              </a:buClr>
              <a:buSzPct val="39285"/>
              <a:buFont typeface="Arial"/>
              <a:buNone/>
            </a:pPr>
            <a:endParaRPr/>
          </a:p>
          <a:p>
            <a:pPr marL="0" lvl="0" indent="-69850" algn="just" rtl="0">
              <a:spcBef>
                <a:spcPts val="0"/>
              </a:spcBef>
              <a:buClr>
                <a:schemeClr val="dk1"/>
              </a:buClr>
              <a:buSzPct val="39285"/>
              <a:buFont typeface="Arial"/>
              <a:buNone/>
            </a:pPr>
            <a:endParaRPr/>
          </a:p>
          <a:p>
            <a:pPr marL="0" lvl="0" indent="-69850" algn="just" rtl="0">
              <a:spcBef>
                <a:spcPts val="0"/>
              </a:spcBef>
              <a:buClr>
                <a:schemeClr val="dk1"/>
              </a:buClr>
              <a:buSzPct val="39285"/>
              <a:buFont typeface="Arial"/>
              <a:buNone/>
            </a:pPr>
            <a:endParaRPr/>
          </a:p>
          <a:p>
            <a:pPr marL="0" lvl="0" indent="-69850" algn="just" rtl="0">
              <a:spcBef>
                <a:spcPts val="0"/>
              </a:spcBef>
              <a:buClr>
                <a:schemeClr val="dk1"/>
              </a:buClr>
              <a:buSzPct val="39285"/>
              <a:buFont typeface="Arial"/>
              <a:buNone/>
            </a:pPr>
            <a:endParaRPr/>
          </a:p>
          <a:p>
            <a:pPr marL="0" lvl="0" indent="-69850" algn="just" rtl="0">
              <a:spcBef>
                <a:spcPts val="0"/>
              </a:spcBef>
              <a:buClr>
                <a:schemeClr val="dk1"/>
              </a:buClr>
              <a:buSzPct val="39285"/>
              <a:buFont typeface="Arial"/>
              <a:buNone/>
            </a:pPr>
            <a:endParaRPr/>
          </a:p>
          <a:p>
            <a:pPr marL="0" lvl="0" indent="-69850" algn="just" rtl="0">
              <a:spcBef>
                <a:spcPts val="0"/>
              </a:spcBef>
              <a:buClr>
                <a:schemeClr val="dk1"/>
              </a:buClr>
              <a:buSzPct val="39285"/>
              <a:buFont typeface="Arial"/>
              <a:buNone/>
            </a:pPr>
            <a:endParaRPr>
              <a:solidFill>
                <a:srgbClr val="980000"/>
              </a:solidFill>
            </a:endParaRPr>
          </a:p>
          <a:p>
            <a:pPr marL="0" lvl="0" indent="-69850" algn="just" rtl="0">
              <a:spcBef>
                <a:spcPts val="0"/>
              </a:spcBef>
              <a:buClr>
                <a:schemeClr val="dk1"/>
              </a:buClr>
              <a:buSzPct val="39285"/>
              <a:buFont typeface="Arial"/>
              <a:buNone/>
            </a:pPr>
            <a:r>
              <a:rPr lang="es-CL">
                <a:solidFill>
                  <a:srgbClr val="980000"/>
                </a:solidFill>
              </a:rPr>
              <a:t>•Salida</a:t>
            </a:r>
          </a:p>
          <a:p>
            <a:pPr lvl="0">
              <a:spcBef>
                <a:spcPts val="0"/>
              </a:spcBef>
              <a:buNone/>
            </a:pPr>
            <a:endParaRPr/>
          </a:p>
        </p:txBody>
      </p:sp>
      <p:pic>
        <p:nvPicPr>
          <p:cNvPr id="199" name="Shape 199"/>
          <p:cNvPicPr preferRelativeResize="0"/>
          <p:nvPr/>
        </p:nvPicPr>
        <p:blipFill rotWithShape="1">
          <a:blip r:embed="rId3">
            <a:alphaModFix/>
          </a:blip>
          <a:srcRect r="49328" b="48371"/>
          <a:stretch/>
        </p:blipFill>
        <p:spPr>
          <a:xfrm>
            <a:off x="790800" y="2739786"/>
            <a:ext cx="3154074" cy="360213"/>
          </a:xfrm>
          <a:prstGeom prst="rect">
            <a:avLst/>
          </a:prstGeom>
          <a:noFill/>
          <a:ln>
            <a:noFill/>
          </a:ln>
        </p:spPr>
      </p:pic>
      <p:pic>
        <p:nvPicPr>
          <p:cNvPr id="200" name="Shape 200"/>
          <p:cNvPicPr preferRelativeResize="0"/>
          <p:nvPr/>
        </p:nvPicPr>
        <p:blipFill rotWithShape="1">
          <a:blip r:embed="rId4">
            <a:alphaModFix/>
          </a:blip>
          <a:srcRect l="49995" b="26073"/>
          <a:stretch/>
        </p:blipFill>
        <p:spPr>
          <a:xfrm>
            <a:off x="6635600" y="2382846"/>
            <a:ext cx="1722225" cy="2783825"/>
          </a:xfrm>
          <a:prstGeom prst="rect">
            <a:avLst/>
          </a:prstGeom>
          <a:noFill/>
          <a:ln>
            <a:noFill/>
          </a:ln>
        </p:spPr>
      </p:pic>
      <p:pic>
        <p:nvPicPr>
          <p:cNvPr id="201" name="Shape 201"/>
          <p:cNvPicPr preferRelativeResize="0"/>
          <p:nvPr/>
        </p:nvPicPr>
        <p:blipFill>
          <a:blip r:embed="rId5">
            <a:alphaModFix/>
          </a:blip>
          <a:stretch>
            <a:fillRect/>
          </a:stretch>
        </p:blipFill>
        <p:spPr>
          <a:xfrm>
            <a:off x="1204950" y="6213818"/>
            <a:ext cx="6409096" cy="485775"/>
          </a:xfrm>
          <a:prstGeom prst="rect">
            <a:avLst/>
          </a:prstGeom>
          <a:noFill/>
          <a:ln>
            <a:noFill/>
          </a:ln>
        </p:spPr>
      </p:pic>
      <p:pic>
        <p:nvPicPr>
          <p:cNvPr id="202" name="Shape 202"/>
          <p:cNvPicPr preferRelativeResize="0"/>
          <p:nvPr/>
        </p:nvPicPr>
        <p:blipFill rotWithShape="1">
          <a:blip r:embed="rId3">
            <a:alphaModFix/>
          </a:blip>
          <a:srcRect l="50796" r="1484"/>
          <a:stretch/>
        </p:blipFill>
        <p:spPr>
          <a:xfrm>
            <a:off x="790799" y="3100000"/>
            <a:ext cx="3154074" cy="740849"/>
          </a:xfrm>
          <a:prstGeom prst="rect">
            <a:avLst/>
          </a:prstGeom>
          <a:noFill/>
          <a:ln>
            <a:noFill/>
          </a:ln>
        </p:spPr>
      </p:pic>
      <p:pic>
        <p:nvPicPr>
          <p:cNvPr id="203" name="Shape 203"/>
          <p:cNvPicPr preferRelativeResize="0"/>
          <p:nvPr/>
        </p:nvPicPr>
        <p:blipFill rotWithShape="1">
          <a:blip r:embed="rId3">
            <a:alphaModFix/>
          </a:blip>
          <a:srcRect t="46469" r="61042"/>
          <a:stretch/>
        </p:blipFill>
        <p:spPr>
          <a:xfrm>
            <a:off x="790800" y="3568775"/>
            <a:ext cx="3154074" cy="485775"/>
          </a:xfrm>
          <a:prstGeom prst="rect">
            <a:avLst/>
          </a:prstGeom>
          <a:noFill/>
          <a:ln>
            <a:noFill/>
          </a:ln>
        </p:spPr>
      </p:pic>
      <p:pic>
        <p:nvPicPr>
          <p:cNvPr id="204" name="Shape 204"/>
          <p:cNvPicPr preferRelativeResize="0"/>
          <p:nvPr/>
        </p:nvPicPr>
        <p:blipFill rotWithShape="1">
          <a:blip r:embed="rId4">
            <a:alphaModFix/>
          </a:blip>
          <a:srcRect r="49995" b="13171"/>
          <a:stretch/>
        </p:blipFill>
        <p:spPr>
          <a:xfrm>
            <a:off x="4913375" y="1897073"/>
            <a:ext cx="1722225" cy="3269599"/>
          </a:xfrm>
          <a:prstGeom prst="rect">
            <a:avLst/>
          </a:prstGeom>
          <a:noFill/>
          <a:ln>
            <a:noFill/>
          </a:ln>
        </p:spPr>
      </p:pic>
      <p:pic>
        <p:nvPicPr>
          <p:cNvPr id="205" name="Shape 205"/>
          <p:cNvPicPr preferRelativeResize="0"/>
          <p:nvPr/>
        </p:nvPicPr>
        <p:blipFill rotWithShape="1">
          <a:blip r:embed="rId4">
            <a:alphaModFix/>
          </a:blip>
          <a:srcRect t="87099" r="49995"/>
          <a:stretch/>
        </p:blipFill>
        <p:spPr>
          <a:xfrm>
            <a:off x="6635600" y="1897074"/>
            <a:ext cx="1722225" cy="485775"/>
          </a:xfrm>
          <a:prstGeom prst="rect">
            <a:avLst/>
          </a:prstGeom>
          <a:noFill/>
          <a:ln>
            <a:noFill/>
          </a:ln>
        </p:spPr>
      </p:pic>
      <p:pic>
        <p:nvPicPr>
          <p:cNvPr id="206" name="Shape 206"/>
          <p:cNvPicPr preferRelativeResize="0"/>
          <p:nvPr/>
        </p:nvPicPr>
        <p:blipFill rotWithShape="1">
          <a:blip r:embed="rId4">
            <a:alphaModFix/>
          </a:blip>
          <a:srcRect l="49995" t="73347" b="11246"/>
          <a:stretch/>
        </p:blipFill>
        <p:spPr>
          <a:xfrm>
            <a:off x="8285300" y="1897073"/>
            <a:ext cx="1722225" cy="5801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a:spcBef>
                <a:spcPts val="0"/>
              </a:spcBef>
              <a:buNone/>
            </a:pPr>
            <a:r>
              <a:rPr lang="es-CL"/>
              <a:t>Prueba 1</a:t>
            </a:r>
          </a:p>
        </p:txBody>
      </p:sp>
      <p:pic>
        <p:nvPicPr>
          <p:cNvPr id="212" name="Shape 212"/>
          <p:cNvPicPr preferRelativeResize="0"/>
          <p:nvPr/>
        </p:nvPicPr>
        <p:blipFill>
          <a:blip r:embed="rId3">
            <a:alphaModFix/>
          </a:blip>
          <a:stretch>
            <a:fillRect/>
          </a:stretch>
        </p:blipFill>
        <p:spPr>
          <a:xfrm>
            <a:off x="2900600" y="1824474"/>
            <a:ext cx="7179450" cy="5085450"/>
          </a:xfrm>
          <a:prstGeom prst="rect">
            <a:avLst/>
          </a:prstGeom>
          <a:noFill/>
          <a:ln>
            <a:noFill/>
          </a:ln>
        </p:spPr>
      </p:pic>
      <p:sp>
        <p:nvSpPr>
          <p:cNvPr id="213" name="Shape 213"/>
          <p:cNvSpPr txBox="1">
            <a:spLocks noGrp="1"/>
          </p:cNvSpPr>
          <p:nvPr>
            <p:ph type="body" idx="1"/>
          </p:nvPr>
        </p:nvSpPr>
        <p:spPr>
          <a:xfrm>
            <a:off x="848602" y="4968555"/>
            <a:ext cx="4445100" cy="1811699"/>
          </a:xfrm>
          <a:prstGeom prst="rect">
            <a:avLst/>
          </a:prstGeom>
        </p:spPr>
        <p:txBody>
          <a:bodyPr lIns="91425" tIns="91425" rIns="91425" bIns="91425" anchor="t" anchorCtr="0">
            <a:noAutofit/>
          </a:bodyPr>
          <a:lstStyle/>
          <a:p>
            <a:pPr marL="0" lvl="0" indent="-69850" rtl="0">
              <a:spcBef>
                <a:spcPts val="0"/>
              </a:spcBef>
              <a:buClr>
                <a:schemeClr val="dk1"/>
              </a:buClr>
              <a:buSzPct val="55000"/>
              <a:buFont typeface="Arial"/>
              <a:buNone/>
            </a:pPr>
            <a:r>
              <a:rPr lang="es-CL" sz="2000">
                <a:solidFill>
                  <a:srgbClr val="000000"/>
                </a:solidFill>
              </a:rPr>
              <a:t>agregarProfundidad(profundidades)</a:t>
            </a:r>
          </a:p>
          <a:p>
            <a:pPr marL="0" lvl="0" indent="-69850" rtl="0">
              <a:spcBef>
                <a:spcPts val="0"/>
              </a:spcBef>
              <a:buClr>
                <a:schemeClr val="dk1"/>
              </a:buClr>
              <a:buSzPct val="55000"/>
              <a:buFont typeface="Arial"/>
              <a:buNone/>
            </a:pPr>
            <a:r>
              <a:rPr lang="es-CL" sz="2000">
                <a:solidFill>
                  <a:srgbClr val="7F7F7F"/>
                </a:solidFill>
              </a:rPr>
              <a:t>crearArbol();</a:t>
            </a:r>
          </a:p>
          <a:p>
            <a:pPr marL="0" lvl="0" indent="-69850" rtl="0">
              <a:spcBef>
                <a:spcPts val="0"/>
              </a:spcBef>
              <a:buClr>
                <a:schemeClr val="dk1"/>
              </a:buClr>
              <a:buSzPct val="55000"/>
              <a:buFont typeface="Arial"/>
              <a:buNone/>
            </a:pPr>
            <a:r>
              <a:rPr lang="es-CL" sz="2000">
                <a:solidFill>
                  <a:srgbClr val="7F7F7F"/>
                </a:solidFill>
              </a:rPr>
              <a:t>  crearDivision(Nodo father, int depth)</a:t>
            </a:r>
          </a:p>
          <a:p>
            <a:pPr marL="0" lvl="0" indent="-69850" rtl="0">
              <a:spcBef>
                <a:spcPts val="0"/>
              </a:spcBef>
              <a:buClr>
                <a:schemeClr val="dk1"/>
              </a:buClr>
              <a:buSzPct val="55000"/>
              <a:buFont typeface="Arial"/>
              <a:buNone/>
            </a:pPr>
            <a:r>
              <a:rPr lang="es-CL" sz="2000">
                <a:solidFill>
                  <a:srgbClr val="7F7F7F"/>
                </a:solidFill>
              </a:rPr>
              <a:t>maxDepth=maxValue()</a:t>
            </a:r>
          </a:p>
          <a:p>
            <a:pPr marL="0" lvl="0" indent="0" rtl="0">
              <a:spcBef>
                <a:spcPts val="0"/>
              </a:spcBef>
              <a:buNone/>
            </a:pPr>
            <a:r>
              <a:rPr lang="es-CL" sz="2000">
                <a:solidFill>
                  <a:srgbClr val="7F7F7F"/>
                </a:solidFill>
              </a:rPr>
              <a:t>rellenarZeros()</a:t>
            </a:r>
          </a:p>
        </p:txBody>
      </p:sp>
      <p:sp>
        <p:nvSpPr>
          <p:cNvPr id="214" name="Shape 214"/>
          <p:cNvSpPr/>
          <p:nvPr/>
        </p:nvSpPr>
        <p:spPr>
          <a:xfrm>
            <a:off x="848600" y="5057900"/>
            <a:ext cx="4445100" cy="16305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p:nvPr/>
        </p:nvSpPr>
        <p:spPr>
          <a:xfrm>
            <a:off x="833925" y="4495925"/>
            <a:ext cx="2266200" cy="5619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s-CL" sz="2400" b="1">
                <a:solidFill>
                  <a:srgbClr val="980000"/>
                </a:solidFill>
              </a:rPr>
              <a:t>Métodos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a:spcBef>
                <a:spcPts val="0"/>
              </a:spcBef>
              <a:buNone/>
            </a:pPr>
            <a:r>
              <a:rPr lang="es-CL"/>
              <a:t>Prueba 1</a:t>
            </a:r>
          </a:p>
        </p:txBody>
      </p:sp>
      <p:pic>
        <p:nvPicPr>
          <p:cNvPr id="221" name="Shape 221"/>
          <p:cNvPicPr preferRelativeResize="0"/>
          <p:nvPr/>
        </p:nvPicPr>
        <p:blipFill>
          <a:blip r:embed="rId3">
            <a:alphaModFix/>
          </a:blip>
          <a:stretch>
            <a:fillRect/>
          </a:stretch>
        </p:blipFill>
        <p:spPr>
          <a:xfrm>
            <a:off x="2255325" y="1821150"/>
            <a:ext cx="7001061" cy="4959099"/>
          </a:xfrm>
          <a:prstGeom prst="rect">
            <a:avLst/>
          </a:prstGeom>
          <a:noFill/>
          <a:ln>
            <a:noFill/>
          </a:ln>
        </p:spPr>
      </p:pic>
      <p:pic>
        <p:nvPicPr>
          <p:cNvPr id="222" name="Shape 222"/>
          <p:cNvPicPr preferRelativeResize="0"/>
          <p:nvPr/>
        </p:nvPicPr>
        <p:blipFill>
          <a:blip r:embed="rId4">
            <a:alphaModFix/>
          </a:blip>
          <a:stretch>
            <a:fillRect/>
          </a:stretch>
        </p:blipFill>
        <p:spPr>
          <a:xfrm>
            <a:off x="2936650" y="1821150"/>
            <a:ext cx="7143399" cy="5059924"/>
          </a:xfrm>
          <a:prstGeom prst="rect">
            <a:avLst/>
          </a:prstGeom>
          <a:noFill/>
          <a:ln>
            <a:noFill/>
          </a:ln>
        </p:spPr>
      </p:pic>
      <p:sp>
        <p:nvSpPr>
          <p:cNvPr id="223" name="Shape 223"/>
          <p:cNvSpPr txBox="1">
            <a:spLocks noGrp="1"/>
          </p:cNvSpPr>
          <p:nvPr>
            <p:ph type="body" idx="1"/>
          </p:nvPr>
        </p:nvSpPr>
        <p:spPr>
          <a:xfrm>
            <a:off x="848602" y="4968555"/>
            <a:ext cx="4445100" cy="1811699"/>
          </a:xfrm>
          <a:prstGeom prst="rect">
            <a:avLst/>
          </a:prstGeom>
        </p:spPr>
        <p:txBody>
          <a:bodyPr lIns="91425" tIns="91425" rIns="91425" bIns="91425" anchor="t" anchorCtr="0">
            <a:noAutofit/>
          </a:bodyPr>
          <a:lstStyle/>
          <a:p>
            <a:pPr marL="0" lvl="0" indent="-69850" rtl="0">
              <a:spcBef>
                <a:spcPts val="0"/>
              </a:spcBef>
              <a:buClr>
                <a:schemeClr val="dk1"/>
              </a:buClr>
              <a:buSzPct val="55000"/>
              <a:buFont typeface="Arial"/>
              <a:buNone/>
            </a:pPr>
            <a:r>
              <a:rPr lang="es-CL" sz="2000">
                <a:solidFill>
                  <a:srgbClr val="7F7F7F"/>
                </a:solidFill>
              </a:rPr>
              <a:t>agregarProfundidad(profundidades)</a:t>
            </a:r>
          </a:p>
          <a:p>
            <a:pPr marL="0" lvl="0" indent="-69850" rtl="0">
              <a:spcBef>
                <a:spcPts val="0"/>
              </a:spcBef>
              <a:buClr>
                <a:schemeClr val="dk1"/>
              </a:buClr>
              <a:buSzPct val="55000"/>
              <a:buFont typeface="Arial"/>
              <a:buNone/>
            </a:pPr>
            <a:r>
              <a:rPr lang="es-CL" sz="2000">
                <a:solidFill>
                  <a:srgbClr val="000000"/>
                </a:solidFill>
              </a:rPr>
              <a:t>crearArbol();</a:t>
            </a:r>
          </a:p>
          <a:p>
            <a:pPr marL="0" lvl="0" indent="-69850" rtl="0">
              <a:spcBef>
                <a:spcPts val="0"/>
              </a:spcBef>
              <a:buClr>
                <a:schemeClr val="dk1"/>
              </a:buClr>
              <a:buSzPct val="55000"/>
              <a:buFont typeface="Arial"/>
              <a:buNone/>
            </a:pPr>
            <a:r>
              <a:rPr lang="es-CL" sz="2000">
                <a:solidFill>
                  <a:srgbClr val="000000"/>
                </a:solidFill>
              </a:rPr>
              <a:t>  crearDivision(Nodo father, int depth)</a:t>
            </a:r>
          </a:p>
          <a:p>
            <a:pPr marL="0" lvl="0" indent="-69850" rtl="0">
              <a:spcBef>
                <a:spcPts val="0"/>
              </a:spcBef>
              <a:buClr>
                <a:schemeClr val="dk1"/>
              </a:buClr>
              <a:buSzPct val="55000"/>
              <a:buFont typeface="Arial"/>
              <a:buNone/>
            </a:pPr>
            <a:r>
              <a:rPr lang="es-CL" sz="2000">
                <a:solidFill>
                  <a:srgbClr val="7F7F7F"/>
                </a:solidFill>
              </a:rPr>
              <a:t>maxDepth=maxValue()</a:t>
            </a:r>
          </a:p>
          <a:p>
            <a:pPr marL="0" lvl="0" indent="0" rtl="0">
              <a:spcBef>
                <a:spcPts val="0"/>
              </a:spcBef>
              <a:buNone/>
            </a:pPr>
            <a:r>
              <a:rPr lang="es-CL" sz="2000">
                <a:solidFill>
                  <a:srgbClr val="7F7F7F"/>
                </a:solidFill>
              </a:rPr>
              <a:t>rellenarZeros()</a:t>
            </a:r>
          </a:p>
        </p:txBody>
      </p:sp>
      <p:sp>
        <p:nvSpPr>
          <p:cNvPr id="224" name="Shape 224"/>
          <p:cNvSpPr/>
          <p:nvPr/>
        </p:nvSpPr>
        <p:spPr>
          <a:xfrm>
            <a:off x="848600" y="5059150"/>
            <a:ext cx="4445100" cy="16305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833925" y="4495925"/>
            <a:ext cx="2266200" cy="5619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s-CL" sz="2400" b="1">
                <a:solidFill>
                  <a:srgbClr val="980000"/>
                </a:solidFill>
              </a:rPr>
              <a:t>Métodos</a:t>
            </a:r>
          </a:p>
        </p:txBody>
      </p:sp>
      <p:pic>
        <p:nvPicPr>
          <p:cNvPr id="226" name="Shape 226"/>
          <p:cNvPicPr preferRelativeResize="0"/>
          <p:nvPr/>
        </p:nvPicPr>
        <p:blipFill>
          <a:blip r:embed="rId5">
            <a:alphaModFix/>
          </a:blip>
          <a:stretch>
            <a:fillRect/>
          </a:stretch>
        </p:blipFill>
        <p:spPr>
          <a:xfrm>
            <a:off x="2329175" y="1871568"/>
            <a:ext cx="7001049" cy="495909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a:spcBef>
                <a:spcPts val="0"/>
              </a:spcBef>
              <a:buNone/>
            </a:pPr>
            <a:r>
              <a:rPr lang="es-CL"/>
              <a:t>Prueba 1</a:t>
            </a:r>
          </a:p>
        </p:txBody>
      </p:sp>
      <p:sp>
        <p:nvSpPr>
          <p:cNvPr id="232" name="Shape 232"/>
          <p:cNvSpPr txBox="1">
            <a:spLocks noGrp="1"/>
          </p:cNvSpPr>
          <p:nvPr>
            <p:ph type="body" idx="1"/>
          </p:nvPr>
        </p:nvSpPr>
        <p:spPr>
          <a:xfrm>
            <a:off x="848602" y="4968555"/>
            <a:ext cx="4445100" cy="1811699"/>
          </a:xfrm>
          <a:prstGeom prst="rect">
            <a:avLst/>
          </a:prstGeom>
        </p:spPr>
        <p:txBody>
          <a:bodyPr lIns="91425" tIns="91425" rIns="91425" bIns="91425" anchor="t" anchorCtr="0">
            <a:noAutofit/>
          </a:bodyPr>
          <a:lstStyle/>
          <a:p>
            <a:pPr marL="0" lvl="0" indent="-69850" rtl="0">
              <a:spcBef>
                <a:spcPts val="0"/>
              </a:spcBef>
              <a:buClr>
                <a:schemeClr val="dk1"/>
              </a:buClr>
              <a:buSzPct val="55000"/>
              <a:buFont typeface="Arial"/>
              <a:buNone/>
            </a:pPr>
            <a:r>
              <a:rPr lang="es-CL" sz="2000">
                <a:solidFill>
                  <a:srgbClr val="7F7F7F"/>
                </a:solidFill>
              </a:rPr>
              <a:t>agregarProfundidad(profundidades)</a:t>
            </a:r>
          </a:p>
          <a:p>
            <a:pPr marL="0" lvl="0" indent="-69850" rtl="0">
              <a:spcBef>
                <a:spcPts val="0"/>
              </a:spcBef>
              <a:buClr>
                <a:schemeClr val="dk1"/>
              </a:buClr>
              <a:buSzPct val="55000"/>
              <a:buFont typeface="Arial"/>
              <a:buNone/>
            </a:pPr>
            <a:r>
              <a:rPr lang="es-CL" sz="2000">
                <a:solidFill>
                  <a:srgbClr val="7F7F7F"/>
                </a:solidFill>
              </a:rPr>
              <a:t>crearArbol();</a:t>
            </a:r>
          </a:p>
          <a:p>
            <a:pPr marL="0" lvl="0" indent="-69850" rtl="0">
              <a:spcBef>
                <a:spcPts val="0"/>
              </a:spcBef>
              <a:buClr>
                <a:schemeClr val="dk1"/>
              </a:buClr>
              <a:buSzPct val="55000"/>
              <a:buFont typeface="Arial"/>
              <a:buNone/>
            </a:pPr>
            <a:r>
              <a:rPr lang="es-CL" sz="2000">
                <a:solidFill>
                  <a:srgbClr val="7F7F7F"/>
                </a:solidFill>
              </a:rPr>
              <a:t>  crearDivision(Nodo father, int depth)</a:t>
            </a:r>
          </a:p>
          <a:p>
            <a:pPr marL="0" lvl="0" indent="-69850" rtl="0">
              <a:spcBef>
                <a:spcPts val="0"/>
              </a:spcBef>
              <a:buClr>
                <a:schemeClr val="dk1"/>
              </a:buClr>
              <a:buSzPct val="55000"/>
              <a:buFont typeface="Arial"/>
              <a:buNone/>
            </a:pPr>
            <a:r>
              <a:rPr lang="es-CL" sz="2000"/>
              <a:t>maxDepth=maxValue()</a:t>
            </a:r>
          </a:p>
          <a:p>
            <a:pPr marL="0" lvl="0" indent="0" rtl="0">
              <a:spcBef>
                <a:spcPts val="0"/>
              </a:spcBef>
              <a:buNone/>
            </a:pPr>
            <a:r>
              <a:rPr lang="es-CL" sz="2000">
                <a:solidFill>
                  <a:srgbClr val="7F7F7F"/>
                </a:solidFill>
              </a:rPr>
              <a:t>rellenarZeros()</a:t>
            </a:r>
          </a:p>
        </p:txBody>
      </p:sp>
      <p:pic>
        <p:nvPicPr>
          <p:cNvPr id="233" name="Shape 233"/>
          <p:cNvPicPr preferRelativeResize="0"/>
          <p:nvPr/>
        </p:nvPicPr>
        <p:blipFill>
          <a:blip r:embed="rId3">
            <a:alphaModFix/>
          </a:blip>
          <a:stretch>
            <a:fillRect/>
          </a:stretch>
        </p:blipFill>
        <p:spPr>
          <a:xfrm>
            <a:off x="2255325" y="1821150"/>
            <a:ext cx="7001061" cy="4959099"/>
          </a:xfrm>
          <a:prstGeom prst="rect">
            <a:avLst/>
          </a:prstGeom>
          <a:noFill/>
          <a:ln>
            <a:noFill/>
          </a:ln>
        </p:spPr>
      </p:pic>
      <p:sp>
        <p:nvSpPr>
          <p:cNvPr id="234" name="Shape 234"/>
          <p:cNvSpPr/>
          <p:nvPr/>
        </p:nvSpPr>
        <p:spPr>
          <a:xfrm>
            <a:off x="833925" y="4495925"/>
            <a:ext cx="2266200" cy="5619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s-CL" sz="2400" b="1">
                <a:solidFill>
                  <a:srgbClr val="980000"/>
                </a:solidFill>
              </a:rPr>
              <a:t>Métodos</a:t>
            </a:r>
          </a:p>
        </p:txBody>
      </p:sp>
      <p:sp>
        <p:nvSpPr>
          <p:cNvPr id="235" name="Shape 235"/>
          <p:cNvSpPr/>
          <p:nvPr/>
        </p:nvSpPr>
        <p:spPr>
          <a:xfrm>
            <a:off x="848600" y="5059150"/>
            <a:ext cx="4445100" cy="16305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36" name="Shape 236"/>
          <p:cNvPicPr preferRelativeResize="0"/>
          <p:nvPr/>
        </p:nvPicPr>
        <p:blipFill>
          <a:blip r:embed="rId4">
            <a:alphaModFix/>
          </a:blip>
          <a:stretch>
            <a:fillRect/>
          </a:stretch>
        </p:blipFill>
        <p:spPr>
          <a:xfrm>
            <a:off x="2329175" y="1871568"/>
            <a:ext cx="7001049" cy="4959093"/>
          </a:xfrm>
          <a:prstGeom prst="rect">
            <a:avLst/>
          </a:prstGeom>
          <a:noFill/>
          <a:ln>
            <a:noFill/>
          </a:ln>
        </p:spPr>
      </p:pic>
      <p:pic>
        <p:nvPicPr>
          <p:cNvPr id="237" name="Shape 237"/>
          <p:cNvPicPr preferRelativeResize="0"/>
          <p:nvPr/>
        </p:nvPicPr>
        <p:blipFill>
          <a:blip r:embed="rId5">
            <a:alphaModFix/>
          </a:blip>
          <a:stretch>
            <a:fillRect/>
          </a:stretch>
        </p:blipFill>
        <p:spPr>
          <a:xfrm>
            <a:off x="2900600" y="1824474"/>
            <a:ext cx="7179450" cy="50854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rtl="0">
              <a:spcBef>
                <a:spcPts val="0"/>
              </a:spcBef>
              <a:buNone/>
            </a:pPr>
            <a:r>
              <a:rPr lang="es-CL"/>
              <a:t>Prueba 1</a:t>
            </a:r>
          </a:p>
        </p:txBody>
      </p:sp>
      <p:pic>
        <p:nvPicPr>
          <p:cNvPr id="243" name="Shape 243"/>
          <p:cNvPicPr preferRelativeResize="0"/>
          <p:nvPr/>
        </p:nvPicPr>
        <p:blipFill>
          <a:blip r:embed="rId3">
            <a:alphaModFix/>
          </a:blip>
          <a:stretch>
            <a:fillRect/>
          </a:stretch>
        </p:blipFill>
        <p:spPr>
          <a:xfrm>
            <a:off x="2255325" y="1821150"/>
            <a:ext cx="7001061" cy="4959099"/>
          </a:xfrm>
          <a:prstGeom prst="rect">
            <a:avLst/>
          </a:prstGeom>
          <a:noFill/>
          <a:ln>
            <a:noFill/>
          </a:ln>
        </p:spPr>
      </p:pic>
      <p:sp>
        <p:nvSpPr>
          <p:cNvPr id="244" name="Shape 244"/>
          <p:cNvSpPr txBox="1">
            <a:spLocks noGrp="1"/>
          </p:cNvSpPr>
          <p:nvPr>
            <p:ph type="body" idx="1"/>
          </p:nvPr>
        </p:nvSpPr>
        <p:spPr>
          <a:xfrm>
            <a:off x="848602" y="4968555"/>
            <a:ext cx="4445100" cy="1811699"/>
          </a:xfrm>
          <a:prstGeom prst="rect">
            <a:avLst/>
          </a:prstGeom>
        </p:spPr>
        <p:txBody>
          <a:bodyPr lIns="91425" tIns="91425" rIns="91425" bIns="91425" anchor="t" anchorCtr="0">
            <a:noAutofit/>
          </a:bodyPr>
          <a:lstStyle/>
          <a:p>
            <a:pPr marL="0" lvl="0" indent="0" rtl="0">
              <a:spcBef>
                <a:spcPts val="0"/>
              </a:spcBef>
              <a:buNone/>
            </a:pPr>
            <a:r>
              <a:rPr lang="es-CL" sz="2000">
                <a:solidFill>
                  <a:srgbClr val="7F7F7F"/>
                </a:solidFill>
              </a:rPr>
              <a:t>agregarProfundidad(profundidades)</a:t>
            </a:r>
          </a:p>
          <a:p>
            <a:pPr marL="0" lvl="0" indent="0" rtl="0">
              <a:spcBef>
                <a:spcPts val="0"/>
              </a:spcBef>
              <a:buNone/>
            </a:pPr>
            <a:r>
              <a:rPr lang="es-CL" sz="2000">
                <a:solidFill>
                  <a:srgbClr val="7F7F7F"/>
                </a:solidFill>
              </a:rPr>
              <a:t>crearArbol();</a:t>
            </a:r>
          </a:p>
          <a:p>
            <a:pPr marL="0" lvl="0" indent="0" rtl="0">
              <a:spcBef>
                <a:spcPts val="0"/>
              </a:spcBef>
              <a:buNone/>
            </a:pPr>
            <a:r>
              <a:rPr lang="es-CL" sz="2000">
                <a:solidFill>
                  <a:srgbClr val="7F7F7F"/>
                </a:solidFill>
              </a:rPr>
              <a:t>  crearDivision(Nodo father, int depth)</a:t>
            </a:r>
          </a:p>
          <a:p>
            <a:pPr marL="0" lvl="0" indent="0" rtl="0">
              <a:spcBef>
                <a:spcPts val="0"/>
              </a:spcBef>
              <a:buNone/>
            </a:pPr>
            <a:r>
              <a:rPr lang="es-CL" sz="2000">
                <a:solidFill>
                  <a:srgbClr val="7F7F7F"/>
                </a:solidFill>
              </a:rPr>
              <a:t>maxDepth=maxValue()</a:t>
            </a:r>
          </a:p>
          <a:p>
            <a:pPr marL="0" lvl="0" indent="0" rtl="0">
              <a:spcBef>
                <a:spcPts val="0"/>
              </a:spcBef>
              <a:buNone/>
            </a:pPr>
            <a:r>
              <a:rPr lang="es-CL" sz="2000"/>
              <a:t>rellenarZeros()</a:t>
            </a:r>
          </a:p>
          <a:p>
            <a:pPr marL="0" lvl="0" indent="0" rtl="0">
              <a:spcBef>
                <a:spcPts val="0"/>
              </a:spcBef>
              <a:buNone/>
            </a:pPr>
            <a:endParaRPr sz="2000">
              <a:solidFill>
                <a:srgbClr val="7F7F7F"/>
              </a:solidFill>
            </a:endParaRPr>
          </a:p>
        </p:txBody>
      </p:sp>
      <p:sp>
        <p:nvSpPr>
          <p:cNvPr id="245" name="Shape 245"/>
          <p:cNvSpPr/>
          <p:nvPr/>
        </p:nvSpPr>
        <p:spPr>
          <a:xfrm>
            <a:off x="848600" y="5059150"/>
            <a:ext cx="4445100" cy="16305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 name="Shape 246"/>
          <p:cNvSpPr/>
          <p:nvPr/>
        </p:nvSpPr>
        <p:spPr>
          <a:xfrm>
            <a:off x="833925" y="4495925"/>
            <a:ext cx="2266200" cy="5619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s-CL" sz="2400" b="1">
                <a:solidFill>
                  <a:srgbClr val="980000"/>
                </a:solidFill>
              </a:rPr>
              <a:t>Métodos</a:t>
            </a:r>
          </a:p>
        </p:txBody>
      </p:sp>
      <p:pic>
        <p:nvPicPr>
          <p:cNvPr id="247" name="Shape 247"/>
          <p:cNvPicPr preferRelativeResize="0"/>
          <p:nvPr/>
        </p:nvPicPr>
        <p:blipFill>
          <a:blip r:embed="rId4">
            <a:alphaModFix/>
          </a:blip>
          <a:stretch>
            <a:fillRect/>
          </a:stretch>
        </p:blipFill>
        <p:spPr>
          <a:xfrm>
            <a:off x="2329175" y="1871568"/>
            <a:ext cx="7001049" cy="4959093"/>
          </a:xfrm>
          <a:prstGeom prst="rect">
            <a:avLst/>
          </a:prstGeom>
          <a:noFill/>
          <a:ln>
            <a:noFill/>
          </a:ln>
        </p:spPr>
      </p:pic>
      <p:pic>
        <p:nvPicPr>
          <p:cNvPr id="248" name="Shape 248"/>
          <p:cNvPicPr preferRelativeResize="0"/>
          <p:nvPr/>
        </p:nvPicPr>
        <p:blipFill>
          <a:blip r:embed="rId5">
            <a:alphaModFix/>
          </a:blip>
          <a:stretch>
            <a:fillRect/>
          </a:stretch>
        </p:blipFill>
        <p:spPr>
          <a:xfrm>
            <a:off x="2900600" y="1824474"/>
            <a:ext cx="7179450" cy="50854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rtl="0">
              <a:spcBef>
                <a:spcPts val="0"/>
              </a:spcBef>
              <a:buNone/>
            </a:pPr>
            <a:r>
              <a:rPr lang="es-CL"/>
              <a:t>Prueba 1</a:t>
            </a:r>
          </a:p>
        </p:txBody>
      </p:sp>
      <p:sp>
        <p:nvSpPr>
          <p:cNvPr id="254" name="Shape 254"/>
          <p:cNvSpPr txBox="1">
            <a:spLocks noGrp="1"/>
          </p:cNvSpPr>
          <p:nvPr>
            <p:ph type="body" idx="1"/>
          </p:nvPr>
        </p:nvSpPr>
        <p:spPr>
          <a:xfrm>
            <a:off x="884851" y="5186103"/>
            <a:ext cx="2360100" cy="778200"/>
          </a:xfrm>
          <a:prstGeom prst="rect">
            <a:avLst/>
          </a:prstGeom>
        </p:spPr>
        <p:txBody>
          <a:bodyPr lIns="91425" tIns="91425" rIns="91425" bIns="91425" anchor="t" anchorCtr="0">
            <a:noAutofit/>
          </a:bodyPr>
          <a:lstStyle/>
          <a:p>
            <a:pPr marL="0" lvl="0" indent="0" rtl="0">
              <a:spcBef>
                <a:spcPts val="0"/>
              </a:spcBef>
              <a:buNone/>
            </a:pPr>
            <a:r>
              <a:rPr lang="es-CL" sz="2000">
                <a:solidFill>
                  <a:srgbClr val="000000"/>
                </a:solidFill>
              </a:rPr>
              <a:t>rellenar()</a:t>
            </a:r>
          </a:p>
          <a:p>
            <a:pPr marL="0" lvl="0" indent="0" rtl="0">
              <a:spcBef>
                <a:spcPts val="0"/>
              </a:spcBef>
              <a:buNone/>
            </a:pPr>
            <a:endParaRPr sz="2000">
              <a:solidFill>
                <a:srgbClr val="7F7F7F"/>
              </a:solidFill>
            </a:endParaRPr>
          </a:p>
        </p:txBody>
      </p:sp>
      <p:pic>
        <p:nvPicPr>
          <p:cNvPr id="255" name="Shape 255"/>
          <p:cNvPicPr preferRelativeResize="0"/>
          <p:nvPr/>
        </p:nvPicPr>
        <p:blipFill>
          <a:blip r:embed="rId3">
            <a:alphaModFix/>
          </a:blip>
          <a:stretch>
            <a:fillRect/>
          </a:stretch>
        </p:blipFill>
        <p:spPr>
          <a:xfrm>
            <a:off x="2278775" y="1788325"/>
            <a:ext cx="6919299" cy="4901174"/>
          </a:xfrm>
          <a:prstGeom prst="rect">
            <a:avLst/>
          </a:prstGeom>
          <a:noFill/>
          <a:ln>
            <a:noFill/>
          </a:ln>
        </p:spPr>
      </p:pic>
      <p:sp>
        <p:nvSpPr>
          <p:cNvPr id="256" name="Shape 256"/>
          <p:cNvSpPr/>
          <p:nvPr/>
        </p:nvSpPr>
        <p:spPr>
          <a:xfrm>
            <a:off x="848600" y="5057900"/>
            <a:ext cx="1617000" cy="7782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 name="Shape 257"/>
          <p:cNvSpPr/>
          <p:nvPr/>
        </p:nvSpPr>
        <p:spPr>
          <a:xfrm>
            <a:off x="833925" y="4495925"/>
            <a:ext cx="1444800" cy="5619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s-CL" sz="2400" b="1">
                <a:solidFill>
                  <a:srgbClr val="980000"/>
                </a:solidFill>
              </a:rPr>
              <a:t>Métodos</a:t>
            </a:r>
          </a:p>
        </p:txBody>
      </p:sp>
      <p:pic>
        <p:nvPicPr>
          <p:cNvPr id="258" name="Shape 258"/>
          <p:cNvPicPr preferRelativeResize="0"/>
          <p:nvPr/>
        </p:nvPicPr>
        <p:blipFill>
          <a:blip r:embed="rId4">
            <a:alphaModFix/>
          </a:blip>
          <a:stretch>
            <a:fillRect/>
          </a:stretch>
        </p:blipFill>
        <p:spPr>
          <a:xfrm>
            <a:off x="2900600" y="1824474"/>
            <a:ext cx="7179450" cy="50854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rtl="0">
              <a:spcBef>
                <a:spcPts val="0"/>
              </a:spcBef>
              <a:buNone/>
            </a:pPr>
            <a:r>
              <a:rPr lang="es-CL"/>
              <a:t>Prueba 1</a:t>
            </a:r>
          </a:p>
        </p:txBody>
      </p:sp>
      <p:sp>
        <p:nvSpPr>
          <p:cNvPr id="264" name="Shape 264"/>
          <p:cNvSpPr txBox="1">
            <a:spLocks noGrp="1"/>
          </p:cNvSpPr>
          <p:nvPr>
            <p:ph type="body" idx="1"/>
          </p:nvPr>
        </p:nvSpPr>
        <p:spPr>
          <a:xfrm>
            <a:off x="884851" y="5186103"/>
            <a:ext cx="2360100" cy="778200"/>
          </a:xfrm>
          <a:prstGeom prst="rect">
            <a:avLst/>
          </a:prstGeom>
        </p:spPr>
        <p:txBody>
          <a:bodyPr lIns="91425" tIns="91425" rIns="91425" bIns="91425" anchor="t" anchorCtr="0">
            <a:noAutofit/>
          </a:bodyPr>
          <a:lstStyle/>
          <a:p>
            <a:pPr marL="0" lvl="0" indent="0" rtl="0">
              <a:spcBef>
                <a:spcPts val="0"/>
              </a:spcBef>
              <a:buNone/>
            </a:pPr>
            <a:r>
              <a:rPr lang="es-CL" sz="2000">
                <a:solidFill>
                  <a:srgbClr val="000000"/>
                </a:solidFill>
              </a:rPr>
              <a:t>rellenar()</a:t>
            </a:r>
          </a:p>
          <a:p>
            <a:pPr marL="0" lvl="0" indent="0" rtl="0">
              <a:spcBef>
                <a:spcPts val="0"/>
              </a:spcBef>
              <a:buNone/>
            </a:pPr>
            <a:endParaRPr sz="2000">
              <a:solidFill>
                <a:srgbClr val="7F7F7F"/>
              </a:solidFill>
            </a:endParaRPr>
          </a:p>
        </p:txBody>
      </p:sp>
      <p:pic>
        <p:nvPicPr>
          <p:cNvPr id="265" name="Shape 265"/>
          <p:cNvPicPr preferRelativeResize="0"/>
          <p:nvPr/>
        </p:nvPicPr>
        <p:blipFill>
          <a:blip r:embed="rId3">
            <a:alphaModFix/>
          </a:blip>
          <a:stretch>
            <a:fillRect/>
          </a:stretch>
        </p:blipFill>
        <p:spPr>
          <a:xfrm>
            <a:off x="2278775" y="1788325"/>
            <a:ext cx="6919299" cy="4901174"/>
          </a:xfrm>
          <a:prstGeom prst="rect">
            <a:avLst/>
          </a:prstGeom>
          <a:noFill/>
          <a:ln>
            <a:noFill/>
          </a:ln>
        </p:spPr>
      </p:pic>
      <p:sp>
        <p:nvSpPr>
          <p:cNvPr id="266" name="Shape 266"/>
          <p:cNvSpPr/>
          <p:nvPr/>
        </p:nvSpPr>
        <p:spPr>
          <a:xfrm>
            <a:off x="8194175" y="6036875"/>
            <a:ext cx="924600" cy="543900"/>
          </a:xfrm>
          <a:prstGeom prst="roundRect">
            <a:avLst>
              <a:gd name="adj" fmla="val 16667"/>
            </a:avLst>
          </a:prstGeom>
          <a:noFill/>
          <a:ln w="28575" cap="flat" cmpd="sng">
            <a:solidFill>
              <a:srgbClr val="0000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 name="Shape 267"/>
          <p:cNvSpPr txBox="1">
            <a:spLocks noGrp="1"/>
          </p:cNvSpPr>
          <p:nvPr>
            <p:ph type="body" idx="1"/>
          </p:nvPr>
        </p:nvSpPr>
        <p:spPr>
          <a:xfrm>
            <a:off x="2982625" y="6036875"/>
            <a:ext cx="5511599" cy="660900"/>
          </a:xfrm>
          <a:prstGeom prst="rect">
            <a:avLst/>
          </a:prstGeom>
        </p:spPr>
        <p:txBody>
          <a:bodyPr lIns="91425" tIns="91425" rIns="91425" bIns="91425" anchor="t" anchorCtr="0">
            <a:noAutofit/>
          </a:bodyPr>
          <a:lstStyle/>
          <a:p>
            <a:pPr marL="0" lvl="0" indent="0" rtl="0">
              <a:spcBef>
                <a:spcPts val="0"/>
              </a:spcBef>
              <a:buNone/>
            </a:pPr>
            <a:r>
              <a:rPr lang="es-CL" sz="2000">
                <a:solidFill>
                  <a:srgbClr val="000000"/>
                </a:solidFill>
              </a:rPr>
              <a:t>Por defecto se rellena el último nivel con 1’s</a:t>
            </a:r>
          </a:p>
          <a:p>
            <a:pPr marL="0" lvl="0" indent="0" rtl="0">
              <a:spcBef>
                <a:spcPts val="0"/>
              </a:spcBef>
              <a:buNone/>
            </a:pPr>
            <a:endParaRPr sz="2000">
              <a:solidFill>
                <a:srgbClr val="7F7F7F"/>
              </a:solidFill>
            </a:endParaRPr>
          </a:p>
        </p:txBody>
      </p:sp>
      <p:sp>
        <p:nvSpPr>
          <p:cNvPr id="268" name="Shape 268"/>
          <p:cNvSpPr/>
          <p:nvPr/>
        </p:nvSpPr>
        <p:spPr>
          <a:xfrm rot="5400000">
            <a:off x="8276520" y="5490266"/>
            <a:ext cx="507300" cy="481500"/>
          </a:xfrm>
          <a:prstGeom prst="roundRect">
            <a:avLst>
              <a:gd name="adj" fmla="val 16667"/>
            </a:avLst>
          </a:prstGeom>
          <a:noFill/>
          <a:ln w="28575" cap="flat" cmpd="sng">
            <a:solidFill>
              <a:srgbClr val="9800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69" name="Shape 269"/>
          <p:cNvCxnSpPr>
            <a:stCxn id="268" idx="1"/>
          </p:cNvCxnSpPr>
          <p:nvPr/>
        </p:nvCxnSpPr>
        <p:spPr>
          <a:xfrm flipH="1">
            <a:off x="7000470" y="5477366"/>
            <a:ext cx="1529700" cy="3600"/>
          </a:xfrm>
          <a:prstGeom prst="straightConnector1">
            <a:avLst/>
          </a:prstGeom>
          <a:noFill/>
          <a:ln w="38100" cap="flat" cmpd="sng">
            <a:solidFill>
              <a:srgbClr val="980000"/>
            </a:solidFill>
            <a:prstDash val="dash"/>
            <a:round/>
            <a:headEnd type="none" w="lg" len="lg"/>
            <a:tailEnd type="triangle" w="lg" len="lg"/>
          </a:ln>
        </p:spPr>
      </p:cxnSp>
      <p:sp>
        <p:nvSpPr>
          <p:cNvPr id="270" name="Shape 270"/>
          <p:cNvSpPr/>
          <p:nvPr/>
        </p:nvSpPr>
        <p:spPr>
          <a:xfrm rot="5400000">
            <a:off x="7511670" y="4982966"/>
            <a:ext cx="507300" cy="481500"/>
          </a:xfrm>
          <a:prstGeom prst="roundRect">
            <a:avLst>
              <a:gd name="adj" fmla="val 16667"/>
            </a:avLst>
          </a:prstGeom>
          <a:noFill/>
          <a:ln w="28575" cap="flat" cmpd="sng">
            <a:solidFill>
              <a:srgbClr val="9800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txBox="1">
            <a:spLocks noGrp="1"/>
          </p:cNvSpPr>
          <p:nvPr>
            <p:ph type="body" idx="1"/>
          </p:nvPr>
        </p:nvSpPr>
        <p:spPr>
          <a:xfrm>
            <a:off x="3052636" y="5035175"/>
            <a:ext cx="4188599" cy="888000"/>
          </a:xfrm>
          <a:prstGeom prst="rect">
            <a:avLst/>
          </a:prstGeom>
        </p:spPr>
        <p:txBody>
          <a:bodyPr lIns="91425" tIns="91425" rIns="91425" bIns="91425" anchor="t" anchorCtr="0">
            <a:noAutofit/>
          </a:bodyPr>
          <a:lstStyle/>
          <a:p>
            <a:pPr marL="0" lvl="0" indent="0" algn="just" rtl="0">
              <a:spcBef>
                <a:spcPts val="0"/>
              </a:spcBef>
              <a:buNone/>
            </a:pPr>
            <a:r>
              <a:rPr lang="es-CL" sz="2000">
                <a:solidFill>
                  <a:srgbClr val="980000"/>
                </a:solidFill>
              </a:rPr>
              <a:t>El valor de una hoja viene dado por</a:t>
            </a:r>
          </a:p>
          <a:p>
            <a:pPr marL="0" lvl="0" indent="0" algn="just" rtl="0">
              <a:spcBef>
                <a:spcPts val="0"/>
              </a:spcBef>
              <a:buNone/>
            </a:pPr>
            <a:r>
              <a:rPr lang="es-CL" sz="2000">
                <a:solidFill>
                  <a:srgbClr val="980000"/>
                </a:solidFill>
              </a:rPr>
              <a:t>el mayor nodo (no hoja) inferior</a:t>
            </a:r>
          </a:p>
        </p:txBody>
      </p:sp>
      <p:sp>
        <p:nvSpPr>
          <p:cNvPr id="272" name="Shape 272"/>
          <p:cNvSpPr/>
          <p:nvPr/>
        </p:nvSpPr>
        <p:spPr>
          <a:xfrm>
            <a:off x="848600" y="5057900"/>
            <a:ext cx="1617000" cy="7782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 name="Shape 273"/>
          <p:cNvSpPr/>
          <p:nvPr/>
        </p:nvSpPr>
        <p:spPr>
          <a:xfrm>
            <a:off x="833925" y="4495925"/>
            <a:ext cx="1444800" cy="5619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s-CL" sz="2400" b="1">
                <a:solidFill>
                  <a:srgbClr val="980000"/>
                </a:solidFill>
              </a:rPr>
              <a:t>Métodos</a:t>
            </a:r>
          </a:p>
        </p:txBody>
      </p:sp>
      <p:pic>
        <p:nvPicPr>
          <p:cNvPr id="274" name="Shape 274"/>
          <p:cNvPicPr preferRelativeResize="0"/>
          <p:nvPr/>
        </p:nvPicPr>
        <p:blipFill>
          <a:blip r:embed="rId4">
            <a:alphaModFix/>
          </a:blip>
          <a:stretch>
            <a:fillRect/>
          </a:stretch>
        </p:blipFill>
        <p:spPr>
          <a:xfrm>
            <a:off x="2900600" y="1824474"/>
            <a:ext cx="7179450" cy="50854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a:spcBef>
                <a:spcPts val="0"/>
              </a:spcBef>
              <a:buNone/>
            </a:pPr>
            <a:r>
              <a:rPr lang="es-CL"/>
              <a:t>Prueba 2</a:t>
            </a:r>
          </a:p>
        </p:txBody>
      </p:sp>
      <p:sp>
        <p:nvSpPr>
          <p:cNvPr id="280" name="Shape 280"/>
          <p:cNvSpPr txBox="1">
            <a:spLocks noGrp="1"/>
          </p:cNvSpPr>
          <p:nvPr>
            <p:ph type="body" idx="1"/>
          </p:nvPr>
        </p:nvSpPr>
        <p:spPr>
          <a:xfrm>
            <a:off x="645804" y="1529097"/>
            <a:ext cx="8544300" cy="4501500"/>
          </a:xfrm>
          <a:prstGeom prst="rect">
            <a:avLst/>
          </a:prstGeom>
        </p:spPr>
        <p:txBody>
          <a:bodyPr lIns="91425" tIns="91425" rIns="91425" bIns="91425" anchor="t" anchorCtr="0">
            <a:noAutofit/>
          </a:bodyPr>
          <a:lstStyle/>
          <a:p>
            <a:pPr marL="0" lvl="0" indent="-69850" algn="just" rtl="0">
              <a:spcBef>
                <a:spcPts val="0"/>
              </a:spcBef>
              <a:buClr>
                <a:schemeClr val="dk1"/>
              </a:buClr>
              <a:buSzPct val="39285"/>
              <a:buFont typeface="Arial"/>
              <a:buNone/>
            </a:pPr>
            <a:r>
              <a:rPr lang="es-CL" dirty="0">
                <a:solidFill>
                  <a:srgbClr val="980000"/>
                </a:solidFill>
              </a:rPr>
              <a:t>•Entradas</a:t>
            </a:r>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lang="es-CL" dirty="0" smtClean="0"/>
          </a:p>
          <a:p>
            <a:pPr marL="0" lvl="0" indent="-69850" algn="just" rtl="0">
              <a:spcBef>
                <a:spcPts val="0"/>
              </a:spcBef>
              <a:buClr>
                <a:schemeClr val="dk1"/>
              </a:buClr>
              <a:buSzPct val="39285"/>
              <a:buFont typeface="Arial"/>
              <a:buNone/>
            </a:pPr>
            <a:endParaRPr lang="es-CL" dirty="0"/>
          </a:p>
          <a:p>
            <a:pPr marL="0" lvl="0" indent="-69850" algn="just" rtl="0">
              <a:spcBef>
                <a:spcPts val="0"/>
              </a:spcBef>
              <a:buClr>
                <a:schemeClr val="dk1"/>
              </a:buClr>
              <a:buSzPct val="39285"/>
              <a:buFont typeface="Arial"/>
              <a:buNone/>
            </a:pPr>
            <a:endParaRPr lang="es-CL" dirty="0" smtClean="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r>
              <a:rPr lang="es-CL" dirty="0">
                <a:solidFill>
                  <a:srgbClr val="980000"/>
                </a:solidFill>
              </a:rPr>
              <a:t>•Salida</a:t>
            </a:r>
          </a:p>
          <a:p>
            <a:pPr lvl="0" rtl="0">
              <a:spcBef>
                <a:spcPts val="0"/>
              </a:spcBef>
              <a:buNone/>
            </a:pPr>
            <a:endParaRPr dirty="0"/>
          </a:p>
        </p:txBody>
      </p:sp>
      <p:pic>
        <p:nvPicPr>
          <p:cNvPr id="281" name="Shape 281"/>
          <p:cNvPicPr preferRelativeResize="0"/>
          <p:nvPr/>
        </p:nvPicPr>
        <p:blipFill>
          <a:blip r:embed="rId3">
            <a:alphaModFix/>
          </a:blip>
          <a:stretch>
            <a:fillRect/>
          </a:stretch>
        </p:blipFill>
        <p:spPr>
          <a:xfrm>
            <a:off x="1019287" y="2368451"/>
            <a:ext cx="6370050" cy="695749"/>
          </a:xfrm>
          <a:prstGeom prst="rect">
            <a:avLst/>
          </a:prstGeom>
          <a:noFill/>
          <a:ln>
            <a:noFill/>
          </a:ln>
        </p:spPr>
      </p:pic>
      <p:pic>
        <p:nvPicPr>
          <p:cNvPr id="282" name="Shape 282"/>
          <p:cNvPicPr preferRelativeResize="0"/>
          <p:nvPr/>
        </p:nvPicPr>
        <p:blipFill>
          <a:blip r:embed="rId4">
            <a:alphaModFix/>
          </a:blip>
          <a:stretch>
            <a:fillRect/>
          </a:stretch>
        </p:blipFill>
        <p:spPr>
          <a:xfrm>
            <a:off x="1008350" y="3222804"/>
            <a:ext cx="1819725" cy="2137849"/>
          </a:xfrm>
          <a:prstGeom prst="rect">
            <a:avLst/>
          </a:prstGeom>
          <a:noFill/>
          <a:ln>
            <a:noFill/>
          </a:ln>
        </p:spPr>
      </p:pic>
      <p:pic>
        <p:nvPicPr>
          <p:cNvPr id="283" name="Shape 283"/>
          <p:cNvPicPr preferRelativeResize="0"/>
          <p:nvPr/>
        </p:nvPicPr>
        <p:blipFill>
          <a:blip r:embed="rId5">
            <a:alphaModFix/>
          </a:blip>
          <a:stretch>
            <a:fillRect/>
          </a:stretch>
        </p:blipFill>
        <p:spPr>
          <a:xfrm>
            <a:off x="3324400" y="3222804"/>
            <a:ext cx="1759815" cy="2137849"/>
          </a:xfrm>
          <a:prstGeom prst="rect">
            <a:avLst/>
          </a:prstGeom>
          <a:noFill/>
          <a:ln>
            <a:noFill/>
          </a:ln>
        </p:spPr>
      </p:pic>
      <p:pic>
        <p:nvPicPr>
          <p:cNvPr id="284" name="Shape 284"/>
          <p:cNvPicPr preferRelativeResize="0"/>
          <p:nvPr/>
        </p:nvPicPr>
        <p:blipFill>
          <a:blip r:embed="rId6">
            <a:alphaModFix/>
          </a:blip>
          <a:stretch>
            <a:fillRect/>
          </a:stretch>
        </p:blipFill>
        <p:spPr>
          <a:xfrm>
            <a:off x="5445975" y="3222800"/>
            <a:ext cx="1759825" cy="1620558"/>
          </a:xfrm>
          <a:prstGeom prst="rect">
            <a:avLst/>
          </a:prstGeom>
          <a:noFill/>
          <a:ln>
            <a:noFill/>
          </a:ln>
        </p:spPr>
      </p:pic>
      <p:pic>
        <p:nvPicPr>
          <p:cNvPr id="285" name="Shape 285"/>
          <p:cNvPicPr preferRelativeResize="0"/>
          <p:nvPr/>
        </p:nvPicPr>
        <p:blipFill>
          <a:blip r:embed="rId7">
            <a:alphaModFix/>
          </a:blip>
          <a:stretch>
            <a:fillRect/>
          </a:stretch>
        </p:blipFill>
        <p:spPr>
          <a:xfrm>
            <a:off x="931950" y="6162857"/>
            <a:ext cx="7407300" cy="39192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rtl="0">
              <a:spcBef>
                <a:spcPts val="0"/>
              </a:spcBef>
              <a:buNone/>
            </a:pPr>
            <a:r>
              <a:rPr lang="es-CL"/>
              <a:t>Prueba 2</a:t>
            </a:r>
          </a:p>
        </p:txBody>
      </p:sp>
      <p:pic>
        <p:nvPicPr>
          <p:cNvPr id="291" name="Shape 291"/>
          <p:cNvPicPr preferRelativeResize="0"/>
          <p:nvPr/>
        </p:nvPicPr>
        <p:blipFill>
          <a:blip r:embed="rId3">
            <a:alphaModFix/>
          </a:blip>
          <a:stretch>
            <a:fillRect/>
          </a:stretch>
        </p:blipFill>
        <p:spPr>
          <a:xfrm>
            <a:off x="2265574" y="1563437"/>
            <a:ext cx="7397025" cy="5239574"/>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rtl="0">
              <a:spcBef>
                <a:spcPts val="0"/>
              </a:spcBef>
              <a:buNone/>
            </a:pPr>
            <a:r>
              <a:rPr lang="es-CL"/>
              <a:t>Prueba 2</a:t>
            </a:r>
          </a:p>
        </p:txBody>
      </p:sp>
      <p:pic>
        <p:nvPicPr>
          <p:cNvPr id="297" name="Shape 297"/>
          <p:cNvPicPr preferRelativeResize="0"/>
          <p:nvPr/>
        </p:nvPicPr>
        <p:blipFill>
          <a:blip r:embed="rId3">
            <a:alphaModFix/>
          </a:blip>
          <a:stretch>
            <a:fillRect/>
          </a:stretch>
        </p:blipFill>
        <p:spPr>
          <a:xfrm>
            <a:off x="2237175" y="1563424"/>
            <a:ext cx="7407300" cy="524682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1008359" y="301680"/>
            <a:ext cx="9071640" cy="126216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Resumen del Problema</a:t>
            </a:r>
          </a:p>
        </p:txBody>
      </p:sp>
      <p:pic>
        <p:nvPicPr>
          <p:cNvPr id="140" name="Shape 140"/>
          <p:cNvPicPr preferRelativeResize="0"/>
          <p:nvPr/>
        </p:nvPicPr>
        <p:blipFill>
          <a:blip r:embed="rId3">
            <a:alphaModFix/>
          </a:blip>
          <a:stretch>
            <a:fillRect/>
          </a:stretch>
        </p:blipFill>
        <p:spPr>
          <a:xfrm>
            <a:off x="152400" y="2664269"/>
            <a:ext cx="9144000" cy="457200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a:spcBef>
                <a:spcPts val="0"/>
              </a:spcBef>
              <a:buNone/>
            </a:pPr>
            <a:r>
              <a:rPr lang="es-CL"/>
              <a:t>Prueba 3</a:t>
            </a:r>
          </a:p>
        </p:txBody>
      </p:sp>
      <p:sp>
        <p:nvSpPr>
          <p:cNvPr id="303" name="Shape 303"/>
          <p:cNvSpPr txBox="1">
            <a:spLocks noGrp="1"/>
          </p:cNvSpPr>
          <p:nvPr>
            <p:ph type="body" idx="1"/>
          </p:nvPr>
        </p:nvSpPr>
        <p:spPr>
          <a:xfrm>
            <a:off x="768167" y="1529084"/>
            <a:ext cx="8544300" cy="4501500"/>
          </a:xfrm>
          <a:prstGeom prst="rect">
            <a:avLst/>
          </a:prstGeom>
        </p:spPr>
        <p:txBody>
          <a:bodyPr lIns="91425" tIns="91425" rIns="91425" bIns="91425" anchor="t" anchorCtr="0">
            <a:noAutofit/>
          </a:bodyPr>
          <a:lstStyle/>
          <a:p>
            <a:pPr marL="0" lvl="0" indent="-69850" algn="just" rtl="0">
              <a:spcBef>
                <a:spcPts val="0"/>
              </a:spcBef>
              <a:buClr>
                <a:schemeClr val="dk1"/>
              </a:buClr>
              <a:buSzPct val="39285"/>
              <a:buFont typeface="Arial"/>
              <a:buNone/>
            </a:pPr>
            <a:r>
              <a:rPr lang="es-CL" dirty="0">
                <a:solidFill>
                  <a:srgbClr val="980000"/>
                </a:solidFill>
              </a:rPr>
              <a:t>•Entradas</a:t>
            </a:r>
          </a:p>
          <a:p>
            <a:pPr marL="0" lvl="0" indent="-69850" algn="just" rtl="0">
              <a:spcBef>
                <a:spcPts val="0"/>
              </a:spcBef>
              <a:buClr>
                <a:schemeClr val="dk1"/>
              </a:buClr>
              <a:buSzPct val="39285"/>
              <a:buFont typeface="Arial"/>
              <a:buNone/>
            </a:pPr>
            <a:endParaRPr lang="es-CL" dirty="0" smtClean="0"/>
          </a:p>
          <a:p>
            <a:pPr marL="0" lvl="0" indent="-69850" algn="just" rtl="0">
              <a:spcBef>
                <a:spcPts val="0"/>
              </a:spcBef>
              <a:buClr>
                <a:schemeClr val="dk1"/>
              </a:buClr>
              <a:buSzPct val="39285"/>
              <a:buFont typeface="Arial"/>
              <a:buNone/>
            </a:pPr>
            <a:endParaRPr lang="es-CL" dirty="0"/>
          </a:p>
          <a:p>
            <a:pPr marL="0" lvl="0" indent="-69850" algn="just" rtl="0">
              <a:spcBef>
                <a:spcPts val="0"/>
              </a:spcBef>
              <a:buClr>
                <a:schemeClr val="dk1"/>
              </a:buClr>
              <a:buSzPct val="39285"/>
              <a:buFont typeface="Arial"/>
              <a:buNone/>
            </a:pPr>
            <a:endParaRPr lang="es-CL" dirty="0" smtClean="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solidFill>
                <a:srgbClr val="980000"/>
              </a:solidFill>
            </a:endParaRPr>
          </a:p>
          <a:p>
            <a:pPr marL="0" lvl="0" indent="-69850" algn="just" rtl="0">
              <a:spcBef>
                <a:spcPts val="0"/>
              </a:spcBef>
              <a:buClr>
                <a:schemeClr val="dk1"/>
              </a:buClr>
              <a:buSzPct val="39285"/>
              <a:buFont typeface="Arial"/>
              <a:buNone/>
            </a:pPr>
            <a:r>
              <a:rPr lang="es-CL" dirty="0">
                <a:solidFill>
                  <a:srgbClr val="980000"/>
                </a:solidFill>
              </a:rPr>
              <a:t>•Salida</a:t>
            </a:r>
          </a:p>
          <a:p>
            <a:pPr lvl="0" rtl="0">
              <a:spcBef>
                <a:spcPts val="0"/>
              </a:spcBef>
              <a:buNone/>
            </a:pPr>
            <a:endParaRPr dirty="0"/>
          </a:p>
        </p:txBody>
      </p:sp>
      <p:pic>
        <p:nvPicPr>
          <p:cNvPr id="304" name="Shape 304"/>
          <p:cNvPicPr preferRelativeResize="0"/>
          <p:nvPr/>
        </p:nvPicPr>
        <p:blipFill>
          <a:blip r:embed="rId3">
            <a:alphaModFix/>
          </a:blip>
          <a:stretch>
            <a:fillRect/>
          </a:stretch>
        </p:blipFill>
        <p:spPr>
          <a:xfrm>
            <a:off x="931925" y="2267169"/>
            <a:ext cx="6146174" cy="597150"/>
          </a:xfrm>
          <a:prstGeom prst="rect">
            <a:avLst/>
          </a:prstGeom>
          <a:noFill/>
          <a:ln>
            <a:noFill/>
          </a:ln>
        </p:spPr>
      </p:pic>
      <p:pic>
        <p:nvPicPr>
          <p:cNvPr id="305" name="Shape 305"/>
          <p:cNvPicPr preferRelativeResize="0"/>
          <p:nvPr/>
        </p:nvPicPr>
        <p:blipFill>
          <a:blip r:embed="rId4">
            <a:alphaModFix/>
          </a:blip>
          <a:stretch>
            <a:fillRect/>
          </a:stretch>
        </p:blipFill>
        <p:spPr>
          <a:xfrm>
            <a:off x="931925" y="2956044"/>
            <a:ext cx="1787375" cy="1860650"/>
          </a:xfrm>
          <a:prstGeom prst="rect">
            <a:avLst/>
          </a:prstGeom>
          <a:noFill/>
          <a:ln>
            <a:noFill/>
          </a:ln>
        </p:spPr>
      </p:pic>
      <p:pic>
        <p:nvPicPr>
          <p:cNvPr id="306" name="Shape 306"/>
          <p:cNvPicPr preferRelativeResize="0"/>
          <p:nvPr/>
        </p:nvPicPr>
        <p:blipFill>
          <a:blip r:embed="rId5">
            <a:alphaModFix/>
          </a:blip>
          <a:stretch>
            <a:fillRect/>
          </a:stretch>
        </p:blipFill>
        <p:spPr>
          <a:xfrm>
            <a:off x="3107375" y="2956044"/>
            <a:ext cx="1727746" cy="1860649"/>
          </a:xfrm>
          <a:prstGeom prst="rect">
            <a:avLst/>
          </a:prstGeom>
          <a:noFill/>
          <a:ln>
            <a:noFill/>
          </a:ln>
        </p:spPr>
      </p:pic>
      <p:pic>
        <p:nvPicPr>
          <p:cNvPr id="307" name="Shape 307"/>
          <p:cNvPicPr preferRelativeResize="0"/>
          <p:nvPr/>
        </p:nvPicPr>
        <p:blipFill>
          <a:blip r:embed="rId6">
            <a:alphaModFix/>
          </a:blip>
          <a:stretch>
            <a:fillRect/>
          </a:stretch>
        </p:blipFill>
        <p:spPr>
          <a:xfrm>
            <a:off x="5223200" y="2956042"/>
            <a:ext cx="1996349" cy="687825"/>
          </a:xfrm>
          <a:prstGeom prst="rect">
            <a:avLst/>
          </a:prstGeom>
          <a:noFill/>
          <a:ln>
            <a:noFill/>
          </a:ln>
        </p:spPr>
      </p:pic>
      <p:pic>
        <p:nvPicPr>
          <p:cNvPr id="308" name="Shape 308"/>
          <p:cNvPicPr preferRelativeResize="0"/>
          <p:nvPr/>
        </p:nvPicPr>
        <p:blipFill>
          <a:blip r:embed="rId7">
            <a:alphaModFix/>
          </a:blip>
          <a:stretch>
            <a:fillRect/>
          </a:stretch>
        </p:blipFill>
        <p:spPr>
          <a:xfrm>
            <a:off x="931925" y="5776775"/>
            <a:ext cx="6929864" cy="443974"/>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rtl="0">
              <a:spcBef>
                <a:spcPts val="0"/>
              </a:spcBef>
              <a:buNone/>
            </a:pPr>
            <a:r>
              <a:rPr lang="es-CL"/>
              <a:t>Prueba 3</a:t>
            </a:r>
          </a:p>
        </p:txBody>
      </p:sp>
      <p:pic>
        <p:nvPicPr>
          <p:cNvPr id="314" name="Shape 314"/>
          <p:cNvPicPr preferRelativeResize="0"/>
          <p:nvPr/>
        </p:nvPicPr>
        <p:blipFill>
          <a:blip r:embed="rId3">
            <a:alphaModFix/>
          </a:blip>
          <a:stretch>
            <a:fillRect/>
          </a:stretch>
        </p:blipFill>
        <p:spPr>
          <a:xfrm>
            <a:off x="768775" y="1697694"/>
            <a:ext cx="8034996" cy="569145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008359" y="301319"/>
            <a:ext cx="9071700" cy="1262100"/>
          </a:xfrm>
          <a:prstGeom prst="rect">
            <a:avLst/>
          </a:prstGeom>
        </p:spPr>
        <p:txBody>
          <a:bodyPr lIns="91425" tIns="91425" rIns="91425" bIns="91425" anchor="ctr" anchorCtr="0">
            <a:noAutofit/>
          </a:bodyPr>
          <a:lstStyle/>
          <a:p>
            <a:pPr lvl="0" rtl="0">
              <a:spcBef>
                <a:spcPts val="0"/>
              </a:spcBef>
              <a:buNone/>
            </a:pPr>
            <a:r>
              <a:rPr lang="es-CL"/>
              <a:t>Prueba 3</a:t>
            </a:r>
          </a:p>
        </p:txBody>
      </p:sp>
      <p:pic>
        <p:nvPicPr>
          <p:cNvPr id="320" name="Shape 320"/>
          <p:cNvPicPr preferRelativeResize="0"/>
          <p:nvPr/>
        </p:nvPicPr>
        <p:blipFill>
          <a:blip r:embed="rId3">
            <a:alphaModFix/>
          </a:blip>
          <a:stretch>
            <a:fillRect/>
          </a:stretch>
        </p:blipFill>
        <p:spPr>
          <a:xfrm>
            <a:off x="660000" y="1715819"/>
            <a:ext cx="8034996" cy="569145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p:nvPr/>
        </p:nvSpPr>
        <p:spPr>
          <a:xfrm>
            <a:off x="1008359" y="301680"/>
            <a:ext cx="9071640" cy="126216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Código</a:t>
            </a:r>
          </a:p>
        </p:txBody>
      </p:sp>
      <p:sp>
        <p:nvSpPr>
          <p:cNvPr id="326" name="Shape 326"/>
          <p:cNvSpPr txBox="1"/>
          <p:nvPr/>
        </p:nvSpPr>
        <p:spPr>
          <a:xfrm>
            <a:off x="1097100" y="2681874"/>
            <a:ext cx="8275500" cy="2412300"/>
          </a:xfrm>
          <a:prstGeom prst="rect">
            <a:avLst/>
          </a:prstGeom>
          <a:noFill/>
          <a:ln>
            <a:noFill/>
          </a:ln>
        </p:spPr>
        <p:txBody>
          <a:bodyPr lIns="90000" tIns="45000" rIns="90000" bIns="45000" anchor="t" anchorCtr="0">
            <a:noAutofit/>
          </a:bodyPr>
          <a:lstStyle/>
          <a:p>
            <a:pPr marL="0" marR="0" lvl="0" indent="0" algn="just" rtl="0">
              <a:spcBef>
                <a:spcPts val="0"/>
              </a:spcBef>
              <a:buSzPct val="25000"/>
              <a:buNone/>
            </a:pPr>
            <a:r>
              <a:rPr lang="es-CL" sz="2400">
                <a:solidFill>
                  <a:schemeClr val="dk1"/>
                </a:solidFill>
                <a:latin typeface="Arial"/>
                <a:ea typeface="Arial"/>
                <a:cs typeface="Arial"/>
                <a:sym typeface="Arial"/>
              </a:rPr>
              <a:t>Exponga el código de su problema. En esta sección usted deberá explicar su código y mostrar cómo resuelve el problema. Además deberá mostrar la ejecución de:</a:t>
            </a:r>
          </a:p>
          <a:p>
            <a:pPr marL="285750" marR="0" lvl="0" indent="-323850" algn="just" rtl="0">
              <a:spcBef>
                <a:spcPts val="0"/>
              </a:spcBef>
              <a:buClr>
                <a:schemeClr val="dk1"/>
              </a:buClr>
              <a:buSzPct val="100000"/>
              <a:buFont typeface="Arial"/>
              <a:buChar char="-"/>
            </a:pPr>
            <a:r>
              <a:rPr lang="es-CL" sz="2400">
                <a:solidFill>
                  <a:schemeClr val="dk1"/>
                </a:solidFill>
                <a:latin typeface="Arial"/>
                <a:ea typeface="Arial"/>
                <a:cs typeface="Arial"/>
                <a:sym typeface="Arial"/>
              </a:rPr>
              <a:t>2 casos de prueba de la etapa 1</a:t>
            </a:r>
          </a:p>
          <a:p>
            <a:pPr marL="285750" marR="0" lvl="0" indent="-323850" algn="just" rtl="0">
              <a:spcBef>
                <a:spcPts val="0"/>
              </a:spcBef>
              <a:buClr>
                <a:schemeClr val="dk1"/>
              </a:buClr>
              <a:buSzPct val="100000"/>
              <a:buFont typeface="Arial"/>
              <a:buChar char="-"/>
            </a:pPr>
            <a:r>
              <a:rPr lang="es-CL" sz="2400">
                <a:solidFill>
                  <a:schemeClr val="dk1"/>
                </a:solidFill>
                <a:latin typeface="Arial"/>
                <a:ea typeface="Arial"/>
                <a:cs typeface="Arial"/>
                <a:sym typeface="Arial"/>
              </a:rPr>
              <a:t>1 caso de prueba de la etapa 5.</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p:nvPr/>
        </p:nvSpPr>
        <p:spPr>
          <a:xfrm>
            <a:off x="1008359" y="301680"/>
            <a:ext cx="9071700" cy="12621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Código</a:t>
            </a:r>
          </a:p>
        </p:txBody>
      </p:sp>
      <p:pic>
        <p:nvPicPr>
          <p:cNvPr id="332" name="Shape 332"/>
          <p:cNvPicPr preferRelativeResize="0"/>
          <p:nvPr/>
        </p:nvPicPr>
        <p:blipFill>
          <a:blip r:embed="rId3">
            <a:alphaModFix/>
          </a:blip>
          <a:stretch>
            <a:fillRect/>
          </a:stretch>
        </p:blipFill>
        <p:spPr>
          <a:xfrm>
            <a:off x="612775" y="2185384"/>
            <a:ext cx="9467850" cy="3914775"/>
          </a:xfrm>
          <a:prstGeom prst="rect">
            <a:avLst/>
          </a:prstGeom>
          <a:noFill/>
          <a:ln>
            <a:noFill/>
          </a:ln>
        </p:spPr>
      </p:pic>
      <p:sp>
        <p:nvSpPr>
          <p:cNvPr id="333" name="Shape 333"/>
          <p:cNvSpPr txBox="1"/>
          <p:nvPr/>
        </p:nvSpPr>
        <p:spPr>
          <a:xfrm>
            <a:off x="848550" y="1420325"/>
            <a:ext cx="4392900" cy="326100"/>
          </a:xfrm>
          <a:prstGeom prst="rect">
            <a:avLst/>
          </a:prstGeom>
          <a:noFill/>
          <a:ln>
            <a:noFill/>
          </a:ln>
        </p:spPr>
        <p:txBody>
          <a:bodyPr lIns="91425" tIns="91425" rIns="91425" bIns="91425" anchor="t" anchorCtr="0">
            <a:noAutofit/>
          </a:bodyPr>
          <a:lstStyle/>
          <a:p>
            <a:pPr lvl="0" rtl="0">
              <a:spcBef>
                <a:spcPts val="0"/>
              </a:spcBef>
              <a:buNone/>
            </a:pPr>
            <a:r>
              <a:rPr lang="es-CL" sz="1800"/>
              <a:t>Datos del problema.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931959" y="266994"/>
            <a:ext cx="9071700" cy="1262100"/>
          </a:xfrm>
          <a:prstGeom prst="rect">
            <a:avLst/>
          </a:prstGeom>
        </p:spPr>
        <p:txBody>
          <a:bodyPr lIns="91425" tIns="91425" rIns="91425" bIns="91425" anchor="ctr" anchorCtr="0">
            <a:noAutofit/>
          </a:bodyPr>
          <a:lstStyle/>
          <a:p>
            <a:pPr lvl="0" rtl="0">
              <a:spcBef>
                <a:spcPts val="0"/>
              </a:spcBef>
              <a:buNone/>
            </a:pPr>
            <a:r>
              <a:rPr lang="es-CL"/>
              <a:t>Código</a:t>
            </a:r>
          </a:p>
        </p:txBody>
      </p:sp>
      <p:sp>
        <p:nvSpPr>
          <p:cNvPr id="339" name="Shape 339"/>
          <p:cNvSpPr txBox="1">
            <a:spLocks noGrp="1"/>
          </p:cNvSpPr>
          <p:nvPr>
            <p:ph type="body" idx="1"/>
          </p:nvPr>
        </p:nvSpPr>
        <p:spPr>
          <a:xfrm>
            <a:off x="645804" y="1529097"/>
            <a:ext cx="8544300" cy="4501500"/>
          </a:xfrm>
          <a:prstGeom prst="rect">
            <a:avLst/>
          </a:prstGeom>
        </p:spPr>
        <p:txBody>
          <a:bodyPr lIns="91425" tIns="91425" rIns="91425" bIns="91425" anchor="t" anchorCtr="0">
            <a:noAutofit/>
          </a:bodyPr>
          <a:lstStyle/>
          <a:p>
            <a:pPr marL="0" lvl="0" indent="-69850" algn="just" rtl="0">
              <a:spcBef>
                <a:spcPts val="0"/>
              </a:spcBef>
              <a:buClr>
                <a:schemeClr val="dk1"/>
              </a:buClr>
              <a:buSzPct val="39285"/>
              <a:buFont typeface="Arial"/>
              <a:buNone/>
            </a:pPr>
            <a:r>
              <a:rPr lang="es-CL" dirty="0">
                <a:solidFill>
                  <a:srgbClr val="980000"/>
                </a:solidFill>
              </a:rPr>
              <a:t>•Entradas</a:t>
            </a:r>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endParaRPr lang="es-CL" dirty="0" smtClean="0"/>
          </a:p>
          <a:p>
            <a:pPr marL="0" lvl="0" indent="-69850" algn="just" rtl="0">
              <a:spcBef>
                <a:spcPts val="0"/>
              </a:spcBef>
              <a:buClr>
                <a:schemeClr val="dk1"/>
              </a:buClr>
              <a:buSzPct val="39285"/>
              <a:buFont typeface="Arial"/>
              <a:buNone/>
            </a:pPr>
            <a:endParaRPr lang="es-CL" dirty="0"/>
          </a:p>
          <a:p>
            <a:pPr marL="0" lvl="0" indent="-69850" algn="just" rtl="0">
              <a:spcBef>
                <a:spcPts val="0"/>
              </a:spcBef>
              <a:buClr>
                <a:schemeClr val="dk1"/>
              </a:buClr>
              <a:buSzPct val="39285"/>
              <a:buFont typeface="Arial"/>
              <a:buNone/>
            </a:pPr>
            <a:endParaRPr lang="es-CL" dirty="0" smtClean="0"/>
          </a:p>
          <a:p>
            <a:pPr marL="0" lvl="0" indent="-69850" algn="just" rtl="0">
              <a:spcBef>
                <a:spcPts val="0"/>
              </a:spcBef>
              <a:buClr>
                <a:schemeClr val="dk1"/>
              </a:buClr>
              <a:buSzPct val="39285"/>
              <a:buFont typeface="Arial"/>
              <a:buNone/>
            </a:pPr>
            <a:endParaRPr dirty="0"/>
          </a:p>
          <a:p>
            <a:pPr marL="0" lvl="0" indent="-69850" algn="just" rtl="0">
              <a:spcBef>
                <a:spcPts val="0"/>
              </a:spcBef>
              <a:buClr>
                <a:schemeClr val="dk1"/>
              </a:buClr>
              <a:buSzPct val="39285"/>
              <a:buFont typeface="Arial"/>
              <a:buNone/>
            </a:pPr>
            <a:r>
              <a:rPr lang="es-CL" dirty="0">
                <a:solidFill>
                  <a:srgbClr val="980000"/>
                </a:solidFill>
              </a:rPr>
              <a:t>•Salida</a:t>
            </a:r>
          </a:p>
          <a:p>
            <a:pPr lvl="0" rtl="0">
              <a:spcBef>
                <a:spcPts val="0"/>
              </a:spcBef>
              <a:buNone/>
            </a:pPr>
            <a:endParaRPr dirty="0"/>
          </a:p>
        </p:txBody>
      </p:sp>
      <p:pic>
        <p:nvPicPr>
          <p:cNvPr id="340" name="Shape 340"/>
          <p:cNvPicPr preferRelativeResize="0"/>
          <p:nvPr/>
        </p:nvPicPr>
        <p:blipFill>
          <a:blip r:embed="rId3">
            <a:alphaModFix/>
          </a:blip>
          <a:stretch>
            <a:fillRect/>
          </a:stretch>
        </p:blipFill>
        <p:spPr>
          <a:xfrm>
            <a:off x="1019287" y="2368451"/>
            <a:ext cx="6370050" cy="695749"/>
          </a:xfrm>
          <a:prstGeom prst="rect">
            <a:avLst/>
          </a:prstGeom>
          <a:noFill/>
          <a:ln>
            <a:noFill/>
          </a:ln>
        </p:spPr>
      </p:pic>
      <p:pic>
        <p:nvPicPr>
          <p:cNvPr id="341" name="Shape 341"/>
          <p:cNvPicPr preferRelativeResize="0"/>
          <p:nvPr/>
        </p:nvPicPr>
        <p:blipFill>
          <a:blip r:embed="rId4">
            <a:alphaModFix/>
          </a:blip>
          <a:stretch>
            <a:fillRect/>
          </a:stretch>
        </p:blipFill>
        <p:spPr>
          <a:xfrm>
            <a:off x="1008350" y="3222804"/>
            <a:ext cx="1819725" cy="2137849"/>
          </a:xfrm>
          <a:prstGeom prst="rect">
            <a:avLst/>
          </a:prstGeom>
          <a:noFill/>
          <a:ln>
            <a:noFill/>
          </a:ln>
        </p:spPr>
      </p:pic>
      <p:pic>
        <p:nvPicPr>
          <p:cNvPr id="342" name="Shape 342"/>
          <p:cNvPicPr preferRelativeResize="0"/>
          <p:nvPr/>
        </p:nvPicPr>
        <p:blipFill>
          <a:blip r:embed="rId5">
            <a:alphaModFix/>
          </a:blip>
          <a:stretch>
            <a:fillRect/>
          </a:stretch>
        </p:blipFill>
        <p:spPr>
          <a:xfrm>
            <a:off x="3324400" y="3222804"/>
            <a:ext cx="1759815" cy="2137849"/>
          </a:xfrm>
          <a:prstGeom prst="rect">
            <a:avLst/>
          </a:prstGeom>
          <a:noFill/>
          <a:ln>
            <a:noFill/>
          </a:ln>
        </p:spPr>
      </p:pic>
      <p:pic>
        <p:nvPicPr>
          <p:cNvPr id="343" name="Shape 343"/>
          <p:cNvPicPr preferRelativeResize="0"/>
          <p:nvPr/>
        </p:nvPicPr>
        <p:blipFill>
          <a:blip r:embed="rId6">
            <a:alphaModFix/>
          </a:blip>
          <a:stretch>
            <a:fillRect/>
          </a:stretch>
        </p:blipFill>
        <p:spPr>
          <a:xfrm>
            <a:off x="5445975" y="3222800"/>
            <a:ext cx="1759825" cy="1620558"/>
          </a:xfrm>
          <a:prstGeom prst="rect">
            <a:avLst/>
          </a:prstGeom>
          <a:noFill/>
          <a:ln>
            <a:noFill/>
          </a:ln>
        </p:spPr>
      </p:pic>
      <p:pic>
        <p:nvPicPr>
          <p:cNvPr id="344" name="Shape 344"/>
          <p:cNvPicPr preferRelativeResize="0"/>
          <p:nvPr/>
        </p:nvPicPr>
        <p:blipFill>
          <a:blip r:embed="rId7">
            <a:alphaModFix/>
          </a:blip>
          <a:stretch>
            <a:fillRect/>
          </a:stretch>
        </p:blipFill>
        <p:spPr>
          <a:xfrm>
            <a:off x="931950" y="6162857"/>
            <a:ext cx="7407300" cy="391920"/>
          </a:xfrm>
          <a:prstGeom prst="rect">
            <a:avLst/>
          </a:prstGeom>
          <a:noFill/>
          <a:ln>
            <a:noFill/>
          </a:ln>
        </p:spPr>
      </p:pic>
      <p:sp>
        <p:nvSpPr>
          <p:cNvPr id="345" name="Shape 345"/>
          <p:cNvSpPr txBox="1"/>
          <p:nvPr/>
        </p:nvSpPr>
        <p:spPr>
          <a:xfrm>
            <a:off x="1019300" y="1203000"/>
            <a:ext cx="4392900" cy="326100"/>
          </a:xfrm>
          <a:prstGeom prst="rect">
            <a:avLst/>
          </a:prstGeom>
          <a:noFill/>
          <a:ln>
            <a:noFill/>
          </a:ln>
        </p:spPr>
        <p:txBody>
          <a:bodyPr lIns="91425" tIns="91425" rIns="91425" bIns="91425" anchor="t" anchorCtr="0">
            <a:noAutofit/>
          </a:bodyPr>
          <a:lstStyle/>
          <a:p>
            <a:pPr lvl="0">
              <a:spcBef>
                <a:spcPts val="0"/>
              </a:spcBef>
              <a:buNone/>
            </a:pPr>
            <a:r>
              <a:rPr lang="es-CL" sz="1800"/>
              <a:t>Datos de la prueba de E/S 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p:nvPr/>
        </p:nvSpPr>
        <p:spPr>
          <a:xfrm>
            <a:off x="2936519" y="2619000"/>
            <a:ext cx="6667199" cy="126216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s-CL" sz="3600">
                <a:solidFill>
                  <a:schemeClr val="dk1"/>
                </a:solidFill>
                <a:latin typeface="Rasa"/>
                <a:ea typeface="Rasa"/>
                <a:cs typeface="Rasa"/>
                <a:sym typeface="Rasa"/>
              </a:rPr>
              <a:t>Proyecto Semestra ICC316</a:t>
            </a:r>
            <a:br>
              <a:rPr lang="es-CL" sz="3600">
                <a:solidFill>
                  <a:schemeClr val="dk1"/>
                </a:solidFill>
                <a:latin typeface="Rasa"/>
                <a:ea typeface="Rasa"/>
                <a:cs typeface="Rasa"/>
                <a:sym typeface="Rasa"/>
              </a:rPr>
            </a:br>
            <a:r>
              <a:rPr lang="es-CL" sz="3600">
                <a:solidFill>
                  <a:schemeClr val="dk1"/>
                </a:solidFill>
                <a:latin typeface="Rasa"/>
                <a:ea typeface="Rasa"/>
                <a:cs typeface="Rasa"/>
                <a:sym typeface="Rasa"/>
              </a:rPr>
              <a:t>AVANCE - 5</a:t>
            </a:r>
          </a:p>
        </p:txBody>
      </p:sp>
      <p:sp>
        <p:nvSpPr>
          <p:cNvPr id="351" name="Shape 351"/>
          <p:cNvSpPr txBox="1"/>
          <p:nvPr/>
        </p:nvSpPr>
        <p:spPr>
          <a:xfrm>
            <a:off x="3333239" y="4762080"/>
            <a:ext cx="6349679" cy="1587239"/>
          </a:xfrm>
          <a:prstGeom prst="rect">
            <a:avLst/>
          </a:prstGeom>
          <a:noFill/>
          <a:ln>
            <a:noFill/>
          </a:ln>
        </p:spPr>
        <p:txBody>
          <a:bodyPr lIns="0" tIns="0" rIns="0" bIns="0" anchor="ctr" anchorCtr="0">
            <a:noAutofit/>
          </a:bodyPr>
          <a:lstStyle/>
          <a:p>
            <a:pPr lvl="0" rtl="0">
              <a:spcBef>
                <a:spcPts val="0"/>
              </a:spcBef>
              <a:buClr>
                <a:schemeClr val="dk1"/>
              </a:buClr>
              <a:buSzPct val="25000"/>
              <a:buFont typeface="Arial"/>
              <a:buNone/>
            </a:pPr>
            <a:r>
              <a:rPr lang="es-CL" sz="2000">
                <a:solidFill>
                  <a:srgbClr val="006699"/>
                </a:solidFill>
              </a:rPr>
              <a:t>Integrantes:</a:t>
            </a:r>
          </a:p>
          <a:p>
            <a:pPr marL="457200" lvl="0" indent="0" rtl="0">
              <a:spcBef>
                <a:spcPts val="0"/>
              </a:spcBef>
              <a:buClr>
                <a:schemeClr val="dk1"/>
              </a:buClr>
              <a:buSzPct val="25000"/>
              <a:buFont typeface="Arial"/>
              <a:buNone/>
            </a:pPr>
            <a:r>
              <a:rPr lang="es-CL" sz="2000">
                <a:solidFill>
                  <a:srgbClr val="006699"/>
                </a:solidFill>
              </a:rPr>
              <a:t>Manuel Espinoza</a:t>
            </a:r>
          </a:p>
          <a:p>
            <a:pPr marL="457200" lvl="0" indent="0" rtl="0">
              <a:spcBef>
                <a:spcPts val="0"/>
              </a:spcBef>
              <a:buClr>
                <a:schemeClr val="dk1"/>
              </a:buClr>
              <a:buSzPct val="25000"/>
              <a:buFont typeface="Arial"/>
              <a:buNone/>
            </a:pPr>
            <a:r>
              <a:rPr lang="es-CL" sz="2000">
                <a:solidFill>
                  <a:srgbClr val="006699"/>
                </a:solidFill>
              </a:rPr>
              <a:t>Gabriel Guzmán</a:t>
            </a:r>
          </a:p>
          <a:p>
            <a:pPr lvl="0" rtl="0">
              <a:spcBef>
                <a:spcPts val="0"/>
              </a:spcBef>
              <a:buClr>
                <a:schemeClr val="dk1"/>
              </a:buClr>
              <a:buSzPct val="25000"/>
              <a:buFont typeface="Arial"/>
              <a:buNone/>
            </a:pPr>
            <a:r>
              <a:rPr lang="es-CL" sz="2000" b="1">
                <a:solidFill>
                  <a:srgbClr val="009999"/>
                </a:solidFill>
              </a:rPr>
              <a:t>&lt;09/06/2017&gt;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p:nvPr/>
        </p:nvSpPr>
        <p:spPr>
          <a:xfrm>
            <a:off x="1008359" y="301680"/>
            <a:ext cx="9071700" cy="12621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Resumen del Problema</a:t>
            </a:r>
          </a:p>
        </p:txBody>
      </p:sp>
      <p:pic>
        <p:nvPicPr>
          <p:cNvPr id="146" name="Shape 146"/>
          <p:cNvPicPr preferRelativeResize="0"/>
          <p:nvPr/>
        </p:nvPicPr>
        <p:blipFill>
          <a:blip r:embed="rId3">
            <a:alphaModFix/>
          </a:blip>
          <a:stretch>
            <a:fillRect/>
          </a:stretch>
        </p:blipFill>
        <p:spPr>
          <a:xfrm>
            <a:off x="152400" y="2664269"/>
            <a:ext cx="9144000" cy="4572000"/>
          </a:xfrm>
          <a:prstGeom prst="rect">
            <a:avLst/>
          </a:prstGeom>
          <a:noFill/>
          <a:ln>
            <a:noFill/>
          </a:ln>
        </p:spPr>
      </p:pic>
      <p:sp>
        <p:nvSpPr>
          <p:cNvPr id="147" name="Shape 147"/>
          <p:cNvSpPr/>
          <p:nvPr/>
        </p:nvSpPr>
        <p:spPr>
          <a:xfrm>
            <a:off x="398825" y="1563775"/>
            <a:ext cx="3245100" cy="1160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just">
              <a:spcBef>
                <a:spcPts val="0"/>
              </a:spcBef>
              <a:buNone/>
            </a:pPr>
            <a:r>
              <a:rPr lang="es-CL" sz="1800"/>
              <a:t>Cantidad de caracteres diferentes de la palabra</a:t>
            </a:r>
          </a:p>
        </p:txBody>
      </p:sp>
      <p:sp>
        <p:nvSpPr>
          <p:cNvPr id="148" name="Shape 148"/>
          <p:cNvSpPr/>
          <p:nvPr/>
        </p:nvSpPr>
        <p:spPr>
          <a:xfrm>
            <a:off x="1493925" y="5572900"/>
            <a:ext cx="3245100" cy="1160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just">
              <a:spcBef>
                <a:spcPts val="0"/>
              </a:spcBef>
              <a:buNone/>
            </a:pPr>
            <a:r>
              <a:rPr lang="es-CL" sz="1800"/>
              <a:t>Posición de cada caracter dentro del árbol</a:t>
            </a:r>
          </a:p>
        </p:txBody>
      </p:sp>
      <p:cxnSp>
        <p:nvCxnSpPr>
          <p:cNvPr id="149" name="Shape 149"/>
          <p:cNvCxnSpPr/>
          <p:nvPr/>
        </p:nvCxnSpPr>
        <p:spPr>
          <a:xfrm>
            <a:off x="1069600" y="2773700"/>
            <a:ext cx="36300" cy="1087800"/>
          </a:xfrm>
          <a:prstGeom prst="straightConnector1">
            <a:avLst/>
          </a:prstGeom>
          <a:noFill/>
          <a:ln w="38100" cap="flat" cmpd="sng">
            <a:solidFill>
              <a:srgbClr val="000000"/>
            </a:solidFill>
            <a:prstDash val="dash"/>
            <a:round/>
            <a:headEnd type="none" w="lg" len="lg"/>
            <a:tailEnd type="triangle" w="lg" len="lg"/>
          </a:ln>
        </p:spPr>
      </p:cxnSp>
      <p:cxnSp>
        <p:nvCxnSpPr>
          <p:cNvPr id="150" name="Shape 150"/>
          <p:cNvCxnSpPr/>
          <p:nvPr/>
        </p:nvCxnSpPr>
        <p:spPr>
          <a:xfrm rot="10800000">
            <a:off x="2284275" y="4713600"/>
            <a:ext cx="217500" cy="906300"/>
          </a:xfrm>
          <a:prstGeom prst="straightConnector1">
            <a:avLst/>
          </a:prstGeom>
          <a:noFill/>
          <a:ln w="38100" cap="flat" cmpd="sng">
            <a:solidFill>
              <a:srgbClr val="FF0000"/>
            </a:solidFill>
            <a:prstDash val="dash"/>
            <a:round/>
            <a:headEnd type="none" w="lg" len="lg"/>
            <a:tailEnd type="triangle" w="lg" len="lg"/>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p:nvPr/>
        </p:nvSpPr>
        <p:spPr>
          <a:xfrm>
            <a:off x="1008359" y="301680"/>
            <a:ext cx="9071700" cy="12621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Resumen del Problema</a:t>
            </a:r>
          </a:p>
        </p:txBody>
      </p:sp>
      <p:pic>
        <p:nvPicPr>
          <p:cNvPr id="156" name="Shape 156"/>
          <p:cNvPicPr preferRelativeResize="0"/>
          <p:nvPr/>
        </p:nvPicPr>
        <p:blipFill>
          <a:blip r:embed="rId3">
            <a:alphaModFix/>
          </a:blip>
          <a:stretch>
            <a:fillRect/>
          </a:stretch>
        </p:blipFill>
        <p:spPr>
          <a:xfrm>
            <a:off x="152400" y="2664269"/>
            <a:ext cx="9144000" cy="4572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p:nvPr/>
        </p:nvSpPr>
        <p:spPr>
          <a:xfrm>
            <a:off x="1008359" y="301680"/>
            <a:ext cx="9071700" cy="12621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Resumen del Problema</a:t>
            </a:r>
          </a:p>
        </p:txBody>
      </p:sp>
      <p:pic>
        <p:nvPicPr>
          <p:cNvPr id="162" name="Shape 162"/>
          <p:cNvPicPr preferRelativeResize="0"/>
          <p:nvPr/>
        </p:nvPicPr>
        <p:blipFill>
          <a:blip r:embed="rId3">
            <a:alphaModFix/>
          </a:blip>
          <a:stretch>
            <a:fillRect/>
          </a:stretch>
        </p:blipFill>
        <p:spPr>
          <a:xfrm>
            <a:off x="152400" y="2664269"/>
            <a:ext cx="9144000" cy="4572000"/>
          </a:xfrm>
          <a:prstGeom prst="rect">
            <a:avLst/>
          </a:prstGeom>
          <a:noFill/>
          <a:ln>
            <a:noFill/>
          </a:ln>
        </p:spPr>
      </p:pic>
      <p:pic>
        <p:nvPicPr>
          <p:cNvPr id="163" name="Shape 163"/>
          <p:cNvPicPr preferRelativeResize="0"/>
          <p:nvPr/>
        </p:nvPicPr>
        <p:blipFill>
          <a:blip r:embed="rId4">
            <a:alphaModFix/>
          </a:blip>
          <a:stretch>
            <a:fillRect/>
          </a:stretch>
        </p:blipFill>
        <p:spPr>
          <a:xfrm>
            <a:off x="152400" y="3040512"/>
            <a:ext cx="9144000" cy="38195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p:nvPr/>
        </p:nvSpPr>
        <p:spPr>
          <a:xfrm>
            <a:off x="1008359" y="301680"/>
            <a:ext cx="9071700" cy="12621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Resumen del Problema</a:t>
            </a:r>
          </a:p>
        </p:txBody>
      </p:sp>
      <p:pic>
        <p:nvPicPr>
          <p:cNvPr id="169" name="Shape 169"/>
          <p:cNvPicPr preferRelativeResize="0"/>
          <p:nvPr/>
        </p:nvPicPr>
        <p:blipFill>
          <a:blip r:embed="rId3">
            <a:alphaModFix/>
          </a:blip>
          <a:stretch>
            <a:fillRect/>
          </a:stretch>
        </p:blipFill>
        <p:spPr>
          <a:xfrm>
            <a:off x="152400" y="2664269"/>
            <a:ext cx="9144000" cy="4572000"/>
          </a:xfrm>
          <a:prstGeom prst="rect">
            <a:avLst/>
          </a:prstGeom>
          <a:noFill/>
          <a:ln>
            <a:noFill/>
          </a:ln>
        </p:spPr>
      </p:pic>
      <p:sp>
        <p:nvSpPr>
          <p:cNvPr id="170" name="Shape 170"/>
          <p:cNvSpPr/>
          <p:nvPr/>
        </p:nvSpPr>
        <p:spPr>
          <a:xfrm>
            <a:off x="6345050" y="1831000"/>
            <a:ext cx="3553200" cy="1262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just">
              <a:spcBef>
                <a:spcPts val="0"/>
              </a:spcBef>
              <a:buNone/>
            </a:pPr>
            <a:r>
              <a:rPr lang="es-CL" sz="1800"/>
              <a:t>Cantidad de caracteres de la palabra más corta que se puede generar con el algoritmo</a:t>
            </a:r>
          </a:p>
        </p:txBody>
      </p:sp>
      <p:cxnSp>
        <p:nvCxnSpPr>
          <p:cNvPr id="171" name="Shape 171"/>
          <p:cNvCxnSpPr/>
          <p:nvPr/>
        </p:nvCxnSpPr>
        <p:spPr>
          <a:xfrm flipH="1">
            <a:off x="7614150" y="3136275"/>
            <a:ext cx="54300" cy="525600"/>
          </a:xfrm>
          <a:prstGeom prst="straightConnector1">
            <a:avLst/>
          </a:prstGeom>
          <a:noFill/>
          <a:ln w="38100" cap="flat" cmpd="sng">
            <a:solidFill>
              <a:srgbClr val="000000"/>
            </a:solidFill>
            <a:prstDash val="dash"/>
            <a:round/>
            <a:headEnd type="none" w="lg" len="lg"/>
            <a:tailEnd type="triangle" w="lg" len="lg"/>
          </a:ln>
        </p:spPr>
      </p:cxnSp>
      <p:pic>
        <p:nvPicPr>
          <p:cNvPr id="172" name="Shape 172"/>
          <p:cNvPicPr preferRelativeResize="0"/>
          <p:nvPr/>
        </p:nvPicPr>
        <p:blipFill>
          <a:blip r:embed="rId4">
            <a:alphaModFix/>
          </a:blip>
          <a:stretch>
            <a:fillRect/>
          </a:stretch>
        </p:blipFill>
        <p:spPr>
          <a:xfrm>
            <a:off x="152400" y="3040500"/>
            <a:ext cx="9144000" cy="38195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p:nvPr/>
        </p:nvSpPr>
        <p:spPr>
          <a:xfrm>
            <a:off x="1008359" y="301680"/>
            <a:ext cx="9071640" cy="126216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Resumen etapas anteriores (4)</a:t>
            </a:r>
          </a:p>
        </p:txBody>
      </p:sp>
      <p:sp>
        <p:nvSpPr>
          <p:cNvPr id="178" name="Shape 178"/>
          <p:cNvSpPr txBox="1"/>
          <p:nvPr/>
        </p:nvSpPr>
        <p:spPr>
          <a:xfrm>
            <a:off x="776275" y="1766150"/>
            <a:ext cx="8941200" cy="1342500"/>
          </a:xfrm>
          <a:prstGeom prst="rect">
            <a:avLst/>
          </a:prstGeom>
          <a:noFill/>
          <a:ln>
            <a:noFill/>
          </a:ln>
        </p:spPr>
        <p:txBody>
          <a:bodyPr lIns="90000" tIns="45000" rIns="90000" bIns="45000" anchor="t" anchorCtr="0">
            <a:noAutofit/>
          </a:bodyPr>
          <a:lstStyle/>
          <a:p>
            <a:pPr marL="0" marR="0" lvl="0" indent="0" algn="just" rtl="0">
              <a:spcBef>
                <a:spcPts val="0"/>
              </a:spcBef>
              <a:buSzPct val="25000"/>
              <a:buNone/>
            </a:pPr>
            <a:r>
              <a:rPr lang="es-CL" sz="1800">
                <a:solidFill>
                  <a:schemeClr val="dk1"/>
                </a:solidFill>
                <a:latin typeface="Arial"/>
                <a:ea typeface="Arial"/>
                <a:cs typeface="Arial"/>
                <a:sym typeface="Arial"/>
              </a:rPr>
              <a:t>Resuma cada una de las fases anteriores mostrando los logros alcanzados en cada una de ellas. Incluya además los elementos de mejoras sugeridos por los profesores. Se sugiere utilizar una tabla que grafique etapa, objetivo alcanzado y sugerencias.</a:t>
            </a:r>
          </a:p>
        </p:txBody>
      </p:sp>
      <p:graphicFrame>
        <p:nvGraphicFramePr>
          <p:cNvPr id="179" name="Shape 179"/>
          <p:cNvGraphicFramePr/>
          <p:nvPr/>
        </p:nvGraphicFramePr>
        <p:xfrm>
          <a:off x="882749" y="2685296"/>
          <a:ext cx="9072050" cy="3856960"/>
        </p:xfrm>
        <a:graphic>
          <a:graphicData uri="http://schemas.openxmlformats.org/drawingml/2006/table">
            <a:tbl>
              <a:tblPr firstRow="1" bandRow="1">
                <a:noFill/>
                <a:tableStyleId>{90B3C0A1-5F1B-4939-9EC8-6B53697CBD90}</a:tableStyleId>
              </a:tblPr>
              <a:tblGrid>
                <a:gridCol w="1482125"/>
                <a:gridCol w="3805325"/>
                <a:gridCol w="3784600"/>
              </a:tblGrid>
              <a:tr h="413725">
                <a:tc>
                  <a:txBody>
                    <a:bodyPr/>
                    <a:lstStyle/>
                    <a:p>
                      <a:pPr marL="0" marR="0" lvl="0" indent="0" algn="just" rtl="0">
                        <a:spcBef>
                          <a:spcPts val="0"/>
                        </a:spcBef>
                        <a:buSzPct val="25000"/>
                        <a:buNone/>
                      </a:pPr>
                      <a:r>
                        <a:rPr lang="es-CL" sz="1800" u="none" strike="noStrike" cap="none"/>
                        <a:t>Etapa</a:t>
                      </a:r>
                    </a:p>
                  </a:txBody>
                  <a:tcPr marL="91450" marR="91450" marT="45725" marB="45725"/>
                </a:tc>
                <a:tc>
                  <a:txBody>
                    <a:bodyPr/>
                    <a:lstStyle/>
                    <a:p>
                      <a:pPr marL="0" marR="0" lvl="0" indent="0" algn="just" rtl="0">
                        <a:spcBef>
                          <a:spcPts val="0"/>
                        </a:spcBef>
                        <a:buSzPct val="25000"/>
                        <a:buNone/>
                      </a:pPr>
                      <a:r>
                        <a:rPr lang="es-CL" sz="1800"/>
                        <a:t>Obj. alcanzado</a:t>
                      </a:r>
                    </a:p>
                  </a:txBody>
                  <a:tcPr marL="91450" marR="91450" marT="45725" marB="45725"/>
                </a:tc>
                <a:tc>
                  <a:txBody>
                    <a:bodyPr/>
                    <a:lstStyle/>
                    <a:p>
                      <a:pPr marL="0" marR="0" lvl="0" indent="0" algn="just" rtl="0">
                        <a:spcBef>
                          <a:spcPts val="0"/>
                        </a:spcBef>
                        <a:buSzPct val="25000"/>
                        <a:buNone/>
                      </a:pPr>
                      <a:r>
                        <a:rPr lang="es-CL" sz="1800"/>
                        <a:t>Sugerencia</a:t>
                      </a:r>
                    </a:p>
                  </a:txBody>
                  <a:tcPr marL="91450" marR="91450" marT="45725" marB="45725"/>
                </a:tc>
              </a:tr>
              <a:tr h="746275">
                <a:tc>
                  <a:txBody>
                    <a:bodyPr/>
                    <a:lstStyle/>
                    <a:p>
                      <a:pPr marL="0" marR="0" lvl="0" indent="0" algn="just" rtl="0">
                        <a:spcBef>
                          <a:spcPts val="0"/>
                        </a:spcBef>
                        <a:buSzPct val="25000"/>
                        <a:buNone/>
                      </a:pPr>
                      <a:r>
                        <a:rPr lang="es-CL" sz="1800"/>
                        <a:t>Fase 1</a:t>
                      </a:r>
                    </a:p>
                  </a:txBody>
                  <a:tcPr marL="91450" marR="91450" marT="45725" marB="45725"/>
                </a:tc>
                <a:tc>
                  <a:txBody>
                    <a:bodyPr/>
                    <a:lstStyle/>
                    <a:p>
                      <a:pPr marL="0" marR="0" lvl="0" indent="0" algn="just" rtl="0">
                        <a:spcBef>
                          <a:spcPts val="0"/>
                        </a:spcBef>
                        <a:buSzPct val="25000"/>
                        <a:buNone/>
                      </a:pPr>
                      <a:r>
                        <a:rPr lang="es-CL" sz="1800"/>
                        <a:t>Interpretación del problema</a:t>
                      </a:r>
                    </a:p>
                  </a:txBody>
                  <a:tcPr marL="91450" marR="91450" marT="45725" marB="45725"/>
                </a:tc>
                <a:tc>
                  <a:txBody>
                    <a:bodyPr/>
                    <a:lstStyle/>
                    <a:p>
                      <a:pPr marL="0" marR="0" lvl="0" indent="0" algn="just" rtl="0">
                        <a:spcBef>
                          <a:spcPts val="0"/>
                        </a:spcBef>
                        <a:buSzPct val="25000"/>
                        <a:buNone/>
                      </a:pPr>
                      <a:r>
                        <a:rPr lang="es-CL" sz="1800"/>
                        <a:t>-No abusar del texto en la presentación</a:t>
                      </a:r>
                    </a:p>
                  </a:txBody>
                  <a:tcPr marL="91450" marR="91450" marT="45725" marB="45725"/>
                </a:tc>
              </a:tr>
              <a:tr h="899175">
                <a:tc>
                  <a:txBody>
                    <a:bodyPr/>
                    <a:lstStyle/>
                    <a:p>
                      <a:pPr marL="0" marR="0" lvl="0" indent="0" algn="just" rtl="0">
                        <a:spcBef>
                          <a:spcPts val="0"/>
                        </a:spcBef>
                        <a:buNone/>
                      </a:pPr>
                      <a:r>
                        <a:rPr lang="es-CL" sz="1800"/>
                        <a:t>Fase 2</a:t>
                      </a:r>
                    </a:p>
                  </a:txBody>
                  <a:tcPr marL="91450" marR="91450" marT="45725" marB="45725"/>
                </a:tc>
                <a:tc>
                  <a:txBody>
                    <a:bodyPr/>
                    <a:lstStyle/>
                    <a:p>
                      <a:pPr marL="0" marR="0" lvl="0" indent="0" algn="just" rtl="0">
                        <a:spcBef>
                          <a:spcPts val="0"/>
                        </a:spcBef>
                        <a:buNone/>
                      </a:pPr>
                      <a:r>
                        <a:rPr lang="es-CL" sz="1800"/>
                        <a:t>Herramientas posiblemente útiles a partir de consultas en foros</a:t>
                      </a:r>
                    </a:p>
                  </a:txBody>
                  <a:tcPr marL="91450" marR="91450" marT="45725" marB="45725"/>
                </a:tc>
                <a:tc>
                  <a:txBody>
                    <a:bodyPr/>
                    <a:lstStyle/>
                    <a:p>
                      <a:pPr marL="0" marR="0" lvl="0" indent="0" algn="just" rtl="0">
                        <a:spcBef>
                          <a:spcPts val="0"/>
                        </a:spcBef>
                        <a:buNone/>
                      </a:pPr>
                      <a:r>
                        <a:rPr lang="es-CL" sz="1800"/>
                        <a:t>-Diferenciar entre algoritmo y heurística, esto debido a la mención del “algoritmo” Greedy</a:t>
                      </a:r>
                    </a:p>
                  </a:txBody>
                  <a:tcPr marL="91450" marR="91450" marT="45725" marB="45725"/>
                </a:tc>
              </a:tr>
              <a:tr h="1013250">
                <a:tc>
                  <a:txBody>
                    <a:bodyPr/>
                    <a:lstStyle/>
                    <a:p>
                      <a:pPr marL="0" marR="0" lvl="0" indent="0" algn="just" rtl="0">
                        <a:spcBef>
                          <a:spcPts val="0"/>
                        </a:spcBef>
                        <a:buNone/>
                      </a:pPr>
                      <a:r>
                        <a:rPr lang="es-CL" sz="1800"/>
                        <a:t>Fase 3</a:t>
                      </a:r>
                    </a:p>
                  </a:txBody>
                  <a:tcPr marL="91450" marR="91450" marT="45725" marB="45725"/>
                </a:tc>
                <a:tc>
                  <a:txBody>
                    <a:bodyPr/>
                    <a:lstStyle/>
                    <a:p>
                      <a:pPr marL="0" marR="0" lvl="0" indent="0" algn="just" rtl="0">
                        <a:spcBef>
                          <a:spcPts val="0"/>
                        </a:spcBef>
                        <a:buNone/>
                      </a:pPr>
                      <a:r>
                        <a:rPr lang="es-CL" sz="1800"/>
                        <a:t>Selección de técnica a utilizar</a:t>
                      </a:r>
                    </a:p>
                  </a:txBody>
                  <a:tcPr marL="91450" marR="91450" marT="45725" marB="45725"/>
                </a:tc>
                <a:tc>
                  <a:txBody>
                    <a:bodyPr/>
                    <a:lstStyle/>
                    <a:p>
                      <a:pPr marL="0" marR="0" lvl="0" indent="0" algn="just" rtl="0">
                        <a:spcBef>
                          <a:spcPts val="0"/>
                        </a:spcBef>
                        <a:buNone/>
                      </a:pPr>
                      <a:r>
                        <a:rPr lang="es-CL" sz="1800"/>
                        <a:t>-Explicar el problema de forma más simple y clara</a:t>
                      </a:r>
                    </a:p>
                    <a:p>
                      <a:pPr marL="0" marR="0" lvl="0" indent="0" algn="just" rtl="0">
                        <a:spcBef>
                          <a:spcPts val="0"/>
                        </a:spcBef>
                        <a:buNone/>
                      </a:pPr>
                      <a:r>
                        <a:rPr lang="es-CL" sz="1800"/>
                        <a:t>-Detalles en ortografía y redacción</a:t>
                      </a:r>
                    </a:p>
                  </a:txBody>
                  <a:tcPr marL="91450" marR="91450" marT="45725" marB="45725"/>
                </a:tc>
              </a:tr>
              <a:tr h="769300">
                <a:tc>
                  <a:txBody>
                    <a:bodyPr/>
                    <a:lstStyle/>
                    <a:p>
                      <a:pPr marL="0" marR="0" lvl="0" indent="0" algn="just" rtl="0">
                        <a:spcBef>
                          <a:spcPts val="0"/>
                        </a:spcBef>
                        <a:buNone/>
                      </a:pPr>
                      <a:r>
                        <a:rPr lang="es-CL" sz="1800"/>
                        <a:t>Fase 4</a:t>
                      </a:r>
                    </a:p>
                  </a:txBody>
                  <a:tcPr marL="91450" marR="91450" marT="45725" marB="45725"/>
                </a:tc>
                <a:tc>
                  <a:txBody>
                    <a:bodyPr/>
                    <a:lstStyle/>
                    <a:p>
                      <a:pPr marL="0" marR="0" lvl="0" indent="0" algn="just" rtl="0">
                        <a:spcBef>
                          <a:spcPts val="0"/>
                        </a:spcBef>
                        <a:buNone/>
                      </a:pPr>
                      <a:r>
                        <a:rPr lang="es-CL" sz="1800"/>
                        <a:t>Prototipo</a:t>
                      </a:r>
                    </a:p>
                  </a:txBody>
                  <a:tcPr marL="91450" marR="91450" marT="45725" marB="45725"/>
                </a:tc>
                <a:tc>
                  <a:txBody>
                    <a:bodyPr/>
                    <a:lstStyle/>
                    <a:p>
                      <a:pPr marL="0" marR="0" lvl="0" indent="0" algn="just" rtl="0">
                        <a:spcBef>
                          <a:spcPts val="0"/>
                        </a:spcBef>
                        <a:buNone/>
                      </a:pPr>
                      <a:r>
                        <a:rPr lang="es-CL" sz="1800"/>
                        <a:t>-Utilizar elementos gráficos</a:t>
                      </a: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1008359" y="301680"/>
            <a:ext cx="9071640" cy="126216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Resumen de logros alcanzados (5)</a:t>
            </a:r>
          </a:p>
        </p:txBody>
      </p:sp>
      <p:sp>
        <p:nvSpPr>
          <p:cNvPr id="185" name="Shape 185"/>
          <p:cNvSpPr txBox="1"/>
          <p:nvPr/>
        </p:nvSpPr>
        <p:spPr>
          <a:xfrm>
            <a:off x="838350" y="1710400"/>
            <a:ext cx="9071700" cy="1245000"/>
          </a:xfrm>
          <a:prstGeom prst="rect">
            <a:avLst/>
          </a:prstGeom>
          <a:noFill/>
          <a:ln>
            <a:noFill/>
          </a:ln>
        </p:spPr>
        <p:txBody>
          <a:bodyPr lIns="90000" tIns="45000" rIns="90000" bIns="45000" anchor="t" anchorCtr="0">
            <a:noAutofit/>
          </a:bodyPr>
          <a:lstStyle/>
          <a:p>
            <a:pPr marL="0" marR="0" lvl="0" indent="0" algn="just" rtl="0">
              <a:spcBef>
                <a:spcPts val="0"/>
              </a:spcBef>
              <a:buSzPct val="25000"/>
              <a:buNone/>
            </a:pPr>
            <a:r>
              <a:rPr lang="es-CL" sz="1800">
                <a:solidFill>
                  <a:schemeClr val="dk1"/>
                </a:solidFill>
                <a:latin typeface="Arial"/>
                <a:ea typeface="Arial"/>
                <a:cs typeface="Arial"/>
                <a:sym typeface="Arial"/>
              </a:rPr>
              <a:t>Exponga en una tabla los logros alcanzados en cada etapa del proyecto. Además mencione dificultades que enfrentó y cómo solucionó cada una de ellas. Se sugiere utilizar una tabla. </a:t>
            </a:r>
          </a:p>
        </p:txBody>
      </p:sp>
      <p:graphicFrame>
        <p:nvGraphicFramePr>
          <p:cNvPr id="186" name="Shape 186"/>
          <p:cNvGraphicFramePr/>
          <p:nvPr/>
        </p:nvGraphicFramePr>
        <p:xfrm>
          <a:off x="696696" y="2618262"/>
          <a:ext cx="9213350" cy="3759640"/>
        </p:xfrm>
        <a:graphic>
          <a:graphicData uri="http://schemas.openxmlformats.org/drawingml/2006/table">
            <a:tbl>
              <a:tblPr firstRow="1" bandRow="1">
                <a:noFill/>
                <a:tableStyleId>{90B3C0A1-5F1B-4939-9EC8-6B53697CBD90}</a:tableStyleId>
              </a:tblPr>
              <a:tblGrid>
                <a:gridCol w="1053700"/>
                <a:gridCol w="3009675"/>
                <a:gridCol w="2590525"/>
                <a:gridCol w="2559450"/>
              </a:tblGrid>
              <a:tr h="460800">
                <a:tc>
                  <a:txBody>
                    <a:bodyPr/>
                    <a:lstStyle/>
                    <a:p>
                      <a:pPr marL="0" marR="0" lvl="0" indent="0" algn="l" rtl="0">
                        <a:spcBef>
                          <a:spcPts val="0"/>
                        </a:spcBef>
                        <a:buSzPct val="25000"/>
                        <a:buNone/>
                      </a:pPr>
                      <a:r>
                        <a:rPr lang="es-CL" sz="1800"/>
                        <a:t>Etapa</a:t>
                      </a:r>
                    </a:p>
                  </a:txBody>
                  <a:tcPr marL="91450" marR="91450" marT="45725" marB="45725"/>
                </a:tc>
                <a:tc>
                  <a:txBody>
                    <a:bodyPr/>
                    <a:lstStyle/>
                    <a:p>
                      <a:pPr marL="0" marR="0" lvl="0" indent="0" algn="l" rtl="0">
                        <a:spcBef>
                          <a:spcPts val="0"/>
                        </a:spcBef>
                        <a:buSzPct val="25000"/>
                        <a:buNone/>
                      </a:pPr>
                      <a:r>
                        <a:rPr lang="es-CL" sz="1800"/>
                        <a:t>Logro alcanzado</a:t>
                      </a:r>
                    </a:p>
                  </a:txBody>
                  <a:tcPr marL="91450" marR="91450" marT="45725" marB="45725"/>
                </a:tc>
                <a:tc>
                  <a:txBody>
                    <a:bodyPr/>
                    <a:lstStyle/>
                    <a:p>
                      <a:pPr marL="0" marR="0" lvl="0" indent="0" algn="l" rtl="0">
                        <a:spcBef>
                          <a:spcPts val="0"/>
                        </a:spcBef>
                        <a:buSzPct val="25000"/>
                        <a:buNone/>
                      </a:pPr>
                      <a:r>
                        <a:rPr lang="es-CL" sz="1800"/>
                        <a:t>dificultades</a:t>
                      </a:r>
                    </a:p>
                  </a:txBody>
                  <a:tcPr marL="91450" marR="91450" marT="45725" marB="45725"/>
                </a:tc>
                <a:tc>
                  <a:txBody>
                    <a:bodyPr/>
                    <a:lstStyle/>
                    <a:p>
                      <a:pPr marL="0" marR="0" lvl="0" indent="0" algn="l" rtl="0">
                        <a:spcBef>
                          <a:spcPts val="0"/>
                        </a:spcBef>
                        <a:buSzPct val="25000"/>
                        <a:buNone/>
                      </a:pPr>
                      <a:r>
                        <a:rPr lang="es-CL" sz="1800"/>
                        <a:t>Solución</a:t>
                      </a:r>
                    </a:p>
                  </a:txBody>
                  <a:tcPr marL="91450" marR="91450" marT="45725" marB="45725"/>
                </a:tc>
              </a:tr>
              <a:tr h="726075">
                <a:tc>
                  <a:txBody>
                    <a:bodyPr/>
                    <a:lstStyle/>
                    <a:p>
                      <a:pPr marL="0" marR="0" lvl="0" indent="0" algn="just" rtl="0">
                        <a:spcBef>
                          <a:spcPts val="0"/>
                        </a:spcBef>
                        <a:buSzPct val="25000"/>
                        <a:buNone/>
                      </a:pPr>
                      <a:r>
                        <a:rPr lang="es-CL" sz="1800"/>
                        <a:t>Fase 1</a:t>
                      </a:r>
                    </a:p>
                  </a:txBody>
                  <a:tcPr marL="91450" marR="91450" marT="45725" marB="45725"/>
                </a:tc>
                <a:tc>
                  <a:txBody>
                    <a:bodyPr/>
                    <a:lstStyle/>
                    <a:p>
                      <a:pPr marL="0" marR="0" lvl="0" indent="0" algn="just" rtl="0">
                        <a:spcBef>
                          <a:spcPts val="0"/>
                        </a:spcBef>
                        <a:buSzPct val="25000"/>
                        <a:buNone/>
                      </a:pPr>
                      <a:r>
                        <a:rPr lang="es-CL" sz="1800"/>
                        <a:t>Comprensión y explicación del problema</a:t>
                      </a:r>
                    </a:p>
                  </a:txBody>
                  <a:tcPr marL="91450" marR="91450" marT="45725" marB="45725"/>
                </a:tc>
                <a:tc>
                  <a:txBody>
                    <a:bodyPr/>
                    <a:lstStyle/>
                    <a:p>
                      <a:pPr marL="0" marR="0" lvl="0" indent="0" algn="just" rtl="0">
                        <a:spcBef>
                          <a:spcPts val="0"/>
                        </a:spcBef>
                        <a:buSzPct val="25000"/>
                        <a:buNone/>
                      </a:pPr>
                      <a:r>
                        <a:rPr lang="es-CL" sz="1800"/>
                        <a:t>No completa compresión de la audiencia</a:t>
                      </a:r>
                    </a:p>
                  </a:txBody>
                  <a:tcPr marL="91450" marR="91450" marT="45725" marB="45725"/>
                </a:tc>
                <a:tc>
                  <a:txBody>
                    <a:bodyPr/>
                    <a:lstStyle/>
                    <a:p>
                      <a:pPr marL="0" marR="0" lvl="0" indent="0" algn="just" rtl="0">
                        <a:spcBef>
                          <a:spcPts val="0"/>
                        </a:spcBef>
                        <a:buSzPct val="25000"/>
                        <a:buNone/>
                      </a:pPr>
                      <a:r>
                        <a:rPr lang="es-CL" sz="1800"/>
                        <a:t>Simplificar la forma de explicar</a:t>
                      </a:r>
                    </a:p>
                  </a:txBody>
                  <a:tcPr marL="91450" marR="91450" marT="45725" marB="45725"/>
                </a:tc>
              </a:tr>
              <a:tr h="683500">
                <a:tc>
                  <a:txBody>
                    <a:bodyPr/>
                    <a:lstStyle/>
                    <a:p>
                      <a:pPr marL="0" marR="0" lvl="0" indent="0" algn="just" rtl="0">
                        <a:spcBef>
                          <a:spcPts val="0"/>
                        </a:spcBef>
                        <a:buNone/>
                      </a:pPr>
                      <a:r>
                        <a:rPr lang="es-CL" sz="1800"/>
                        <a:t>Fase 2</a:t>
                      </a:r>
                    </a:p>
                  </a:txBody>
                  <a:tcPr marL="91450" marR="91450" marT="45725" marB="45725"/>
                </a:tc>
                <a:tc>
                  <a:txBody>
                    <a:bodyPr/>
                    <a:lstStyle/>
                    <a:p>
                      <a:pPr marL="0" marR="0" lvl="0" indent="0" algn="just" rtl="0">
                        <a:spcBef>
                          <a:spcPts val="0"/>
                        </a:spcBef>
                        <a:buNone/>
                      </a:pPr>
                      <a:r>
                        <a:rPr lang="es-CL" sz="1800"/>
                        <a:t>Alternativas con las cuales trabajar</a:t>
                      </a:r>
                    </a:p>
                  </a:txBody>
                  <a:tcPr marL="91450" marR="91450" marT="45725" marB="45725"/>
                </a:tc>
                <a:tc>
                  <a:txBody>
                    <a:bodyPr/>
                    <a:lstStyle/>
                    <a:p>
                      <a:pPr marL="0" marR="0" lvl="0" indent="0" algn="just" rtl="0">
                        <a:spcBef>
                          <a:spcPts val="0"/>
                        </a:spcBef>
                        <a:buNone/>
                      </a:pPr>
                      <a:r>
                        <a:rPr lang="es-CL" sz="1800"/>
                        <a:t>Herramientas obtenidas no demasiado útiles para el problema</a:t>
                      </a:r>
                    </a:p>
                  </a:txBody>
                  <a:tcPr marL="91450" marR="91450" marT="45725" marB="45725"/>
                </a:tc>
                <a:tc>
                  <a:txBody>
                    <a:bodyPr/>
                    <a:lstStyle/>
                    <a:p>
                      <a:pPr marL="0" marR="0" lvl="0" indent="0" algn="just" rtl="0">
                        <a:spcBef>
                          <a:spcPts val="0"/>
                        </a:spcBef>
                        <a:buNone/>
                      </a:pPr>
                      <a:r>
                        <a:rPr lang="es-CL" sz="1800"/>
                        <a:t>Buscar otras opciones</a:t>
                      </a:r>
                    </a:p>
                  </a:txBody>
                  <a:tcPr marL="91450" marR="91450" marT="45725" marB="45725"/>
                </a:tc>
              </a:tr>
              <a:tr h="406700">
                <a:tc>
                  <a:txBody>
                    <a:bodyPr/>
                    <a:lstStyle/>
                    <a:p>
                      <a:pPr marL="0" marR="0" lvl="0" indent="0" algn="just" rtl="0">
                        <a:spcBef>
                          <a:spcPts val="0"/>
                        </a:spcBef>
                        <a:buNone/>
                      </a:pPr>
                      <a:r>
                        <a:rPr lang="es-CL" sz="1800"/>
                        <a:t>Fase 3</a:t>
                      </a:r>
                    </a:p>
                  </a:txBody>
                  <a:tcPr marL="91450" marR="91450" marT="45725" marB="45725"/>
                </a:tc>
                <a:tc>
                  <a:txBody>
                    <a:bodyPr/>
                    <a:lstStyle/>
                    <a:p>
                      <a:pPr marL="0" marR="0" lvl="0" indent="0" algn="just" rtl="0">
                        <a:spcBef>
                          <a:spcPts val="0"/>
                        </a:spcBef>
                        <a:buNone/>
                      </a:pPr>
                      <a:r>
                        <a:rPr lang="es-CL" sz="1800"/>
                        <a:t>Aproximación teórica</a:t>
                      </a:r>
                    </a:p>
                  </a:txBody>
                  <a:tcPr marL="91450" marR="91450" marT="45725" marB="45725"/>
                </a:tc>
                <a:tc>
                  <a:txBody>
                    <a:bodyPr/>
                    <a:lstStyle/>
                    <a:p>
                      <a:pPr marL="0" marR="0" lvl="0" indent="0" algn="just" rtl="0">
                        <a:spcBef>
                          <a:spcPts val="0"/>
                        </a:spcBef>
                        <a:buNone/>
                      </a:pPr>
                      <a:endParaRPr sz="1800"/>
                    </a:p>
                  </a:txBody>
                  <a:tcPr marL="91450" marR="91450" marT="45725" marB="45725"/>
                </a:tc>
                <a:tc>
                  <a:txBody>
                    <a:bodyPr/>
                    <a:lstStyle/>
                    <a:p>
                      <a:pPr marL="0" marR="0" lvl="0" indent="0" algn="just" rtl="0">
                        <a:spcBef>
                          <a:spcPts val="0"/>
                        </a:spcBef>
                        <a:buNone/>
                      </a:pPr>
                      <a:endParaRPr sz="1800"/>
                    </a:p>
                  </a:txBody>
                  <a:tcPr marL="91450" marR="91450" marT="45725" marB="45725"/>
                </a:tc>
              </a:tr>
              <a:tr h="789000">
                <a:tc>
                  <a:txBody>
                    <a:bodyPr/>
                    <a:lstStyle/>
                    <a:p>
                      <a:pPr marL="0" marR="0" lvl="0" indent="0" algn="just" rtl="0">
                        <a:spcBef>
                          <a:spcPts val="0"/>
                        </a:spcBef>
                        <a:buNone/>
                      </a:pPr>
                      <a:r>
                        <a:rPr lang="es-CL" sz="1800"/>
                        <a:t>Fase 4</a:t>
                      </a:r>
                    </a:p>
                  </a:txBody>
                  <a:tcPr marL="91450" marR="91450" marT="45725" marB="45725"/>
                </a:tc>
                <a:tc>
                  <a:txBody>
                    <a:bodyPr/>
                    <a:lstStyle/>
                    <a:p>
                      <a:pPr marL="0" marR="0" lvl="0" indent="0" algn="just" rtl="0">
                        <a:spcBef>
                          <a:spcPts val="0"/>
                        </a:spcBef>
                        <a:buNone/>
                      </a:pPr>
                      <a:r>
                        <a:rPr lang="es-CL" sz="1800"/>
                        <a:t>Prototipo</a:t>
                      </a:r>
                    </a:p>
                  </a:txBody>
                  <a:tcPr marL="91450" marR="91450" marT="45725" marB="45725"/>
                </a:tc>
                <a:tc>
                  <a:txBody>
                    <a:bodyPr/>
                    <a:lstStyle/>
                    <a:p>
                      <a:pPr marL="0" marR="0" lvl="0" indent="0" algn="just" rtl="0">
                        <a:spcBef>
                          <a:spcPts val="0"/>
                        </a:spcBef>
                        <a:buNone/>
                      </a:pPr>
                      <a:r>
                        <a:rPr lang="es-CL" sz="1800"/>
                        <a:t>No funcionaba para cierto tipo de entradas</a:t>
                      </a:r>
                    </a:p>
                  </a:txBody>
                  <a:tcPr marL="91450" marR="91450" marT="45725" marB="45725"/>
                </a:tc>
                <a:tc>
                  <a:txBody>
                    <a:bodyPr/>
                    <a:lstStyle/>
                    <a:p>
                      <a:pPr marL="0" marR="0" lvl="0" indent="0" algn="just" rtl="0">
                        <a:spcBef>
                          <a:spcPts val="0"/>
                        </a:spcBef>
                        <a:buNone/>
                      </a:pPr>
                      <a:r>
                        <a:rPr lang="es-CL" sz="1800"/>
                        <a:t>Cambio en código (método de rellenado)</a:t>
                      </a: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p:nvPr/>
        </p:nvSpPr>
        <p:spPr>
          <a:xfrm>
            <a:off x="1008359" y="301680"/>
            <a:ext cx="9071640" cy="126216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s-CL" sz="4400">
                <a:solidFill>
                  <a:schemeClr val="dk1"/>
                </a:solidFill>
                <a:latin typeface="Arial"/>
                <a:ea typeface="Arial"/>
                <a:cs typeface="Arial"/>
                <a:sym typeface="Arial"/>
              </a:rPr>
              <a:t>Pruebas de E/S</a:t>
            </a:r>
          </a:p>
        </p:txBody>
      </p:sp>
      <p:sp>
        <p:nvSpPr>
          <p:cNvPr id="192" name="Shape 192"/>
          <p:cNvSpPr txBox="1"/>
          <p:nvPr/>
        </p:nvSpPr>
        <p:spPr>
          <a:xfrm>
            <a:off x="929862" y="2319291"/>
            <a:ext cx="8220900" cy="1959000"/>
          </a:xfrm>
          <a:prstGeom prst="rect">
            <a:avLst/>
          </a:prstGeom>
          <a:noFill/>
          <a:ln>
            <a:noFill/>
          </a:ln>
        </p:spPr>
        <p:txBody>
          <a:bodyPr lIns="90000" tIns="45000" rIns="90000" bIns="45000" anchor="t" anchorCtr="0">
            <a:noAutofit/>
          </a:bodyPr>
          <a:lstStyle/>
          <a:p>
            <a:pPr marL="0" marR="0" lvl="0" indent="0" algn="just" rtl="0">
              <a:spcBef>
                <a:spcPts val="0"/>
              </a:spcBef>
              <a:buSzPct val="25000"/>
              <a:buNone/>
            </a:pPr>
            <a:r>
              <a:rPr lang="es-CL" sz="2400">
                <a:solidFill>
                  <a:schemeClr val="dk1"/>
                </a:solidFill>
                <a:latin typeface="Arial"/>
                <a:ea typeface="Arial"/>
                <a:cs typeface="Arial"/>
                <a:sym typeface="Arial"/>
              </a:rPr>
              <a:t>Muestre al menos 3 nuevas pruebas de entrada y salida para el problema. Explique al menos 1 de ellas con elementos gráficos.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519</Words>
  <Application>Microsoft Office PowerPoint</Application>
  <PresentationFormat>Personalizado</PresentationFormat>
  <Paragraphs>150</Paragraphs>
  <Slides>26</Slides>
  <Notes>26</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26</vt:i4>
      </vt:variant>
    </vt:vector>
  </HeadingPairs>
  <TitlesOfParts>
    <vt:vector size="31" baseType="lpstr">
      <vt:lpstr>Times New Roman</vt:lpstr>
      <vt:lpstr>Arial</vt:lpstr>
      <vt:lpstr>Rasa</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Prueba 1</vt:lpstr>
      <vt:lpstr>Prueba 1</vt:lpstr>
      <vt:lpstr>Prueba 1</vt:lpstr>
      <vt:lpstr>Prueba 1</vt:lpstr>
      <vt:lpstr>Prueba 1</vt:lpstr>
      <vt:lpstr>Prueba 1</vt:lpstr>
      <vt:lpstr>Prueba 1</vt:lpstr>
      <vt:lpstr>Prueba 2</vt:lpstr>
      <vt:lpstr>Prueba 2</vt:lpstr>
      <vt:lpstr>Prueba 2</vt:lpstr>
      <vt:lpstr>Prueba 3</vt:lpstr>
      <vt:lpstr>Prueba 3</vt:lpstr>
      <vt:lpstr>Prueba 3</vt:lpstr>
      <vt:lpstr>Presentación de PowerPoint</vt:lpstr>
      <vt:lpstr>Presentación de PowerPoint</vt:lpstr>
      <vt:lpstr>Código</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Manuel</cp:lastModifiedBy>
  <cp:revision>1</cp:revision>
  <dcterms:modified xsi:type="dcterms:W3CDTF">2017-06-09T02:18:19Z</dcterms:modified>
</cp:coreProperties>
</file>