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2" roundtripDataSignature="AMtx7mibFTPlYBscIAC5fLRwyFaNUGcF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customschemas.google.com/relationships/presentationmetadata" Target="metadata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5" name="Google Shape;32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7"/>
          <p:cNvSpPr txBox="1"/>
          <p:nvPr>
            <p:ph type="ctrTitle"/>
          </p:nvPr>
        </p:nvSpPr>
        <p:spPr>
          <a:xfrm>
            <a:off x="685800" y="144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7"/>
          <p:cNvSpPr txBox="1"/>
          <p:nvPr>
            <p:ph idx="1" type="subTitle"/>
          </p:nvPr>
        </p:nvSpPr>
        <p:spPr>
          <a:xfrm>
            <a:off x="1371600" y="3733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57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7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7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88" name="Google Shape;88;p6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9pPr>
          </a:lstStyle>
          <a:p/>
        </p:txBody>
      </p:sp>
      <p:sp>
        <p:nvSpPr>
          <p:cNvPr id="89" name="Google Shape;89;p6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90" name="Google Shape;90;p6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9pPr>
          </a:lstStyle>
          <a:p/>
        </p:txBody>
      </p:sp>
      <p:sp>
        <p:nvSpPr>
          <p:cNvPr id="91" name="Google Shape;91;p67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7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7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8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8"/>
          <p:cNvSpPr txBox="1"/>
          <p:nvPr>
            <p:ph idx="1" type="body"/>
          </p:nvPr>
        </p:nvSpPr>
        <p:spPr>
          <a:xfrm>
            <a:off x="685800" y="20574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9pPr>
          </a:lstStyle>
          <a:p/>
        </p:txBody>
      </p:sp>
      <p:sp>
        <p:nvSpPr>
          <p:cNvPr id="97" name="Google Shape;97;p68"/>
          <p:cNvSpPr txBox="1"/>
          <p:nvPr>
            <p:ph idx="2" type="body"/>
          </p:nvPr>
        </p:nvSpPr>
        <p:spPr>
          <a:xfrm>
            <a:off x="4648200" y="20574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9pPr>
          </a:lstStyle>
          <a:p/>
        </p:txBody>
      </p:sp>
      <p:sp>
        <p:nvSpPr>
          <p:cNvPr id="98" name="Google Shape;98;p68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8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8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104" name="Google Shape;104;p69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9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9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9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9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9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9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9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0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0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0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1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1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1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1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e conteúdo" type="txAndObj">
  <p:cSld name="TEXT_AND_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2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2"/>
          <p:cNvSpPr txBox="1"/>
          <p:nvPr>
            <p:ph idx="1" type="body"/>
          </p:nvPr>
        </p:nvSpPr>
        <p:spPr>
          <a:xfrm>
            <a:off x="685800" y="20574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62"/>
          <p:cNvSpPr txBox="1"/>
          <p:nvPr>
            <p:ph idx="2" type="body"/>
          </p:nvPr>
        </p:nvSpPr>
        <p:spPr>
          <a:xfrm>
            <a:off x="4648200" y="20574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62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2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2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3"/>
          <p:cNvSpPr txBox="1"/>
          <p:nvPr>
            <p:ph type="title"/>
          </p:nvPr>
        </p:nvSpPr>
        <p:spPr>
          <a:xfrm rot="5400000">
            <a:off x="4591050" y="2305050"/>
            <a:ext cx="57912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3"/>
          <p:cNvSpPr txBox="1"/>
          <p:nvPr>
            <p:ph idx="1" type="body"/>
          </p:nvPr>
        </p:nvSpPr>
        <p:spPr>
          <a:xfrm rot="5400000">
            <a:off x="628650" y="438150"/>
            <a:ext cx="57912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63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3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3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4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4"/>
          <p:cNvSpPr txBox="1"/>
          <p:nvPr>
            <p:ph idx="1" type="body"/>
          </p:nvPr>
        </p:nvSpPr>
        <p:spPr>
          <a:xfrm rot="5400000">
            <a:off x="2514600" y="2286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64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4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4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6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75" name="Google Shape;75;p65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5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5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9pPr>
          </a:lstStyle>
          <a:p/>
        </p:txBody>
      </p:sp>
      <p:sp>
        <p:nvSpPr>
          <p:cNvPr id="81" name="Google Shape;81;p6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82" name="Google Shape;82;p66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6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6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6"/>
          <p:cNvGrpSpPr/>
          <p:nvPr/>
        </p:nvGrpSpPr>
        <p:grpSpPr>
          <a:xfrm>
            <a:off x="457200" y="2363787"/>
            <a:ext cx="8153400" cy="1600200"/>
            <a:chOff x="288" y="1489"/>
            <a:chExt cx="5136" cy="1008"/>
          </a:xfrm>
        </p:grpSpPr>
        <p:sp>
          <p:nvSpPr>
            <p:cNvPr id="11" name="Google Shape;11;p56"/>
            <p:cNvSpPr/>
            <p:nvPr/>
          </p:nvSpPr>
          <p:spPr>
            <a:xfrm>
              <a:off x="3595" y="1489"/>
              <a:ext cx="1829" cy="1008"/>
            </a:xfrm>
            <a:custGeom>
              <a:rect b="b" l="l" r="r" t="t"/>
              <a:pathLst>
                <a:path extrusionOk="0" fill="none" h="43200" w="21912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</a:path>
                <a:path extrusionOk="0" h="43200" w="21912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  <a:lnTo>
                    <a:pt x="312" y="2160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33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" name="Google Shape;12;p56"/>
            <p:cNvSpPr/>
            <p:nvPr/>
          </p:nvSpPr>
          <p:spPr>
            <a:xfrm>
              <a:off x="3548" y="1593"/>
              <a:ext cx="1831" cy="800"/>
            </a:xfrm>
            <a:custGeom>
              <a:rect b="b" l="l" r="r" t="t"/>
              <a:pathLst>
                <a:path extrusionOk="0" fill="none" h="43200" w="21924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</a:path>
                <a:path extrusionOk="0" h="43200" w="21924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  <a:lnTo>
                    <a:pt x="324" y="2160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8944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Google Shape;13;p56"/>
            <p:cNvSpPr/>
            <p:nvPr/>
          </p:nvSpPr>
          <p:spPr>
            <a:xfrm>
              <a:off x="3521" y="1732"/>
              <a:ext cx="1830" cy="522"/>
            </a:xfrm>
            <a:custGeom>
              <a:rect b="b" l="l" r="r" t="t"/>
              <a:pathLst>
                <a:path extrusionOk="0" fill="none" h="43200" w="21925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</a:path>
                <a:path extrusionOk="0" h="43200" w="21925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  <a:lnTo>
                    <a:pt x="325" y="2160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B75B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4;p56"/>
            <p:cNvSpPr/>
            <p:nvPr/>
          </p:nvSpPr>
          <p:spPr>
            <a:xfrm>
              <a:off x="288" y="1940"/>
              <a:ext cx="4988" cy="104"/>
            </a:xfrm>
            <a:prstGeom prst="roundRect">
              <a:avLst>
                <a:gd fmla="val 10799" name="adj"/>
              </a:avLst>
            </a:prstGeom>
            <a:gradFill>
              <a:gsLst>
                <a:gs pos="0">
                  <a:srgbClr val="000000"/>
                </a:gs>
                <a:gs pos="19999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5" name="Google Shape;15;p56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56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56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56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56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58"/>
          <p:cNvGrpSpPr/>
          <p:nvPr/>
        </p:nvGrpSpPr>
        <p:grpSpPr>
          <a:xfrm>
            <a:off x="457200" y="992187"/>
            <a:ext cx="8153400" cy="1600200"/>
            <a:chOff x="288" y="625"/>
            <a:chExt cx="5136" cy="1008"/>
          </a:xfrm>
        </p:grpSpPr>
        <p:sp>
          <p:nvSpPr>
            <p:cNvPr id="28" name="Google Shape;28;p58"/>
            <p:cNvSpPr/>
            <p:nvPr/>
          </p:nvSpPr>
          <p:spPr>
            <a:xfrm>
              <a:off x="3595" y="625"/>
              <a:ext cx="1829" cy="1008"/>
            </a:xfrm>
            <a:custGeom>
              <a:rect b="b" l="l" r="r" t="t"/>
              <a:pathLst>
                <a:path extrusionOk="0" fill="none" h="43200" w="21912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</a:path>
                <a:path extrusionOk="0" h="43200" w="21912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  <a:lnTo>
                    <a:pt x="312" y="2160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33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" name="Google Shape;29;p58"/>
            <p:cNvSpPr/>
            <p:nvPr/>
          </p:nvSpPr>
          <p:spPr>
            <a:xfrm>
              <a:off x="3548" y="729"/>
              <a:ext cx="1831" cy="800"/>
            </a:xfrm>
            <a:custGeom>
              <a:rect b="b" l="l" r="r" t="t"/>
              <a:pathLst>
                <a:path extrusionOk="0" fill="none" h="43200" w="21924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</a:path>
                <a:path extrusionOk="0" h="43200" w="21924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  <a:lnTo>
                    <a:pt x="324" y="2160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8944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" name="Google Shape;30;p58"/>
            <p:cNvSpPr/>
            <p:nvPr/>
          </p:nvSpPr>
          <p:spPr>
            <a:xfrm>
              <a:off x="3521" y="868"/>
              <a:ext cx="1830" cy="522"/>
            </a:xfrm>
            <a:custGeom>
              <a:rect b="b" l="l" r="r" t="t"/>
              <a:pathLst>
                <a:path extrusionOk="0" fill="none" h="43200" w="21925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</a:path>
                <a:path extrusionOk="0" h="43200" w="21925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  <a:lnTo>
                    <a:pt x="325" y="2160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B75B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" name="Google Shape;31;p58"/>
            <p:cNvSpPr/>
            <p:nvPr/>
          </p:nvSpPr>
          <p:spPr>
            <a:xfrm>
              <a:off x="288" y="1076"/>
              <a:ext cx="4988" cy="104"/>
            </a:xfrm>
            <a:prstGeom prst="roundRect">
              <a:avLst>
                <a:gd fmla="val 10799" name="adj"/>
              </a:avLst>
            </a:prstGeom>
            <a:gradFill>
              <a:gsLst>
                <a:gs pos="0">
                  <a:srgbClr val="000000"/>
                </a:gs>
                <a:gs pos="19999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2" name="Google Shape;32;p58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58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58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58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58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ecommerce.lebow.drexel.edu/eli/Overheads/jenkinskrakow.pp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ecommerce.lebow.drexel.edu/eli/Overheads/jenkinskrakow.pp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ecommerce.lebow.drexel.edu/eli/Overheads/jenkinskrakow.pp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ecommerce.lebow.drexel.edu/eli/Overheads/jenkinskrakow.pp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ecommerce.lebow.drexel.edu/eli/Overheads/jenkinskrakow.pp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ecommerce.lebow.drexel.edu/eli/Overheads/jenkinskrakow.pp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>
            <p:ph type="ctrTitle"/>
          </p:nvPr>
        </p:nvSpPr>
        <p:spPr>
          <a:xfrm>
            <a:off x="685800" y="144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DE INFORMAÇÃO</a:t>
            </a:r>
            <a:endParaRPr/>
          </a:p>
        </p:txBody>
      </p:sp>
      <p:sp>
        <p:nvSpPr>
          <p:cNvPr id="112" name="Google Shape;112;p1"/>
          <p:cNvSpPr txBox="1"/>
          <p:nvPr>
            <p:ph idx="1" type="subTitle"/>
          </p:nvPr>
        </p:nvSpPr>
        <p:spPr>
          <a:xfrm>
            <a:off x="1371600" y="3733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Prof.: José Eduardo Freire</a:t>
            </a:r>
            <a:endParaRPr/>
          </a:p>
        </p:txBody>
      </p:sp>
      <p:sp>
        <p:nvSpPr>
          <p:cNvPr id="113" name="Google Shape;113;p1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"/>
          <p:cNvSpPr txBox="1"/>
          <p:nvPr/>
        </p:nvSpPr>
        <p:spPr>
          <a:xfrm>
            <a:off x="179387" y="692150"/>
            <a:ext cx="63849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Tipicamente gerada por seres humanos e aplicada na organização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Entender o que é verdade, correto e o que leva ao bom julgamento</a:t>
            </a:r>
            <a:endParaRPr/>
          </a:p>
        </p:txBody>
      </p:sp>
      <p:sp>
        <p:nvSpPr>
          <p:cNvPr id="244" name="Google Shape;244;p10"/>
          <p:cNvSpPr/>
          <p:nvPr/>
        </p:nvSpPr>
        <p:spPr>
          <a:xfrm>
            <a:off x="3124200" y="2057400"/>
            <a:ext cx="2971800" cy="2895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10"/>
          <p:cNvSpPr txBox="1"/>
          <p:nvPr/>
        </p:nvSpPr>
        <p:spPr>
          <a:xfrm>
            <a:off x="3276600" y="2590800"/>
            <a:ext cx="2951162" cy="2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Sistemas de Sabedoria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Verificação e validação temporal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Organizado/classifcado em processos/procedimentos</a:t>
            </a:r>
            <a:endParaRPr/>
          </a:p>
        </p:txBody>
      </p:sp>
      <p:cxnSp>
        <p:nvCxnSpPr>
          <p:cNvPr id="246" name="Google Shape;246;p10"/>
          <p:cNvCxnSpPr/>
          <p:nvPr/>
        </p:nvCxnSpPr>
        <p:spPr>
          <a:xfrm flipH="1" rot="10800000">
            <a:off x="5791200" y="2209800"/>
            <a:ext cx="9144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7" name="Google Shape;247;p10"/>
          <p:cNvCxnSpPr/>
          <p:nvPr/>
        </p:nvCxnSpPr>
        <p:spPr>
          <a:xfrm>
            <a:off x="6019800" y="3810000"/>
            <a:ext cx="784225" cy="5556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8" name="Google Shape;248;p10"/>
          <p:cNvCxnSpPr/>
          <p:nvPr/>
        </p:nvCxnSpPr>
        <p:spPr>
          <a:xfrm>
            <a:off x="6019800" y="3276600"/>
            <a:ext cx="857250" cy="809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49" name="Google Shape;249;p10"/>
          <p:cNvSpPr txBox="1"/>
          <p:nvPr/>
        </p:nvSpPr>
        <p:spPr>
          <a:xfrm>
            <a:off x="6608762" y="1828800"/>
            <a:ext cx="2170112" cy="109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Boa Estratégia ou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Estrutura </a:t>
            </a:r>
            <a:b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Organizacional</a:t>
            </a:r>
            <a:endParaRPr/>
          </a:p>
        </p:txBody>
      </p:sp>
      <p:sp>
        <p:nvSpPr>
          <p:cNvPr id="250" name="Google Shape;250;p10"/>
          <p:cNvSpPr txBox="1"/>
          <p:nvPr/>
        </p:nvSpPr>
        <p:spPr>
          <a:xfrm>
            <a:off x="7019925" y="2924175"/>
            <a:ext cx="2062162" cy="109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Uso da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Tecnologia com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sapiência</a:t>
            </a:r>
            <a:endParaRPr/>
          </a:p>
        </p:txBody>
      </p:sp>
      <p:sp>
        <p:nvSpPr>
          <p:cNvPr id="251" name="Google Shape;251;p10"/>
          <p:cNvSpPr txBox="1"/>
          <p:nvPr/>
        </p:nvSpPr>
        <p:spPr>
          <a:xfrm>
            <a:off x="6911975" y="4149725"/>
            <a:ext cx="2339975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Boas decisões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bons julgamentos</a:t>
            </a:r>
            <a:endParaRPr/>
          </a:p>
        </p:txBody>
      </p:sp>
      <p:cxnSp>
        <p:nvCxnSpPr>
          <p:cNvPr id="252" name="Google Shape;252;p10"/>
          <p:cNvCxnSpPr/>
          <p:nvPr/>
        </p:nvCxnSpPr>
        <p:spPr>
          <a:xfrm rot="10800000">
            <a:off x="2438400" y="2362200"/>
            <a:ext cx="9144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53" name="Google Shape;253;p10"/>
          <p:cNvCxnSpPr/>
          <p:nvPr/>
        </p:nvCxnSpPr>
        <p:spPr>
          <a:xfrm rot="10800000">
            <a:off x="2057400" y="3581400"/>
            <a:ext cx="106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54" name="Google Shape;254;p10"/>
          <p:cNvCxnSpPr/>
          <p:nvPr/>
        </p:nvCxnSpPr>
        <p:spPr>
          <a:xfrm flipH="1">
            <a:off x="1981200" y="4038600"/>
            <a:ext cx="12192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255" name="Google Shape;255;p10"/>
          <p:cNvSpPr txBox="1"/>
          <p:nvPr/>
        </p:nvSpPr>
        <p:spPr>
          <a:xfrm>
            <a:off x="381000" y="3916362"/>
            <a:ext cx="181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Sistemas de</a:t>
            </a:r>
            <a:b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Conhecimento</a:t>
            </a:r>
            <a:endParaRPr/>
          </a:p>
        </p:txBody>
      </p:sp>
      <p:sp>
        <p:nvSpPr>
          <p:cNvPr id="256" name="Google Shape;256;p10"/>
          <p:cNvSpPr txBox="1"/>
          <p:nvPr/>
        </p:nvSpPr>
        <p:spPr>
          <a:xfrm>
            <a:off x="725487" y="1828800"/>
            <a:ext cx="1890712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Cultura </a:t>
            </a:r>
            <a:b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Organizacional</a:t>
            </a:r>
            <a:endParaRPr/>
          </a:p>
        </p:txBody>
      </p:sp>
      <p:sp>
        <p:nvSpPr>
          <p:cNvPr id="257" name="Google Shape;257;p10"/>
          <p:cNvSpPr txBox="1"/>
          <p:nvPr/>
        </p:nvSpPr>
        <p:spPr>
          <a:xfrm>
            <a:off x="463550" y="4830762"/>
            <a:ext cx="1519237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Experiência</a:t>
            </a:r>
            <a:endParaRPr/>
          </a:p>
        </p:txBody>
      </p:sp>
      <p:sp>
        <p:nvSpPr>
          <p:cNvPr id="258" name="Google Shape;258;p10"/>
          <p:cNvSpPr txBox="1"/>
          <p:nvPr/>
        </p:nvSpPr>
        <p:spPr>
          <a:xfrm>
            <a:off x="250825" y="1341437"/>
            <a:ext cx="2825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Fontes de Sabedoria</a:t>
            </a:r>
            <a:endParaRPr/>
          </a:p>
        </p:txBody>
      </p:sp>
      <p:sp>
        <p:nvSpPr>
          <p:cNvPr id="259" name="Google Shape;259;p10"/>
          <p:cNvSpPr txBox="1"/>
          <p:nvPr/>
        </p:nvSpPr>
        <p:spPr>
          <a:xfrm>
            <a:off x="5580062" y="1387475"/>
            <a:ext cx="32988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Benefícios da Sabedoria</a:t>
            </a:r>
            <a:endParaRPr/>
          </a:p>
        </p:txBody>
      </p:sp>
      <p:sp>
        <p:nvSpPr>
          <p:cNvPr id="260" name="Google Shape;260;p10"/>
          <p:cNvSpPr txBox="1"/>
          <p:nvPr/>
        </p:nvSpPr>
        <p:spPr>
          <a:xfrm>
            <a:off x="358775" y="2590800"/>
            <a:ext cx="12700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Educação</a:t>
            </a:r>
            <a:endParaRPr/>
          </a:p>
        </p:txBody>
      </p:sp>
      <p:sp>
        <p:nvSpPr>
          <p:cNvPr id="261" name="Google Shape;261;p10"/>
          <p:cNvSpPr txBox="1"/>
          <p:nvPr/>
        </p:nvSpPr>
        <p:spPr>
          <a:xfrm>
            <a:off x="228600" y="3154362"/>
            <a:ext cx="15795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Sistemas de </a:t>
            </a:r>
            <a:b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Informação</a:t>
            </a:r>
            <a:endParaRPr/>
          </a:p>
        </p:txBody>
      </p:sp>
      <p:sp>
        <p:nvSpPr>
          <p:cNvPr id="262" name="Google Shape;262;p10"/>
          <p:cNvSpPr txBox="1"/>
          <p:nvPr/>
        </p:nvSpPr>
        <p:spPr>
          <a:xfrm>
            <a:off x="990600" y="5334000"/>
            <a:ext cx="1912937" cy="109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Especialista</a:t>
            </a:r>
            <a:b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responsável em</a:t>
            </a:r>
            <a:b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domínios</a:t>
            </a:r>
            <a:endParaRPr/>
          </a:p>
        </p:txBody>
      </p:sp>
      <p:sp>
        <p:nvSpPr>
          <p:cNvPr id="263" name="Google Shape;263;p10"/>
          <p:cNvSpPr txBox="1"/>
          <p:nvPr/>
        </p:nvSpPr>
        <p:spPr>
          <a:xfrm>
            <a:off x="3003550" y="5821362"/>
            <a:ext cx="1052512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Valores</a:t>
            </a:r>
            <a:endParaRPr/>
          </a:p>
        </p:txBody>
      </p:sp>
      <p:cxnSp>
        <p:nvCxnSpPr>
          <p:cNvPr id="264" name="Google Shape;264;p10"/>
          <p:cNvCxnSpPr/>
          <p:nvPr/>
        </p:nvCxnSpPr>
        <p:spPr>
          <a:xfrm rot="10800000">
            <a:off x="2209800" y="2895600"/>
            <a:ext cx="9144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65" name="Google Shape;265;p10"/>
          <p:cNvCxnSpPr/>
          <p:nvPr/>
        </p:nvCxnSpPr>
        <p:spPr>
          <a:xfrm flipH="1">
            <a:off x="2286000" y="4343400"/>
            <a:ext cx="11430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66" name="Google Shape;266;p10"/>
          <p:cNvCxnSpPr/>
          <p:nvPr/>
        </p:nvCxnSpPr>
        <p:spPr>
          <a:xfrm flipH="1">
            <a:off x="2971800" y="4648200"/>
            <a:ext cx="6096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67" name="Google Shape;267;p10"/>
          <p:cNvCxnSpPr/>
          <p:nvPr/>
        </p:nvCxnSpPr>
        <p:spPr>
          <a:xfrm flipH="1">
            <a:off x="3505200" y="4800600"/>
            <a:ext cx="30480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268" name="Google Shape;268;p10"/>
          <p:cNvSpPr txBox="1"/>
          <p:nvPr/>
        </p:nvSpPr>
        <p:spPr>
          <a:xfrm>
            <a:off x="6443662" y="5084762"/>
            <a:ext cx="25955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Aplicações realmente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“Killer”</a:t>
            </a:r>
            <a:endParaRPr/>
          </a:p>
        </p:txBody>
      </p:sp>
      <p:sp>
        <p:nvSpPr>
          <p:cNvPr id="269" name="Google Shape;269;p10"/>
          <p:cNvSpPr txBox="1"/>
          <p:nvPr/>
        </p:nvSpPr>
        <p:spPr>
          <a:xfrm>
            <a:off x="4932362" y="5734050"/>
            <a:ext cx="1755775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Boas decisões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nos negócios</a:t>
            </a:r>
            <a:endParaRPr/>
          </a:p>
        </p:txBody>
      </p:sp>
      <p:cxnSp>
        <p:nvCxnSpPr>
          <p:cNvPr id="270" name="Google Shape;270;p10"/>
          <p:cNvCxnSpPr/>
          <p:nvPr/>
        </p:nvCxnSpPr>
        <p:spPr>
          <a:xfrm>
            <a:off x="5867400" y="4191000"/>
            <a:ext cx="649287" cy="8937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1" name="Google Shape;271;p10"/>
          <p:cNvCxnSpPr/>
          <p:nvPr/>
        </p:nvCxnSpPr>
        <p:spPr>
          <a:xfrm>
            <a:off x="5486400" y="4648200"/>
            <a:ext cx="454025" cy="1012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72" name="Google Shape;272;p10"/>
          <p:cNvSpPr txBox="1"/>
          <p:nvPr/>
        </p:nvSpPr>
        <p:spPr>
          <a:xfrm>
            <a:off x="0" y="0"/>
            <a:ext cx="9144000" cy="579437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Sabedoria</a:t>
            </a:r>
            <a:endParaRPr/>
          </a:p>
        </p:txBody>
      </p:sp>
      <p:sp>
        <p:nvSpPr>
          <p:cNvPr id="273" name="Google Shape;273;p10"/>
          <p:cNvSpPr txBox="1"/>
          <p:nvPr/>
        </p:nvSpPr>
        <p:spPr>
          <a:xfrm>
            <a:off x="2989262" y="6380162"/>
            <a:ext cx="6119812" cy="433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Milt Jenkins</a:t>
            </a: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University of Baltimore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http://ecommerce.lebow.drexel.edu/eli/Overheads/jenkinskrakow.ppt</a:t>
            </a:r>
            <a:r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"/>
          <p:cNvSpPr txBox="1"/>
          <p:nvPr/>
        </p:nvSpPr>
        <p:spPr>
          <a:xfrm>
            <a:off x="179387" y="836612"/>
            <a:ext cx="8442325" cy="50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Tudo está em contínua mudança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 próprio caminho dado-informação-conhecimento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 tecnologia para colecionar as entradas e as próprias entradas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 tecnologia para processar os dados, a informação e o conhecimento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 tecnologia para apresentar os dados, a informação e o conhecimento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 estratégia do negócio, seus planos, objetivos e a forma pela qual são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determinados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 estrutura do negócio, da organização e de seu pessoal (reengenharia)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Os parceiros do negócios, os fornecedores e consumidores (cadeia de </a:t>
            </a:r>
            <a:b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suprimentos)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 ambiente do negócio e da indústria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Os paradigmas do mundo</a:t>
            </a:r>
            <a:endParaRPr/>
          </a:p>
        </p:txBody>
      </p:sp>
      <p:sp>
        <p:nvSpPr>
          <p:cNvPr id="279" name="Google Shape;279;p11"/>
          <p:cNvSpPr txBox="1"/>
          <p:nvPr/>
        </p:nvSpPr>
        <p:spPr>
          <a:xfrm>
            <a:off x="0" y="0"/>
            <a:ext cx="9144000" cy="579437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Desafios da jornada…</a:t>
            </a:r>
            <a:endParaRPr/>
          </a:p>
        </p:txBody>
      </p:sp>
      <p:sp>
        <p:nvSpPr>
          <p:cNvPr id="280" name="Google Shape;280;p11"/>
          <p:cNvSpPr txBox="1"/>
          <p:nvPr/>
        </p:nvSpPr>
        <p:spPr>
          <a:xfrm>
            <a:off x="2989262" y="6380162"/>
            <a:ext cx="6119812" cy="433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Milt Jenkins</a:t>
            </a: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University of Baltimore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http://ecommerce.lebow.drexel.edu/eli/Overheads/jenkinskrakow.ppt</a:t>
            </a:r>
            <a:r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1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DADOS vs INFORMAÇÃO</a:t>
            </a:r>
            <a:endParaRPr/>
          </a:p>
        </p:txBody>
      </p:sp>
      <p:sp>
        <p:nvSpPr>
          <p:cNvPr id="286" name="Google Shape;286;p12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DADOS: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São fatos em sua forma primária.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Exemplos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nome de um empregado;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número de horas trabalhada em uma semana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número de peças em estoque;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12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1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DADOS vs INFORMAÇÃO</a:t>
            </a:r>
            <a:endParaRPr/>
          </a:p>
        </p:txBody>
      </p:sp>
      <p:sp>
        <p:nvSpPr>
          <p:cNvPr id="293" name="Google Shape;293;p13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INFORMAÇÃO: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 um conjunto de fatos organizados de tal forma que adquirem valor adicional além do valor do fato em si.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Exemplo: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gerente poderia adicionar dados de produtos específicos aos seus dados de venda para criar informação sobre vendas mensais quebrada por linhas de produto.</a:t>
            </a:r>
            <a:endParaRPr/>
          </a:p>
        </p:txBody>
      </p:sp>
      <p:sp>
        <p:nvSpPr>
          <p:cNvPr id="294" name="Google Shape;294;p13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1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DADOS vs INFORMAÇÃO</a:t>
            </a:r>
            <a:endParaRPr/>
          </a:p>
        </p:txBody>
      </p:sp>
      <p:sp>
        <p:nvSpPr>
          <p:cNvPr id="300" name="Google Shape;300;p14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 transformação de dados em informação é um processo, ou uma série de tarefas logicamente relacionadas, executadas para atingir um resultado definido”.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“O que é importante não é tanto a fonte dos dados ou como eles são processados, mas se os resultados são úteis e de valor para um tomador de decisões”.</a:t>
            </a:r>
            <a:endParaRPr/>
          </a:p>
        </p:txBody>
      </p:sp>
      <p:sp>
        <p:nvSpPr>
          <p:cNvPr id="301" name="Google Shape;301;p14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1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DADOS vs INFORMAÇÃO</a:t>
            </a:r>
            <a:endParaRPr/>
          </a:p>
        </p:txBody>
      </p:sp>
      <p:sp>
        <p:nvSpPr>
          <p:cNvPr id="307" name="Google Shape;307;p15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08" name="Google Shape;3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2781300"/>
            <a:ext cx="7737475" cy="2681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CARACTERÍSTICAS DA INFORMAÇÃO RELEVANTE</a:t>
            </a:r>
            <a:endParaRPr/>
          </a:p>
        </p:txBody>
      </p:sp>
      <p:sp>
        <p:nvSpPr>
          <p:cNvPr id="314" name="Google Shape;314;p16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Precisa: não contém erros;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Completa: contém todos os fatos importantes;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Econômica: deve ser de produção relativamente econômica;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Flexível: ser usada para diversas finalidades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Confiável: depende da fonte da informação(entra lixo, sai lixo);</a:t>
            </a:r>
            <a:endParaRPr/>
          </a:p>
        </p:txBody>
      </p:sp>
      <p:sp>
        <p:nvSpPr>
          <p:cNvPr id="315" name="Google Shape;315;p16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CARACTERÍSTICAS DA INFORMAÇÃO RELEVANTE</a:t>
            </a:r>
            <a:endParaRPr/>
          </a:p>
        </p:txBody>
      </p:sp>
      <p:sp>
        <p:nvSpPr>
          <p:cNvPr id="321" name="Google Shape;321;p17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Relevante: para o tomador de decisão;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Simples: não deve ser exageradamente complexa (sobrecarga de informação);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tempo: quando necessário;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Verificável: pode-se checa-la.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17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VALOR DA INFORMAÇÃO</a:t>
            </a:r>
            <a:endParaRPr/>
          </a:p>
        </p:txBody>
      </p:sp>
      <p:sp>
        <p:nvSpPr>
          <p:cNvPr id="329" name="Google Shape;329;p18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“Está diretamente ligado à maneira como ela ajuda os tomadores de decisões a atingirem as metas da organização”.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EXEMPLO: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tempo necessário para a tomada de decisão;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aumento do lucro da empresa;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domínio do mercado de atuação;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auxílio no planejamento.</a:t>
            </a:r>
            <a:endParaRPr/>
          </a:p>
        </p:txBody>
      </p:sp>
      <p:sp>
        <p:nvSpPr>
          <p:cNvPr id="330" name="Google Shape;330;p18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"/>
          <p:cNvSpPr txBox="1"/>
          <p:nvPr>
            <p:ph type="title"/>
          </p:nvPr>
        </p:nvSpPr>
        <p:spPr>
          <a:xfrm>
            <a:off x="685800" y="188912"/>
            <a:ext cx="7772400" cy="719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1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APLICAÇÕES DE SISTEMAS</a:t>
            </a:r>
            <a:endParaRPr/>
          </a:p>
        </p:txBody>
      </p:sp>
      <p:pic>
        <p:nvPicPr>
          <p:cNvPr id="336" name="Google Shape;336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36612"/>
            <a:ext cx="9144000" cy="6021387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9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INTRODUÇÃO AOS S.I.</a:t>
            </a:r>
            <a:endParaRPr/>
          </a:p>
        </p:txBody>
      </p:sp>
      <p:sp>
        <p:nvSpPr>
          <p:cNvPr id="119" name="Google Shape;119;p2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REFLETIR!!!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computadores  e os S.I estão constantemente transformando a maneira como as empresas conduzem seus negócios?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Vivemos em uma economia de informação?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informação tem valor?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S.I. BASEADO EM COMPUTADOR</a:t>
            </a:r>
            <a:endParaRPr/>
          </a:p>
        </p:txBody>
      </p:sp>
      <p:sp>
        <p:nvSpPr>
          <p:cNvPr id="343" name="Google Shape;343;p20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“É composto pelo hardware, software, banco de dados, telecomunicações, pessoas e procedimentos, que estão configurados para coletar, manipular, armazenar e processar dados em informação”.</a:t>
            </a:r>
            <a:endParaRPr/>
          </a:p>
        </p:txBody>
      </p:sp>
      <p:sp>
        <p:nvSpPr>
          <p:cNvPr id="344" name="Google Shape;344;p20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1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S.I. BASEADO EM COMPUTADOR</a:t>
            </a:r>
            <a:endParaRPr/>
          </a:p>
        </p:txBody>
      </p:sp>
      <p:sp>
        <p:nvSpPr>
          <p:cNvPr id="350" name="Google Shape;350;p21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51" name="Google Shape;351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989137"/>
            <a:ext cx="7772400" cy="4392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S.I. BASEADO EM COMPUTADOR</a:t>
            </a:r>
            <a:endParaRPr/>
          </a:p>
        </p:txBody>
      </p:sp>
      <p:sp>
        <p:nvSpPr>
          <p:cNvPr id="357" name="Google Shape;357;p22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SEUS COMPONENTES: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HARDWARE: consiste no equipamento do computador usado para executar as atividades de entrada, processamento e saída.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Entrada:teclado, escaneamento, leitora óptica;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Processamento: unidade central de processamento, memória e armazenagem;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Saída: impressoras e telas do computador.</a:t>
            </a:r>
            <a:endParaRPr/>
          </a:p>
        </p:txBody>
      </p:sp>
      <p:sp>
        <p:nvSpPr>
          <p:cNvPr id="358" name="Google Shape;358;p22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3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S.I. BASEADO EM COMPUTADOR</a:t>
            </a:r>
            <a:endParaRPr/>
          </a:p>
        </p:txBody>
      </p:sp>
      <p:sp>
        <p:nvSpPr>
          <p:cNvPr id="364" name="Google Shape;364;p23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SOFTWARE: consiste nos programas e nas instruções dadas ao computador e ao usuário.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processar folha de pagamento;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enviar faturas aos clientes;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programa de planilha com o manual.</a:t>
            </a:r>
            <a:endParaRPr/>
          </a:p>
        </p:txBody>
      </p:sp>
      <p:sp>
        <p:nvSpPr>
          <p:cNvPr id="365" name="Google Shape;365;p23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4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S.I. BASEADO EM COMPUTADOR</a:t>
            </a:r>
            <a:endParaRPr/>
          </a:p>
        </p:txBody>
      </p:sp>
      <p:sp>
        <p:nvSpPr>
          <p:cNvPr id="371" name="Google Shape;371;p24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BANCO DE DADOS: é uma coleção organizada de fatos e informações.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Informações sobre: clientes, empregados, estoque, concorrentes etc.</a:t>
            </a:r>
            <a:endParaRPr/>
          </a:p>
        </p:txBody>
      </p:sp>
      <p:sp>
        <p:nvSpPr>
          <p:cNvPr id="372" name="Google Shape;372;p24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5"/>
          <p:cNvSpPr txBox="1"/>
          <p:nvPr>
            <p:ph type="title"/>
          </p:nvPr>
        </p:nvSpPr>
        <p:spPr>
          <a:xfrm>
            <a:off x="685800" y="3810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1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S.I. BASEADO EM COMPUTADOR</a:t>
            </a:r>
            <a:endParaRPr/>
          </a:p>
        </p:txBody>
      </p:sp>
      <p:sp>
        <p:nvSpPr>
          <p:cNvPr id="378" name="Google Shape;378;p25"/>
          <p:cNvSpPr txBox="1"/>
          <p:nvPr>
            <p:ph idx="1" type="body"/>
          </p:nvPr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TELECOMUNICAÇÕES: permitem às empresas ligar os sistemas de computador em verdadeiras </a:t>
            </a:r>
            <a:r>
              <a:rPr b="0" i="1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redes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trabalho.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PESSOAS: É o elemento mais importante na maior parte dos sistemas de informação baseado em computador.</a:t>
            </a:r>
            <a:endParaRPr/>
          </a:p>
        </p:txBody>
      </p:sp>
      <p:sp>
        <p:nvSpPr>
          <p:cNvPr id="379" name="Google Shape;379;p25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6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1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S.I. BASEADO EM COMPUTADOR</a:t>
            </a:r>
            <a:endParaRPr/>
          </a:p>
        </p:txBody>
      </p:sp>
      <p:sp>
        <p:nvSpPr>
          <p:cNvPr id="385" name="Google Shape;385;p26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PROCEDIMENTOS: incluem as estratégias, políticas, métodos e regras usadas pelo homem para operar o S.I.B.C.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quando cada programa deve ser rodado;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acesso a banco de dados;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procedimentos em caso de desastre.</a:t>
            </a:r>
            <a:endParaRPr/>
          </a:p>
        </p:txBody>
      </p:sp>
      <p:sp>
        <p:nvSpPr>
          <p:cNvPr id="386" name="Google Shape;386;p26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7"/>
          <p:cNvSpPr txBox="1"/>
          <p:nvPr>
            <p:ph type="title"/>
          </p:nvPr>
        </p:nvSpPr>
        <p:spPr>
          <a:xfrm>
            <a:off x="685800" y="381000"/>
            <a:ext cx="7772400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1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S.I. BASEADO EM COMPUTADOR</a:t>
            </a:r>
            <a:endParaRPr/>
          </a:p>
        </p:txBody>
      </p:sp>
      <p:pic>
        <p:nvPicPr>
          <p:cNvPr id="392" name="Google Shape;392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25537"/>
            <a:ext cx="9144000" cy="5732462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7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8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0F10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9F0F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Sistemas de Informação São Muito Mais do que Computadores</a:t>
            </a:r>
            <a:endParaRPr/>
          </a:p>
        </p:txBody>
      </p:sp>
      <p:sp>
        <p:nvSpPr>
          <p:cNvPr id="399" name="Google Shape;399;p28"/>
          <p:cNvSpPr txBox="1"/>
          <p:nvPr>
            <p:ph idx="1" type="body"/>
          </p:nvPr>
        </p:nvSpPr>
        <p:spPr>
          <a:xfrm>
            <a:off x="395287" y="2057400"/>
            <a:ext cx="41005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Para usar os sistemas de informação com eficiência, é preciso entender as dimensões organizacional, humana e tecnológica que os formam.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Um sistema de informação oferece soluções para importantes problemas ou desafios organizacionais que a empresa enfrenta.</a:t>
            </a:r>
            <a:endParaRPr/>
          </a:p>
        </p:txBody>
      </p:sp>
      <p:pic>
        <p:nvPicPr>
          <p:cNvPr id="400" name="Google Shape;400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9175" y="2205037"/>
            <a:ext cx="3846512" cy="40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8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9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Sistemas de Informação São Muito Mais do que Computadores</a:t>
            </a:r>
            <a:endParaRPr/>
          </a:p>
        </p:txBody>
      </p:sp>
      <p:sp>
        <p:nvSpPr>
          <p:cNvPr id="407" name="Google Shape;407;p29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408" name="Google Shape;408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2133600"/>
            <a:ext cx="8496300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INTRODUÇÃO AOS S.I.</a:t>
            </a:r>
            <a:endParaRPr/>
          </a:p>
        </p:txBody>
      </p:sp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REFLETIR!!!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comércio freqüentemente envolve mais a troca de informação do que exatamente de bens tangíveis;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Exemplos: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Instituições Financeiras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Indústrias</a:t>
            </a:r>
            <a:endParaRPr/>
          </a:p>
        </p:txBody>
      </p:sp>
      <p:sp>
        <p:nvSpPr>
          <p:cNvPr id="127" name="Google Shape;127;p3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0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Segundo Albertin</a:t>
            </a:r>
            <a:endParaRPr/>
          </a:p>
        </p:txBody>
      </p:sp>
      <p:sp>
        <p:nvSpPr>
          <p:cNvPr id="414" name="Google Shape;414;p30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p30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http://www.scielo.br/img/revistas/rap/v42n2/04f1.gif" id="416" name="Google Shape;41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1570037"/>
            <a:ext cx="8496300" cy="5287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"/>
          <p:cNvSpPr txBox="1"/>
          <p:nvPr>
            <p:ph type="title"/>
          </p:nvPr>
        </p:nvSpPr>
        <p:spPr>
          <a:xfrm>
            <a:off x="685800" y="381000"/>
            <a:ext cx="7772400" cy="1247775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0F10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9F0F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Sistemas de Informação São Muito Mais do que Computadores</a:t>
            </a:r>
            <a:endParaRPr/>
          </a:p>
        </p:txBody>
      </p:sp>
      <p:sp>
        <p:nvSpPr>
          <p:cNvPr id="422" name="Google Shape;422;p31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 tarefas cada funcionário desempenha, em que ordem e em que agenda?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Como as matérias-prima são transformadas em produtos?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Como os pedidos são preenchidos?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Como as contas são pagas?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Como os produtos são oferecidos ao mercado?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Como os funcionários são contratados?</a:t>
            </a:r>
            <a:endParaRPr/>
          </a:p>
        </p:txBody>
      </p:sp>
      <p:sp>
        <p:nvSpPr>
          <p:cNvPr id="423" name="Google Shape;423;p31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2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BENEFÍCIOS DOS S.I.</a:t>
            </a:r>
            <a:endParaRPr/>
          </a:p>
        </p:txBody>
      </p:sp>
      <p:sp>
        <p:nvSpPr>
          <p:cNvPr id="429" name="Google Shape;429;p32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Valor agregado ao serviço;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maior segurança;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melhor serviço;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vantagem competitiva;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menos erros;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maior precisão;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produtos de melhor qualidade;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aperfeiçoamento das comunicações;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maior eficiência;</a:t>
            </a:r>
            <a:endParaRPr/>
          </a:p>
        </p:txBody>
      </p:sp>
      <p:sp>
        <p:nvSpPr>
          <p:cNvPr id="430" name="Google Shape;430;p32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3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BENEFÍCIOS DOS S.I.</a:t>
            </a:r>
            <a:endParaRPr/>
          </a:p>
        </p:txBody>
      </p:sp>
      <p:sp>
        <p:nvSpPr>
          <p:cNvPr id="436" name="Google Shape;436;p33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Maior produtividade;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administração mais eficiente;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mais oportunidades;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carga de trabalho reduzida;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custos reduzidos;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melhor controle sobre as operações;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tomada de decisões superiores.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Google Shape;437;p33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4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Segundo Albertin</a:t>
            </a:r>
            <a:endParaRPr/>
          </a:p>
        </p:txBody>
      </p:sp>
      <p:sp>
        <p:nvSpPr>
          <p:cNvPr id="443" name="Google Shape;443;p34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p34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http://www.scielo.br/img/revistas/rap/v42n2/04f2.gif" id="445" name="Google Shape;44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1652587"/>
            <a:ext cx="8280400" cy="5008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5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1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BENEFÍCIOS DOS S.I.</a:t>
            </a:r>
            <a:endParaRPr/>
          </a:p>
        </p:txBody>
      </p:sp>
      <p:sp>
        <p:nvSpPr>
          <p:cNvPr id="451" name="Google Shape;451;p35"/>
          <p:cNvSpPr txBox="1"/>
          <p:nvPr>
            <p:ph idx="1" type="body"/>
          </p:nvPr>
        </p:nvSpPr>
        <p:spPr>
          <a:xfrm>
            <a:off x="323850" y="2057400"/>
            <a:ext cx="2303462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Processar um pedido do cliente envolve um complexo conjunto de passos que exigem a estreita coordenação entre as funções de vendas, contabilidade e produção.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2" name="Google Shape;452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6237" y="2060575"/>
            <a:ext cx="5903912" cy="446405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5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6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BENEFÍCIOS DOS S.I.</a:t>
            </a:r>
            <a:endParaRPr/>
          </a:p>
        </p:txBody>
      </p:sp>
      <p:sp>
        <p:nvSpPr>
          <p:cNvPr id="459" name="Google Shape;459;p36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Segundo Laudon (2007) pode se usar o SI para conseguir liderança em custos, diferenciação de produto, foco em nicho de mercado e intimidade com o cliente e o fornecedor.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 contar que a internet pode trazer um impacto ainda maior em relação aos seus concorrentes.</a:t>
            </a:r>
            <a:endParaRPr/>
          </a:p>
        </p:txBody>
      </p:sp>
      <p:sp>
        <p:nvSpPr>
          <p:cNvPr id="460" name="Google Shape;460;p36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7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EVOLUÇÃO DOS S.I.B.C</a:t>
            </a:r>
            <a:endParaRPr/>
          </a:p>
        </p:txBody>
      </p:sp>
      <p:sp>
        <p:nvSpPr>
          <p:cNvPr id="466" name="Google Shape;466;p37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</a:pPr>
            <a:r>
              <a:rPr b="1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SISTEMAS DE PROCESSAMENTO DE TRANSAÇÕES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(ANOS 50)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“Os SPT representam a aplicação dos conceitos e tecnologia de informação em transações rotineiras, repetitivas e geralmente comuns de negócios”.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automatização de rotinas, como folha de pagamento, faturamento, controle de estoque;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reduzir custos;</a:t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7" name="Google Shape;467;p37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8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EVOLUÇÃO DOS S.I.B.C.</a:t>
            </a:r>
            <a:endParaRPr/>
          </a:p>
        </p:txBody>
      </p:sp>
      <p:sp>
        <p:nvSpPr>
          <p:cNvPr id="473" name="Google Shape;473;p38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SISTEMAS DE INFORMAÇÕES GERENCIAIS:(DÉCADA DE 60)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Caracterizados pelo uso de sistemas de informação para produzir relatórios gerenciais e ajudar os administradores a tomar melhores decisões nas suas respectivas áreas de negócios.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4" name="Google Shape;474;p38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9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EVOLUÇÃO DOS S.I.B.C</a:t>
            </a:r>
            <a:endParaRPr/>
          </a:p>
        </p:txBody>
      </p:sp>
      <p:sp>
        <p:nvSpPr>
          <p:cNvPr id="480" name="Google Shape;480;p39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DE APOIO A DECISÃO: (DÉCADAS DE 70 E 80)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atender a todos os nineis da empresa;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assistência na solução de problemas complexos.</a:t>
            </a:r>
            <a:endParaRPr/>
          </a:p>
        </p:txBody>
      </p:sp>
      <p:sp>
        <p:nvSpPr>
          <p:cNvPr id="481" name="Google Shape;481;p39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INTRODUÇÃO AOS S.I.</a:t>
            </a:r>
            <a:endParaRPr/>
          </a:p>
        </p:txBody>
      </p:sp>
      <p:sp>
        <p:nvSpPr>
          <p:cNvPr id="133" name="Google Shape;133;p4"/>
          <p:cNvSpPr txBox="1"/>
          <p:nvPr>
            <p:ph idx="1" type="body"/>
          </p:nvPr>
        </p:nvSpPr>
        <p:spPr>
          <a:xfrm>
            <a:off x="468312" y="1844675"/>
            <a:ext cx="7989887" cy="475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Mais de 35 milhões de norte-americanos recebem notícias on-line;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 milhões lêem blogs;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2017, a população do Brasil era de 207,7 milhões de habitantes (IBGE) e em julho de 2018 o Brasil tinha 234,7 milhões de telefone celular (ANATEL)</a:t>
            </a:r>
            <a:endParaRPr b="1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2018, a internet “mordeu” aproximadamente 37,6% de toda a publicidade, enquanto a TV ficou com 34,1% (CONVERGÊNCIA DIGITAL);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Novas leis exigem que as empresas armazenem mais dados por períodos mais longos;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mudanças nos negócios resultam em mudanças nas funções e nas carreiras.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vendas pela internet totalizaram em 2017, R$ 47 bilhões, e em 2018 foi de aproximadamente R$ 53 bilhões, o que representou um avanço de 12%.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Uso de redes sociais.</a:t>
            </a:r>
            <a:endParaRPr/>
          </a:p>
        </p:txBody>
      </p:sp>
      <p:sp>
        <p:nvSpPr>
          <p:cNvPr id="134" name="Google Shape;134;p4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0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EVOLUÇÃO DOS S.I.B.C</a:t>
            </a:r>
            <a:endParaRPr/>
          </a:p>
        </p:txBody>
      </p:sp>
      <p:sp>
        <p:nvSpPr>
          <p:cNvPr id="487" name="Google Shape;487;p40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INTELIGÊNCIA ARTIFICIAL E SISTEMAS ESPECIALISTAS: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I.A.: toma as características da inteligência humana.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S.E.: é um sistema de informação que pode fazer sugestões e chegar a conclusões de um modo bem semelhante ao de um profissional especialista.</a:t>
            </a:r>
            <a:endParaRPr/>
          </a:p>
        </p:txBody>
      </p:sp>
      <p:sp>
        <p:nvSpPr>
          <p:cNvPr id="488" name="Google Shape;488;p40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1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 que estudar S.I.?</a:t>
            </a:r>
            <a:endParaRPr/>
          </a:p>
        </p:txBody>
      </p:sp>
      <p:sp>
        <p:nvSpPr>
          <p:cNvPr id="494" name="Google Shape;494;p41"/>
          <p:cNvSpPr txBox="1"/>
          <p:nvPr>
            <p:ph idx="1" type="body"/>
          </p:nvPr>
        </p:nvSpPr>
        <p:spPr>
          <a:xfrm>
            <a:off x="179387" y="1844675"/>
            <a:ext cx="8713787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principal vantagem proporcionada pela tecnologia aos Sistemas de Informação é a capacidade de processar um gigantesco número de dados simultaneamente, tornando a disponibilização das informações demandadas, praticamente on-line.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 de pouco adianta esse potencial se os sistemas (rotinas, processos, métodos) não estiverem muito bem coordenados e analisados. Informatizar sistemas ruins traz novos problemas e nenhuma solução, além de nublar as possíveis causas dessas falhas.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Essa situação infelizmente é bastante comum nas empresas, pois existe uma grande confusão sobre análise de sistemas operacionais/corporativos e programação desses sistemas. 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Google Shape;495;p41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2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 que estudar S.I.?</a:t>
            </a:r>
            <a:endParaRPr/>
          </a:p>
        </p:txBody>
      </p:sp>
      <p:sp>
        <p:nvSpPr>
          <p:cNvPr id="501" name="Google Shape;501;p42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“Estudos mostram que o envolvimento de administradores e tomadores de decisões em todos os aspectos dos S.I é um fator fundamental para o sucesso da empresa”;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conhecimento dos SI o ajudará a fazer uma contribuição significativa no trabalho;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Papel fundamental nos negócios;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Ajuda a enfrentar, a se adaptar e a prosperar neste ambiente desafiador.</a:t>
            </a:r>
            <a:endParaRPr/>
          </a:p>
        </p:txBody>
      </p:sp>
      <p:sp>
        <p:nvSpPr>
          <p:cNvPr id="502" name="Google Shape;502;p42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3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Exercícios</a:t>
            </a:r>
            <a:endParaRPr/>
          </a:p>
        </p:txBody>
      </p:sp>
      <p:sp>
        <p:nvSpPr>
          <p:cNvPr id="508" name="Google Shape;508;p43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1-) O valor da informação está ligado diretamente à maneira como ela ajuda os tomadores de decisão. Para definir informação, diversos autores buscam discernir os termos, "dado", "informação" e "conhecimento". Esta distinção entre os termos é difícil, mas é necessária para a compreensão do tema.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9" name="Google Shape;509;p43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4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Exercícios: Faça a relação entre as colunas</a:t>
            </a:r>
            <a:endParaRPr/>
          </a:p>
        </p:txBody>
      </p:sp>
      <p:sp>
        <p:nvSpPr>
          <p:cNvPr id="515" name="Google Shape;515;p44"/>
          <p:cNvSpPr txBox="1"/>
          <p:nvPr>
            <p:ph idx="1" type="body"/>
          </p:nvPr>
        </p:nvSpPr>
        <p:spPr>
          <a:xfrm>
            <a:off x="395287" y="1989137"/>
            <a:ext cx="8062912" cy="4535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 DADO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(2) INFORMAÇÃO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(3) CONHECIMENTO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) Conjunto de dados cujo significado permite melhorar o conhecimento a respeito de alguma coisa, por exemplo: um relatório de demonstrativo de resultado financeiro.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 ) Obtenção por meio da transformação dos dados através de seu processamento, por exemplo o cálculo da rentabilidade, ou do ponto de equilíbrio.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) Está relacionado a uma atividade que pode ser controlada, por exemplo: valor diário das vendas.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6" name="Google Shape;516;p44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Exercícios</a:t>
            </a:r>
            <a:endParaRPr/>
          </a:p>
        </p:txBody>
      </p:sp>
      <p:sp>
        <p:nvSpPr>
          <p:cNvPr id="522" name="Google Shape;522;p45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2-) O aumento de número de informações e a necessidade de processa-las cada vez mais em menor tempo impulsionou a evolução da tecnologia. Nessa perspectiva o computador eletrônico surgiu em 1945 dando inicio a era da informática. Sobre as consequências obtidas, podemos destacar:</a:t>
            </a:r>
            <a:endParaRPr/>
          </a:p>
        </p:txBody>
      </p:sp>
      <p:sp>
        <p:nvSpPr>
          <p:cNvPr id="523" name="Google Shape;523;p45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6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Exercícios</a:t>
            </a:r>
            <a:endParaRPr/>
          </a:p>
        </p:txBody>
      </p:sp>
      <p:sp>
        <p:nvSpPr>
          <p:cNvPr id="529" name="Google Shape;529;p46"/>
          <p:cNvSpPr txBox="1"/>
          <p:nvPr>
            <p:ph idx="1" type="body"/>
          </p:nvPr>
        </p:nvSpPr>
        <p:spPr>
          <a:xfrm>
            <a:off x="685800" y="2057400"/>
            <a:ext cx="7772400" cy="439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Times New Roman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- A máquina tornou possível a realização de tarefas que antes eram feitas pela utilização da capacidade mental do homem.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Times New Roman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II - Com elas foi possível realizar não só uma sequencia de tarefas, mas também detectar e corrigir erros.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Times New Roman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III - Essa transposição liberou as pessoas para a realização de tarefas mais importantes, como a tomada de decisões, melhorando a produtividade e permitindo a utilização mais ampla de sua criatividade.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Times New Roman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 – A era da informação potencializou a informação de dados, porém tornou as atividades humanas obsoletas prejudicando a relação homem-trabalho.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Times New Roman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É correto o que se afirma em: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Justifique sua resposta.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0" name="Google Shape;530;p46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7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Exercícios</a:t>
            </a:r>
            <a:endParaRPr/>
          </a:p>
        </p:txBody>
      </p:sp>
      <p:sp>
        <p:nvSpPr>
          <p:cNvPr id="536" name="Google Shape;536;p47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a)I, II, III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b)I, III, IV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c) II, III, IV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d)I, II, III e IV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7" name="Google Shape;537;p47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8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Exercícios</a:t>
            </a:r>
            <a:endParaRPr/>
          </a:p>
        </p:txBody>
      </p:sp>
      <p:sp>
        <p:nvSpPr>
          <p:cNvPr id="543" name="Google Shape;543;p48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3)A "Era da informação" foi considerada uma revolução, um período em que a informação ganha relevância no cenário organizacional como seu principal ativo. Sobre seu surgimento é correto afirmar: Justifique sua resposta.</a:t>
            </a:r>
            <a:endParaRPr/>
          </a:p>
        </p:txBody>
      </p:sp>
      <p:sp>
        <p:nvSpPr>
          <p:cNvPr id="544" name="Google Shape;544;p48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9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Exercícios</a:t>
            </a:r>
            <a:endParaRPr/>
          </a:p>
        </p:txBody>
      </p:sp>
      <p:sp>
        <p:nvSpPr>
          <p:cNvPr id="550" name="Google Shape;550;p49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O surgimento da informação impactou a vida do homem, sobretudo, por torná-lo desnecessário no âmbito organizacional.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b) O aumento de número de informações e a necessidade de processá-las cada vez mais e em menor tempo impulsionou a evolução da tecnologia.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c) O surgimento ocorreu em virtude de o homem não conseguir realizar corretamente suas atividades.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d)A era da informação surgiu para substituir a mão de obra humana, e está progredindo para a substituição total.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1" name="Google Shape;551;p49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3284537"/>
            <a:ext cx="2990850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 txBox="1"/>
          <p:nvPr/>
        </p:nvSpPr>
        <p:spPr>
          <a:xfrm>
            <a:off x="755650" y="6096000"/>
            <a:ext cx="3097212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Bolsa de São Paulo (Final dos Anos 70)</a:t>
            </a:r>
            <a:endParaRPr/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7175" y="3357562"/>
            <a:ext cx="4895850" cy="273526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/>
          <p:nvPr/>
        </p:nvSpPr>
        <p:spPr>
          <a:xfrm>
            <a:off x="5219700" y="6092825"/>
            <a:ext cx="3097212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Atual Espaço Bovespa</a:t>
            </a:r>
            <a:endParaRPr/>
          </a:p>
        </p:txBody>
      </p:sp>
      <p:sp>
        <p:nvSpPr>
          <p:cNvPr id="143" name="Google Shape;143;p5"/>
          <p:cNvSpPr txBox="1"/>
          <p:nvPr/>
        </p:nvSpPr>
        <p:spPr>
          <a:xfrm>
            <a:off x="5508625" y="6532562"/>
            <a:ext cx="2919412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[Fonte: A. Korowajczuk, Petrobras]</a:t>
            </a:r>
            <a:endParaRPr/>
          </a:p>
        </p:txBody>
      </p:sp>
      <p:sp>
        <p:nvSpPr>
          <p:cNvPr id="144" name="Google Shape;144;p5"/>
          <p:cNvSpPr txBox="1"/>
          <p:nvPr/>
        </p:nvSpPr>
        <p:spPr>
          <a:xfrm>
            <a:off x="468312" y="477837"/>
            <a:ext cx="8015287" cy="10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t/>
            </a:r>
            <a:endParaRPr b="1" i="0" sz="3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REFLETIR!!! NOVAMENTE!!</a:t>
            </a:r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900112" y="2349500"/>
            <a:ext cx="7713662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nenhuma outra época as empresas estiveram sujeitas a tantas e tão profundas transformações.</a:t>
            </a:r>
            <a:endParaRPr/>
          </a:p>
        </p:txBody>
      </p:sp>
      <p:sp>
        <p:nvSpPr>
          <p:cNvPr id="146" name="Google Shape;146;p5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0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Exercícios</a:t>
            </a:r>
            <a:endParaRPr/>
          </a:p>
        </p:txBody>
      </p:sp>
      <p:sp>
        <p:nvSpPr>
          <p:cNvPr id="557" name="Google Shape;557;p50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 A tecnologia pode ser considerada fundamental no ambiente organizacional, no entanto é importante ressaltar que: Justifique sua resposta.</a:t>
            </a:r>
            <a:endParaRPr/>
          </a:p>
        </p:txBody>
      </p:sp>
      <p:sp>
        <p:nvSpPr>
          <p:cNvPr id="558" name="Google Shape;558;p50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1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Exercícios</a:t>
            </a:r>
            <a:endParaRPr/>
          </a:p>
        </p:txBody>
      </p:sp>
      <p:sp>
        <p:nvSpPr>
          <p:cNvPr id="564" name="Google Shape;564;p51"/>
          <p:cNvSpPr txBox="1"/>
          <p:nvPr>
            <p:ph idx="1" type="body"/>
          </p:nvPr>
        </p:nvSpPr>
        <p:spPr>
          <a:xfrm>
            <a:off x="250825" y="2057400"/>
            <a:ext cx="8207375" cy="46116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Com a crescente utilização da tecnologia, o sucesso das organizações passou a ser balizado por sua capacidade tanto em processar como em distribuir os dados, minimizando a importância humana nesse ambiente.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b) A vida das pessoas tem sido impactada de forma significativa pela tecnologia, sobretudo, por não haver mais necessidade da capacidade intelectual para o desenvolvimento e a inovação.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c) O capital intelectual pode ser substituído facilmente por máquinas, uma vez que estas são capazes agrupar de forma lógica os diferentes arquivos.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O crescimento organizacional é impulsionado pela capacidade humana de identificar as informações que são importantes e transformá-las em conhecimento.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Times New Roman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5" name="Google Shape;565;p51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2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Exercícios</a:t>
            </a:r>
            <a:endParaRPr/>
          </a:p>
        </p:txBody>
      </p:sp>
      <p:sp>
        <p:nvSpPr>
          <p:cNvPr id="571" name="Google Shape;571;p52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5-) Descreva sobre as dimensões organizacional, humana e tecnológica que contribuem para o uso eficiente dos Sistemas de Informação.  </a:t>
            </a:r>
            <a:endParaRPr/>
          </a:p>
        </p:txBody>
      </p:sp>
      <p:sp>
        <p:nvSpPr>
          <p:cNvPr id="572" name="Google Shape;572;p52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3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Respostas</a:t>
            </a:r>
            <a:endParaRPr/>
          </a:p>
        </p:txBody>
      </p:sp>
      <p:sp>
        <p:nvSpPr>
          <p:cNvPr id="578" name="Google Shape;578;p53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Nº 1- d) 2,3,1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Nº 2- a) I, II, III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Nº 3 - 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Nº 4 - d</a:t>
            </a:r>
            <a:endParaRPr/>
          </a:p>
        </p:txBody>
      </p:sp>
      <p:sp>
        <p:nvSpPr>
          <p:cNvPr id="579" name="Google Shape;579;p53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4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585" name="Google Shape;58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5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Bibliografia</a:t>
            </a:r>
            <a:endParaRPr/>
          </a:p>
        </p:txBody>
      </p:sp>
      <p:sp>
        <p:nvSpPr>
          <p:cNvPr id="591" name="Google Shape;591;p55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⮚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Notas de aula do Prof. </a:t>
            </a: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Roberto C. dos Santos Pacheco. UFSC.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⮚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http://www.scielo.br/pdf/rap/v42n2/04.pdf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2" name="Google Shape;592;p55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imagem_normal" id="593" name="Google Shape;59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9475" y="3754437"/>
            <a:ext cx="2305050" cy="3103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/>
          <p:nvPr/>
        </p:nvSpPr>
        <p:spPr>
          <a:xfrm>
            <a:off x="76200" y="2438400"/>
            <a:ext cx="1752600" cy="1905000"/>
          </a:xfrm>
          <a:prstGeom prst="ellipse">
            <a:avLst/>
          </a:prstGeom>
          <a:solidFill>
            <a:srgbClr val="FFCC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Dados</a:t>
            </a:r>
            <a:endParaRPr/>
          </a:p>
        </p:txBody>
      </p:sp>
      <p:sp>
        <p:nvSpPr>
          <p:cNvPr id="152" name="Google Shape;152;p6"/>
          <p:cNvSpPr/>
          <p:nvPr/>
        </p:nvSpPr>
        <p:spPr>
          <a:xfrm>
            <a:off x="2438400" y="2476500"/>
            <a:ext cx="1752600" cy="1905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Informação</a:t>
            </a: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4800600" y="2476500"/>
            <a:ext cx="1752600" cy="1905000"/>
          </a:xfrm>
          <a:prstGeom prst="ellipse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Conhecimento</a:t>
            </a: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1828800" y="3086100"/>
            <a:ext cx="609600" cy="685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6"/>
          <p:cNvSpPr/>
          <p:nvPr/>
        </p:nvSpPr>
        <p:spPr>
          <a:xfrm>
            <a:off x="4191000" y="3124200"/>
            <a:ext cx="609600" cy="685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6553200" y="3124200"/>
            <a:ext cx="609600" cy="685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7162800" y="2514600"/>
            <a:ext cx="1752600" cy="1905000"/>
          </a:xfrm>
          <a:prstGeom prst="ellipse">
            <a:avLst/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Sabedoria</a:t>
            </a:r>
            <a:endParaRPr/>
          </a:p>
        </p:txBody>
      </p:sp>
      <p:sp>
        <p:nvSpPr>
          <p:cNvPr id="158" name="Google Shape;158;p6"/>
          <p:cNvSpPr txBox="1"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Antes de mais nada: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QUE É MESMO INFORMAÇÃO??</a:t>
            </a:r>
            <a:endParaRPr/>
          </a:p>
        </p:txBody>
      </p:sp>
      <p:sp>
        <p:nvSpPr>
          <p:cNvPr id="159" name="Google Shape;159;p6"/>
          <p:cNvSpPr txBox="1"/>
          <p:nvPr/>
        </p:nvSpPr>
        <p:spPr>
          <a:xfrm>
            <a:off x="2843212" y="5805487"/>
            <a:ext cx="6119812" cy="865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Milt Jenkins</a:t>
            </a: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University of Baltimore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http://ecommerce.lebow.drexel.edu/eli/Overheads/jenkinskrakow.ppt</a:t>
            </a: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/>
        </p:nvSpPr>
        <p:spPr>
          <a:xfrm>
            <a:off x="323850" y="620712"/>
            <a:ext cx="8618537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São tipicamente voltados ao processamento de sistemas computacionais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São a matéria-prima utilizada para gerar informação</a:t>
            </a: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3101975" y="2057400"/>
            <a:ext cx="2895600" cy="2895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3309937" y="2514600"/>
            <a:ext cx="2846387" cy="292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Informação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Sistemas/Arquitetura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Organizado/Classificados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Controle de Qualidade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b="0" i="1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Integrados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Desagregados</a:t>
            </a:r>
            <a:endParaRPr/>
          </a:p>
        </p:txBody>
      </p:sp>
      <p:cxnSp>
        <p:nvCxnSpPr>
          <p:cNvPr id="167" name="Google Shape;167;p7"/>
          <p:cNvCxnSpPr/>
          <p:nvPr/>
        </p:nvCxnSpPr>
        <p:spPr>
          <a:xfrm flipH="1" rot="10800000">
            <a:off x="5845175" y="2209800"/>
            <a:ext cx="9144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68" name="Google Shape;168;p7"/>
          <p:cNvCxnSpPr/>
          <p:nvPr/>
        </p:nvCxnSpPr>
        <p:spPr>
          <a:xfrm>
            <a:off x="5943600" y="3962400"/>
            <a:ext cx="1066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69" name="Google Shape;169;p7"/>
          <p:cNvCxnSpPr/>
          <p:nvPr/>
        </p:nvCxnSpPr>
        <p:spPr>
          <a:xfrm>
            <a:off x="5997575" y="34290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0" name="Google Shape;170;p7"/>
          <p:cNvSpPr txBox="1"/>
          <p:nvPr/>
        </p:nvSpPr>
        <p:spPr>
          <a:xfrm>
            <a:off x="6650037" y="1803400"/>
            <a:ext cx="1649412" cy="109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Sistemas de </a:t>
            </a:r>
            <a:b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Informação </a:t>
            </a:r>
            <a:b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Internos</a:t>
            </a:r>
            <a:endParaRPr/>
          </a:p>
        </p:txBody>
      </p:sp>
      <p:sp>
        <p:nvSpPr>
          <p:cNvPr id="171" name="Google Shape;171;p7"/>
          <p:cNvSpPr txBox="1"/>
          <p:nvPr/>
        </p:nvSpPr>
        <p:spPr>
          <a:xfrm>
            <a:off x="7140575" y="3175000"/>
            <a:ext cx="1131887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Extranet</a:t>
            </a:r>
            <a:endParaRPr/>
          </a:p>
        </p:txBody>
      </p:sp>
      <p:sp>
        <p:nvSpPr>
          <p:cNvPr id="172" name="Google Shape;172;p7"/>
          <p:cNvSpPr txBox="1"/>
          <p:nvPr/>
        </p:nvSpPr>
        <p:spPr>
          <a:xfrm>
            <a:off x="7175500" y="4191000"/>
            <a:ext cx="10541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</a:t>
            </a:r>
            <a:endParaRPr/>
          </a:p>
        </p:txBody>
      </p:sp>
      <p:cxnSp>
        <p:nvCxnSpPr>
          <p:cNvPr id="173" name="Google Shape;173;p7"/>
          <p:cNvCxnSpPr/>
          <p:nvPr/>
        </p:nvCxnSpPr>
        <p:spPr>
          <a:xfrm rot="10800000">
            <a:off x="2667000" y="2057400"/>
            <a:ext cx="739775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74" name="Google Shape;174;p7"/>
          <p:cNvCxnSpPr/>
          <p:nvPr/>
        </p:nvCxnSpPr>
        <p:spPr>
          <a:xfrm rot="10800000">
            <a:off x="2133600" y="2971800"/>
            <a:ext cx="9906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75" name="Google Shape;175;p7"/>
          <p:cNvCxnSpPr/>
          <p:nvPr/>
        </p:nvCxnSpPr>
        <p:spPr>
          <a:xfrm flipH="1">
            <a:off x="2057400" y="3810000"/>
            <a:ext cx="10668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176" name="Google Shape;176;p7"/>
          <p:cNvSpPr txBox="1"/>
          <p:nvPr/>
        </p:nvSpPr>
        <p:spPr>
          <a:xfrm>
            <a:off x="1476375" y="1844675"/>
            <a:ext cx="1177925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Indústria</a:t>
            </a:r>
            <a:endParaRPr/>
          </a:p>
        </p:txBody>
      </p:sp>
      <p:sp>
        <p:nvSpPr>
          <p:cNvPr id="177" name="Google Shape;177;p7"/>
          <p:cNvSpPr txBox="1"/>
          <p:nvPr/>
        </p:nvSpPr>
        <p:spPr>
          <a:xfrm>
            <a:off x="374650" y="4679950"/>
            <a:ext cx="1906587" cy="1951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FF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rgbClr val="3399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Consumidores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Pessoal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Telefone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Fax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E-mail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Internet</a:t>
            </a:r>
            <a:endParaRPr/>
          </a:p>
        </p:txBody>
      </p:sp>
      <p:sp>
        <p:nvSpPr>
          <p:cNvPr id="178" name="Google Shape;178;p7"/>
          <p:cNvSpPr txBox="1"/>
          <p:nvPr/>
        </p:nvSpPr>
        <p:spPr>
          <a:xfrm>
            <a:off x="487362" y="1257300"/>
            <a:ext cx="23193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Fontes de Dados</a:t>
            </a:r>
            <a:endParaRPr/>
          </a:p>
        </p:txBody>
      </p:sp>
      <p:sp>
        <p:nvSpPr>
          <p:cNvPr id="179" name="Google Shape;179;p7"/>
          <p:cNvSpPr txBox="1"/>
          <p:nvPr/>
        </p:nvSpPr>
        <p:spPr>
          <a:xfrm>
            <a:off x="5705475" y="1257300"/>
            <a:ext cx="3062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Sistemas de Aplicação</a:t>
            </a:r>
            <a:endParaRPr/>
          </a:p>
        </p:txBody>
      </p:sp>
      <p:sp>
        <p:nvSpPr>
          <p:cNvPr id="180" name="Google Shape;180;p7"/>
          <p:cNvSpPr txBox="1"/>
          <p:nvPr/>
        </p:nvSpPr>
        <p:spPr>
          <a:xfrm>
            <a:off x="304800" y="2362200"/>
            <a:ext cx="3006725" cy="1036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FF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rgbClr val="3399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Fornecedores/Parceiros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Pessoal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Extranet</a:t>
            </a:r>
            <a:endParaRPr/>
          </a:p>
        </p:txBody>
      </p:sp>
      <p:sp>
        <p:nvSpPr>
          <p:cNvPr id="181" name="Google Shape;181;p7"/>
          <p:cNvSpPr txBox="1"/>
          <p:nvPr/>
        </p:nvSpPr>
        <p:spPr>
          <a:xfrm>
            <a:off x="381000" y="3505200"/>
            <a:ext cx="1463675" cy="1036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FF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rgbClr val="3399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Internos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Intranet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Aplicações</a:t>
            </a:r>
            <a:endParaRPr/>
          </a:p>
        </p:txBody>
      </p:sp>
      <p:sp>
        <p:nvSpPr>
          <p:cNvPr id="182" name="Google Shape;182;p7"/>
          <p:cNvSpPr txBox="1"/>
          <p:nvPr/>
        </p:nvSpPr>
        <p:spPr>
          <a:xfrm>
            <a:off x="2133600" y="5516562"/>
            <a:ext cx="144145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Tecnologia</a:t>
            </a:r>
            <a:endParaRPr/>
          </a:p>
        </p:txBody>
      </p:sp>
      <p:cxnSp>
        <p:nvCxnSpPr>
          <p:cNvPr id="183" name="Google Shape;183;p7"/>
          <p:cNvCxnSpPr/>
          <p:nvPr/>
        </p:nvCxnSpPr>
        <p:spPr>
          <a:xfrm flipH="1">
            <a:off x="2209800" y="4267200"/>
            <a:ext cx="990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84" name="Google Shape;184;p7"/>
          <p:cNvCxnSpPr/>
          <p:nvPr/>
        </p:nvCxnSpPr>
        <p:spPr>
          <a:xfrm flipH="1">
            <a:off x="2819400" y="4648200"/>
            <a:ext cx="83820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185" name="Google Shape;185;p7"/>
          <p:cNvSpPr txBox="1"/>
          <p:nvPr/>
        </p:nvSpPr>
        <p:spPr>
          <a:xfrm>
            <a:off x="6400800" y="5211762"/>
            <a:ext cx="1238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Todas as </a:t>
            </a:r>
            <a:b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consultas</a:t>
            </a:r>
            <a:endParaRPr/>
          </a:p>
        </p:txBody>
      </p:sp>
      <p:cxnSp>
        <p:nvCxnSpPr>
          <p:cNvPr id="186" name="Google Shape;186;p7"/>
          <p:cNvCxnSpPr/>
          <p:nvPr/>
        </p:nvCxnSpPr>
        <p:spPr>
          <a:xfrm>
            <a:off x="5638800" y="4495800"/>
            <a:ext cx="7620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7" name="Google Shape;187;p7"/>
          <p:cNvSpPr txBox="1"/>
          <p:nvPr/>
        </p:nvSpPr>
        <p:spPr>
          <a:xfrm>
            <a:off x="0" y="0"/>
            <a:ext cx="9144000" cy="579437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Dados</a:t>
            </a:r>
            <a:endParaRPr/>
          </a:p>
        </p:txBody>
      </p:sp>
      <p:sp>
        <p:nvSpPr>
          <p:cNvPr id="188" name="Google Shape;188;p7"/>
          <p:cNvSpPr txBox="1"/>
          <p:nvPr/>
        </p:nvSpPr>
        <p:spPr>
          <a:xfrm>
            <a:off x="2989262" y="6380162"/>
            <a:ext cx="6119812" cy="433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Milt Jenkins</a:t>
            </a: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University of Baltimore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http://ecommerce.lebow.drexel.edu/eli/Overheads/jenkinskrakow.ppt</a:t>
            </a:r>
            <a:r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/>
          <p:nvPr/>
        </p:nvSpPr>
        <p:spPr>
          <a:xfrm>
            <a:off x="179387" y="620712"/>
            <a:ext cx="56737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Tipicamente voltada aos seres humanos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Mensagem tem valor para avaliação econômica (mutável) </a:t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3124200" y="2057400"/>
            <a:ext cx="2895600" cy="2895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5" name="Google Shape;195;p8"/>
          <p:cNvCxnSpPr/>
          <p:nvPr/>
        </p:nvCxnSpPr>
        <p:spPr>
          <a:xfrm flipH="1" rot="10800000">
            <a:off x="5867400" y="2209800"/>
            <a:ext cx="9144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96" name="Google Shape;196;p8"/>
          <p:cNvCxnSpPr/>
          <p:nvPr/>
        </p:nvCxnSpPr>
        <p:spPr>
          <a:xfrm>
            <a:off x="5867400" y="4114800"/>
            <a:ext cx="990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97" name="Google Shape;197;p8"/>
          <p:cNvCxnSpPr/>
          <p:nvPr/>
        </p:nvCxnSpPr>
        <p:spPr>
          <a:xfrm>
            <a:off x="6019800" y="34290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8" name="Google Shape;198;p8"/>
          <p:cNvSpPr txBox="1"/>
          <p:nvPr/>
        </p:nvSpPr>
        <p:spPr>
          <a:xfrm>
            <a:off x="7162800" y="3175000"/>
            <a:ext cx="1131887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Extranet</a:t>
            </a:r>
            <a:endParaRPr/>
          </a:p>
        </p:txBody>
      </p:sp>
      <p:sp>
        <p:nvSpPr>
          <p:cNvPr id="199" name="Google Shape;199;p8"/>
          <p:cNvSpPr txBox="1"/>
          <p:nvPr/>
        </p:nvSpPr>
        <p:spPr>
          <a:xfrm>
            <a:off x="6705600" y="4572000"/>
            <a:ext cx="1812925" cy="109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Sistemas de</a:t>
            </a:r>
            <a:b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Conhecimento</a:t>
            </a:r>
            <a:b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Internos</a:t>
            </a:r>
            <a:endParaRPr/>
          </a:p>
        </p:txBody>
      </p:sp>
      <p:cxnSp>
        <p:nvCxnSpPr>
          <p:cNvPr id="200" name="Google Shape;200;p8"/>
          <p:cNvCxnSpPr/>
          <p:nvPr/>
        </p:nvCxnSpPr>
        <p:spPr>
          <a:xfrm rot="10800000">
            <a:off x="2438400" y="2362200"/>
            <a:ext cx="9144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01" name="Google Shape;201;p8"/>
          <p:cNvCxnSpPr/>
          <p:nvPr/>
        </p:nvCxnSpPr>
        <p:spPr>
          <a:xfrm rot="10800000">
            <a:off x="2286000" y="35814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02" name="Google Shape;202;p8"/>
          <p:cNvCxnSpPr/>
          <p:nvPr/>
        </p:nvCxnSpPr>
        <p:spPr>
          <a:xfrm flipH="1">
            <a:off x="2362200" y="4267200"/>
            <a:ext cx="10668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203" name="Google Shape;203;p8"/>
          <p:cNvSpPr txBox="1"/>
          <p:nvPr/>
        </p:nvSpPr>
        <p:spPr>
          <a:xfrm>
            <a:off x="755650" y="3284537"/>
            <a:ext cx="16652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Repositórios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Dados</a:t>
            </a:r>
            <a:endParaRPr/>
          </a:p>
        </p:txBody>
      </p:sp>
      <p:sp>
        <p:nvSpPr>
          <p:cNvPr id="204" name="Google Shape;204;p8"/>
          <p:cNvSpPr txBox="1"/>
          <p:nvPr/>
        </p:nvSpPr>
        <p:spPr>
          <a:xfrm>
            <a:off x="755650" y="1989137"/>
            <a:ext cx="14239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Aplicações</a:t>
            </a:r>
            <a:b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Internas</a:t>
            </a:r>
            <a:endParaRPr/>
          </a:p>
        </p:txBody>
      </p:sp>
      <p:sp>
        <p:nvSpPr>
          <p:cNvPr id="205" name="Google Shape;205;p8"/>
          <p:cNvSpPr txBox="1"/>
          <p:nvPr/>
        </p:nvSpPr>
        <p:spPr>
          <a:xfrm>
            <a:off x="900112" y="4652962"/>
            <a:ext cx="14239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Aplicações</a:t>
            </a:r>
            <a:b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Externas</a:t>
            </a:r>
            <a:endParaRPr/>
          </a:p>
        </p:txBody>
      </p:sp>
      <p:sp>
        <p:nvSpPr>
          <p:cNvPr id="206" name="Google Shape;206;p8"/>
          <p:cNvSpPr txBox="1"/>
          <p:nvPr/>
        </p:nvSpPr>
        <p:spPr>
          <a:xfrm>
            <a:off x="0" y="0"/>
            <a:ext cx="9144000" cy="579437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Informação</a:t>
            </a:r>
            <a:endParaRPr/>
          </a:p>
        </p:txBody>
      </p:sp>
      <p:sp>
        <p:nvSpPr>
          <p:cNvPr id="207" name="Google Shape;207;p8"/>
          <p:cNvSpPr txBox="1"/>
          <p:nvPr/>
        </p:nvSpPr>
        <p:spPr>
          <a:xfrm>
            <a:off x="134937" y="1257300"/>
            <a:ext cx="302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Fontes de Informação</a:t>
            </a:r>
            <a:endParaRPr/>
          </a:p>
        </p:txBody>
      </p:sp>
      <p:sp>
        <p:nvSpPr>
          <p:cNvPr id="208" name="Google Shape;208;p8"/>
          <p:cNvSpPr txBox="1"/>
          <p:nvPr/>
        </p:nvSpPr>
        <p:spPr>
          <a:xfrm>
            <a:off x="3309937" y="2514600"/>
            <a:ext cx="2846387" cy="292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Informação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Sistemas/Arquitetura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Organizado/Classificados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Controle de Qualidade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b="0" i="1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Integrados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Desagregados</a:t>
            </a:r>
            <a:endParaRPr/>
          </a:p>
        </p:txBody>
      </p:sp>
      <p:sp>
        <p:nvSpPr>
          <p:cNvPr id="209" name="Google Shape;209;p8"/>
          <p:cNvSpPr txBox="1"/>
          <p:nvPr/>
        </p:nvSpPr>
        <p:spPr>
          <a:xfrm>
            <a:off x="5705475" y="1257300"/>
            <a:ext cx="3062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Sistemas de Aplicação</a:t>
            </a:r>
            <a:endParaRPr/>
          </a:p>
        </p:txBody>
      </p:sp>
      <p:sp>
        <p:nvSpPr>
          <p:cNvPr id="210" name="Google Shape;210;p8"/>
          <p:cNvSpPr txBox="1"/>
          <p:nvPr/>
        </p:nvSpPr>
        <p:spPr>
          <a:xfrm>
            <a:off x="6650037" y="1803400"/>
            <a:ext cx="1649412" cy="109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Sistemas de </a:t>
            </a:r>
            <a:b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Informação </a:t>
            </a:r>
            <a:b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Internos</a:t>
            </a:r>
            <a:endParaRPr/>
          </a:p>
        </p:txBody>
      </p:sp>
      <p:sp>
        <p:nvSpPr>
          <p:cNvPr id="211" name="Google Shape;211;p8"/>
          <p:cNvSpPr txBox="1"/>
          <p:nvPr/>
        </p:nvSpPr>
        <p:spPr>
          <a:xfrm>
            <a:off x="2989262" y="6380162"/>
            <a:ext cx="6119812" cy="433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Milt Jenkins</a:t>
            </a: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University of Baltimore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http://ecommerce.lebow.drexel.edu/eli/Overheads/jenkinskrakow.ppt</a:t>
            </a:r>
            <a:r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/>
          <p:nvPr/>
        </p:nvSpPr>
        <p:spPr>
          <a:xfrm>
            <a:off x="179387" y="549275"/>
            <a:ext cx="8713787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Tipicamente voltado ao ser humano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Somatório do que se pode perceber, aprender ou descobrir e, portanto, mutável e variável</a:t>
            </a:r>
            <a:endParaRPr/>
          </a:p>
        </p:txBody>
      </p:sp>
      <p:sp>
        <p:nvSpPr>
          <p:cNvPr id="217" name="Google Shape;217;p9"/>
          <p:cNvSpPr/>
          <p:nvPr/>
        </p:nvSpPr>
        <p:spPr>
          <a:xfrm>
            <a:off x="3101975" y="2057400"/>
            <a:ext cx="2895600" cy="2895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9"/>
          <p:cNvSpPr txBox="1"/>
          <p:nvPr/>
        </p:nvSpPr>
        <p:spPr>
          <a:xfrm>
            <a:off x="3200400" y="2420937"/>
            <a:ext cx="2846387" cy="2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Sistemas de Conhecimento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verificação temporal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e validação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organizado / classificado</a:t>
            </a:r>
            <a:endParaRPr/>
          </a:p>
        </p:txBody>
      </p:sp>
      <p:cxnSp>
        <p:nvCxnSpPr>
          <p:cNvPr id="219" name="Google Shape;219;p9"/>
          <p:cNvCxnSpPr/>
          <p:nvPr/>
        </p:nvCxnSpPr>
        <p:spPr>
          <a:xfrm flipH="1" rot="10800000">
            <a:off x="5845175" y="2209800"/>
            <a:ext cx="9144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0" name="Google Shape;220;p9"/>
          <p:cNvCxnSpPr/>
          <p:nvPr/>
        </p:nvCxnSpPr>
        <p:spPr>
          <a:xfrm>
            <a:off x="5867400" y="4114800"/>
            <a:ext cx="1012825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1" name="Google Shape;221;p9"/>
          <p:cNvCxnSpPr/>
          <p:nvPr/>
        </p:nvCxnSpPr>
        <p:spPr>
          <a:xfrm>
            <a:off x="5997575" y="34290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22" name="Google Shape;222;p9"/>
          <p:cNvSpPr txBox="1"/>
          <p:nvPr/>
        </p:nvSpPr>
        <p:spPr>
          <a:xfrm>
            <a:off x="6683375" y="1828800"/>
            <a:ext cx="2132012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Trabalhadores do</a:t>
            </a:r>
            <a:b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Conhecimento</a:t>
            </a:r>
            <a:endParaRPr/>
          </a:p>
        </p:txBody>
      </p:sp>
      <p:sp>
        <p:nvSpPr>
          <p:cNvPr id="223" name="Google Shape;223;p9"/>
          <p:cNvSpPr txBox="1"/>
          <p:nvPr/>
        </p:nvSpPr>
        <p:spPr>
          <a:xfrm>
            <a:off x="7010400" y="3175000"/>
            <a:ext cx="17748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Tomadores de</a:t>
            </a:r>
            <a:b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Decisão</a:t>
            </a:r>
            <a:endParaRPr/>
          </a:p>
        </p:txBody>
      </p:sp>
      <p:sp>
        <p:nvSpPr>
          <p:cNvPr id="224" name="Google Shape;224;p9"/>
          <p:cNvSpPr txBox="1"/>
          <p:nvPr/>
        </p:nvSpPr>
        <p:spPr>
          <a:xfrm>
            <a:off x="6969125" y="4267200"/>
            <a:ext cx="95885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Gestão</a:t>
            </a:r>
            <a:endParaRPr/>
          </a:p>
        </p:txBody>
      </p:sp>
      <p:cxnSp>
        <p:nvCxnSpPr>
          <p:cNvPr id="225" name="Google Shape;225;p9"/>
          <p:cNvCxnSpPr/>
          <p:nvPr/>
        </p:nvCxnSpPr>
        <p:spPr>
          <a:xfrm rot="10800000">
            <a:off x="2416175" y="2362200"/>
            <a:ext cx="9144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26" name="Google Shape;226;p9"/>
          <p:cNvCxnSpPr/>
          <p:nvPr/>
        </p:nvCxnSpPr>
        <p:spPr>
          <a:xfrm rot="10800000">
            <a:off x="2263775" y="35814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27" name="Google Shape;227;p9"/>
          <p:cNvCxnSpPr/>
          <p:nvPr/>
        </p:nvCxnSpPr>
        <p:spPr>
          <a:xfrm flipH="1">
            <a:off x="2286000" y="4267200"/>
            <a:ext cx="10668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228" name="Google Shape;228;p9"/>
          <p:cNvSpPr txBox="1"/>
          <p:nvPr/>
        </p:nvSpPr>
        <p:spPr>
          <a:xfrm>
            <a:off x="222250" y="3352800"/>
            <a:ext cx="2459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Sistemas de </a:t>
            </a:r>
            <a:b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Informação Internos</a:t>
            </a:r>
            <a:endParaRPr/>
          </a:p>
        </p:txBody>
      </p:sp>
      <p:sp>
        <p:nvSpPr>
          <p:cNvPr id="229" name="Google Shape;229;p9"/>
          <p:cNvSpPr txBox="1"/>
          <p:nvPr/>
        </p:nvSpPr>
        <p:spPr>
          <a:xfrm>
            <a:off x="228600" y="4648200"/>
            <a:ext cx="1806575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Informação da</a:t>
            </a:r>
            <a:b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Indústria</a:t>
            </a:r>
            <a:endParaRPr/>
          </a:p>
        </p:txBody>
      </p:sp>
      <p:sp>
        <p:nvSpPr>
          <p:cNvPr id="230" name="Google Shape;230;p9"/>
          <p:cNvSpPr txBox="1"/>
          <p:nvPr/>
        </p:nvSpPr>
        <p:spPr>
          <a:xfrm>
            <a:off x="0" y="1341437"/>
            <a:ext cx="3384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Fontes de Conhecimento</a:t>
            </a:r>
            <a:endParaRPr/>
          </a:p>
        </p:txBody>
      </p:sp>
      <p:sp>
        <p:nvSpPr>
          <p:cNvPr id="231" name="Google Shape;231;p9"/>
          <p:cNvSpPr txBox="1"/>
          <p:nvPr/>
        </p:nvSpPr>
        <p:spPr>
          <a:xfrm>
            <a:off x="6264275" y="1257300"/>
            <a:ext cx="19383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Sistemas (AI)</a:t>
            </a:r>
            <a:endParaRPr/>
          </a:p>
        </p:txBody>
      </p:sp>
      <p:sp>
        <p:nvSpPr>
          <p:cNvPr id="232" name="Google Shape;232;p9"/>
          <p:cNvSpPr txBox="1"/>
          <p:nvPr/>
        </p:nvSpPr>
        <p:spPr>
          <a:xfrm>
            <a:off x="392112" y="1905000"/>
            <a:ext cx="2417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Planos e Estratégias</a:t>
            </a:r>
            <a:b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 Organização</a:t>
            </a:r>
            <a:endParaRPr/>
          </a:p>
        </p:txBody>
      </p:sp>
      <p:sp>
        <p:nvSpPr>
          <p:cNvPr id="233" name="Google Shape;233;p9"/>
          <p:cNvSpPr txBox="1"/>
          <p:nvPr/>
        </p:nvSpPr>
        <p:spPr>
          <a:xfrm>
            <a:off x="1547812" y="5661025"/>
            <a:ext cx="1370012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Análise 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Mercado</a:t>
            </a:r>
            <a:endParaRPr/>
          </a:p>
        </p:txBody>
      </p:sp>
      <p:cxnSp>
        <p:nvCxnSpPr>
          <p:cNvPr id="234" name="Google Shape;234;p9"/>
          <p:cNvCxnSpPr/>
          <p:nvPr/>
        </p:nvCxnSpPr>
        <p:spPr>
          <a:xfrm flipH="1">
            <a:off x="3124200" y="4648200"/>
            <a:ext cx="6096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235" name="Google Shape;235;p9"/>
          <p:cNvSpPr txBox="1"/>
          <p:nvPr/>
        </p:nvSpPr>
        <p:spPr>
          <a:xfrm>
            <a:off x="6632575" y="5287962"/>
            <a:ext cx="16335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“Sistemas 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Sabedoria” </a:t>
            </a:r>
            <a:endParaRPr/>
          </a:p>
        </p:txBody>
      </p:sp>
      <p:cxnSp>
        <p:nvCxnSpPr>
          <p:cNvPr id="236" name="Google Shape;236;p9"/>
          <p:cNvCxnSpPr/>
          <p:nvPr/>
        </p:nvCxnSpPr>
        <p:spPr>
          <a:xfrm>
            <a:off x="5638800" y="4495800"/>
            <a:ext cx="8382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37" name="Google Shape;237;p9"/>
          <p:cNvSpPr txBox="1"/>
          <p:nvPr/>
        </p:nvSpPr>
        <p:spPr>
          <a:xfrm>
            <a:off x="0" y="0"/>
            <a:ext cx="9144000" cy="579437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Conhecimento</a:t>
            </a:r>
            <a:endParaRPr/>
          </a:p>
        </p:txBody>
      </p:sp>
      <p:sp>
        <p:nvSpPr>
          <p:cNvPr id="238" name="Google Shape;238;p9"/>
          <p:cNvSpPr txBox="1"/>
          <p:nvPr/>
        </p:nvSpPr>
        <p:spPr>
          <a:xfrm>
            <a:off x="2989262" y="6380162"/>
            <a:ext cx="6119812" cy="433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Milt Jenkins</a:t>
            </a: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University of Baltimore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http://ecommerce.lebow.drexel.edu/eli/Overheads/jenkinskrakow.ppt</a:t>
            </a:r>
            <a:r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Quebcab">
  <a:themeElements>
    <a:clrScheme name="">
      <a:dk1>
        <a:srgbClr val="000000"/>
      </a:dk1>
      <a:lt1>
        <a:srgbClr val="FFFFFF"/>
      </a:lt1>
      <a:dk2>
        <a:srgbClr val="FF0000"/>
      </a:dk2>
      <a:lt2>
        <a:srgbClr val="5F5F5F"/>
      </a:lt2>
      <a:accent1>
        <a:srgbClr val="FF9933"/>
      </a:accent1>
      <a:accent2>
        <a:srgbClr val="CC0066"/>
      </a:accent2>
      <a:accent3>
        <a:srgbClr val="FFFFFF"/>
      </a:accent3>
      <a:accent4>
        <a:srgbClr val="000000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Quebcab">
  <a:themeElements>
    <a:clrScheme name="">
      <a:dk1>
        <a:srgbClr val="000000"/>
      </a:dk1>
      <a:lt1>
        <a:srgbClr val="FFFFFF"/>
      </a:lt1>
      <a:dk2>
        <a:srgbClr val="FF0000"/>
      </a:dk2>
      <a:lt2>
        <a:srgbClr val="5F5F5F"/>
      </a:lt2>
      <a:accent1>
        <a:srgbClr val="FF9933"/>
      </a:accent1>
      <a:accent2>
        <a:srgbClr val="CC0066"/>
      </a:accent2>
      <a:accent3>
        <a:srgbClr val="FFFFFF"/>
      </a:accent3>
      <a:accent4>
        <a:srgbClr val="000000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2002-02-19T18:04:35Z</dcterms:created>
  <dc:creator>Branco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