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80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66FF"/>
    <a:srgbClr val="FC6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B2E196-44B5-4EA9-9E46-167D1F5D97F6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3244-49F7-4098-B448-385390C8F7E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6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16DE6-FB6A-4254-8723-F3F21ACFBA5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3DAD-B1E1-4CA8-958C-1DB33D9780C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03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16DE6-FB6A-4254-8723-F3F21ACFBA5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3DAD-B1E1-4CA8-958C-1DB33D9780C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21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16DE6-FB6A-4254-8723-F3F21ACFBA5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3DAD-B1E1-4CA8-958C-1DB33D9780C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1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16DE6-FB6A-4254-8723-F3F21ACFBA5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3DAD-B1E1-4CA8-958C-1DB33D9780C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0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16DE6-FB6A-4254-8723-F3F21ACFBA5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3DAD-B1E1-4CA8-958C-1DB33D9780C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03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16DE6-FB6A-4254-8723-F3F21ACFBA5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F3DAD-B1E1-4CA8-958C-1DB33D9780C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53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1641E4-C934-4405-A04B-D17850E2A1BC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530C5-D259-4A70-8B51-996A59686B0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68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255C9-ABC3-42B3-B9B9-FCE08ED536A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74784-0224-468D-9427-08DA01FDA1A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56089-338D-41DB-8989-F6FB022FBF5A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9F023-5C26-4B06-8E6B-8C98E21167C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88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C3AE86-1424-41A0-804C-4F9C1302C020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EF901-5ECF-45F6-8CE6-28895CA341E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78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4EECB-3E00-46AA-965F-544C4D7A87E4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D9CB9-4D0E-4A76-B1BC-61EF85184F9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26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990921-A2F7-4DB0-9F10-BA29E8DC30BC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C698C-E272-4EB7-9534-A2CCE26B6DE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5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CA73E-EA9A-4A15-8A5A-D086810224D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3DDFE-4B39-4754-8007-1A2DF445783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30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DA0EA-471B-4192-85DD-7B8F440C3CA4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25177-D1CD-4B4F-8402-1099D4F6823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9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F6BCF-A9AC-4B46-B938-BE441543D743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FA0F5-F8D2-4F28-A300-08BE2D92A27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0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F8D8EA-AC01-4F35-9EBC-DDBDF1C41BDA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2C1CC-F73F-4C41-9CB7-D57417D6F07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94916DE6-FB6A-4254-8723-F3F21ACFBA57}" type="datetimeFigureOut">
              <a:rPr lang="pt-BR" smtClean="0"/>
              <a:pPr>
                <a:defRPr/>
              </a:pPr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796F3DAD-B1E1-4CA8-958C-1DB33D9780C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7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9C0E5-F09D-4CCD-04FA-2C633291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pt-BR" sz="3900" b="1" dirty="0">
                <a:latin typeface="+mn-lt"/>
              </a:rPr>
              <a:t>Metodologia para Projeto de Planejamento Estratégico de Informações </a:t>
            </a:r>
          </a:p>
        </p:txBody>
      </p:sp>
      <p:sp>
        <p:nvSpPr>
          <p:cNvPr id="2051" name="Subtítulo 2">
            <a:extLst>
              <a:ext uri="{FF2B5EF4-FFF2-40B4-BE49-F238E27FC236}">
                <a16:creationId xmlns:a16="http://schemas.microsoft.com/office/drawing/2014/main" id="{FA3AAE3C-4F28-89CF-6A2D-B74D4A4847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61789" y="4538949"/>
            <a:ext cx="3382831" cy="2115238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pt-BR" altLang="pt-BR" b="1" dirty="0">
                <a:solidFill>
                  <a:srgbClr val="D506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Denis Alcides Rezende</a:t>
            </a:r>
          </a:p>
          <a:p>
            <a:pPr algn="l" eaLnBrk="1" hangingPunct="1">
              <a:lnSpc>
                <a:spcPct val="90000"/>
              </a:lnSpc>
            </a:pPr>
            <a:endParaRPr lang="pt-BR" altLang="pt-BR" b="1" dirty="0">
              <a:solidFill>
                <a:srgbClr val="D506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pt-BR" altLang="pt-BR" b="1" dirty="0">
                <a:solidFill>
                  <a:srgbClr val="D506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abordagem organizada para atingir objetivos por meio de passos preestabelecidos 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2053" name="Picture 2052" descr="Setas apontando para a direita enquanto uma aponta para a esquerda">
            <a:extLst>
              <a:ext uri="{FF2B5EF4-FFF2-40B4-BE49-F238E27FC236}">
                <a16:creationId xmlns:a16="http://schemas.microsoft.com/office/drawing/2014/main" id="{452B3DFA-7C69-456F-0338-FE5DC6353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50" r="558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>
            <a:extLst>
              <a:ext uri="{FF2B5EF4-FFF2-40B4-BE49-F238E27FC236}">
                <a16:creationId xmlns:a16="http://schemas.microsoft.com/office/drawing/2014/main" id="{19B7BCDB-853A-2D08-D349-1D666A151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j) Planejar Infraestrutura Paralela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/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a estratégia da infraestrutura paralela; </a:t>
            </a:r>
          </a:p>
          <a:p>
            <a:pPr indent="-342900"/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a política de gestão, operação, aquisição e legalização da infraestrutura paralela; </a:t>
            </a:r>
          </a:p>
          <a:p>
            <a:pPr indent="-342900"/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Planejar e descrever a infraestrutura paralela; </a:t>
            </a:r>
          </a:p>
          <a:p>
            <a:pPr indent="-342900"/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o sistema de atualização, instalação e manutenção da infraestrutura paralela; </a:t>
            </a:r>
          </a:p>
          <a:p>
            <a:pPr indent="-342900"/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os critérios de controle, segurança, auditoria e avaliação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permanente; </a:t>
            </a:r>
          </a:p>
          <a:p>
            <a:pPr indent="-342900"/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o plano de contingência e de reserva técnica; </a:t>
            </a:r>
          </a:p>
          <a:p>
            <a:pPr indent="-342900"/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quadro geral da infraestrutura ura paralela).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Open Folder">
            <a:extLst>
              <a:ext uri="{FF2B5EF4-FFF2-40B4-BE49-F238E27FC236}">
                <a16:creationId xmlns:a16="http://schemas.microsoft.com/office/drawing/2014/main" id="{4ECF46CF-874E-5A98-C2D1-F62B9D813820}"/>
              </a:ext>
            </a:extLst>
          </p:cNvPr>
          <p:cNvSpPr/>
          <p:nvPr/>
        </p:nvSpPr>
        <p:spPr>
          <a:xfrm>
            <a:off x="1376480" y="776688"/>
            <a:ext cx="356792" cy="356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>
            <a:extLst>
              <a:ext uri="{FF2B5EF4-FFF2-40B4-BE49-F238E27FC236}">
                <a16:creationId xmlns:a16="http://schemas.microsoft.com/office/drawing/2014/main" id="{94C40E51-E0D2-EC57-AC43-55ACE6FF5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rgbClr val="FFFF66"/>
                </a:solidFill>
              </a:rPr>
              <a:t>		k) Organizar a Unidade da Tecnologia da Informação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Elaborar plano de trabalho;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Avaliar unidade da tecnologia da informação;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Definir estratégias da unidade da tecnologia da informação;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Definir modelo de gestão da unidade da tecnologia da informação;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Definir políticas da TI;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Definir normas e padrões técnicos operacionais da TI;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Propor estrutura organizacional da TI;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Elaborar quadro geral da TI e dos valores humanos necessários.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Open Folder">
            <a:extLst>
              <a:ext uri="{FF2B5EF4-FFF2-40B4-BE49-F238E27FC236}">
                <a16:creationId xmlns:a16="http://schemas.microsoft.com/office/drawing/2014/main" id="{01DF1F49-5332-BD09-8E70-8F57F37F2130}"/>
              </a:ext>
            </a:extLst>
          </p:cNvPr>
          <p:cNvSpPr/>
          <p:nvPr/>
        </p:nvSpPr>
        <p:spPr>
          <a:xfrm>
            <a:off x="1365463" y="681037"/>
            <a:ext cx="356792" cy="356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>
            <a:extLst>
              <a:ext uri="{FF2B5EF4-FFF2-40B4-BE49-F238E27FC236}">
                <a16:creationId xmlns:a16="http://schemas.microsoft.com/office/drawing/2014/main" id="{8CCDDE08-2754-70E5-BE93-45C33A77C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Parte VI.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Avaliar e Planejar Recursos Humanos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Foram elaboradas as seguintes subfases: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l) Avaliar Recursos Humanos </a:t>
            </a:r>
          </a:p>
          <a:p>
            <a:pPr indent="-342900"/>
            <a:r>
              <a:rPr lang="pt-BR" altLang="pt-BR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plano de trabalho; </a:t>
            </a:r>
          </a:p>
          <a:p>
            <a:pPr indent="-342900"/>
            <a:r>
              <a:rPr lang="pt-BR" altLang="pt-BR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Identificar e descrever as funções ou cargos existentes; </a:t>
            </a:r>
          </a:p>
          <a:p>
            <a:pPr indent="-342900"/>
            <a:r>
              <a:rPr lang="pt-BR" altLang="pt-BR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Identificar e descrever o perfil profissional atual dos valores humanos;</a:t>
            </a:r>
          </a:p>
          <a:p>
            <a:pPr indent="-342900"/>
            <a:r>
              <a:rPr lang="pt-BR" altLang="pt-BR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Avaliar competências e habilidades dos RH envolvidos no projeto e da organização;</a:t>
            </a:r>
          </a:p>
          <a:p>
            <a:pPr indent="-342900"/>
            <a:r>
              <a:rPr lang="pt-BR" altLang="pt-BR" sz="2200" b="1" dirty="0">
                <a:solidFill>
                  <a:schemeClr val="tx1"/>
                </a:solidFill>
              </a:rPr>
              <a:t>Rever estrutura organizacional; </a:t>
            </a:r>
          </a:p>
          <a:p>
            <a:pPr indent="-342900"/>
            <a:r>
              <a:rPr lang="pt-BR" altLang="pt-BR" sz="2200" b="1" dirty="0">
                <a:solidFill>
                  <a:schemeClr val="tx1"/>
                </a:solidFill>
              </a:rPr>
              <a:t>Avaliar processos de recrutamento e seleção de profissionais da organização; </a:t>
            </a:r>
          </a:p>
          <a:p>
            <a:pPr indent="-342900"/>
            <a:r>
              <a:rPr lang="pt-BR" altLang="pt-BR" sz="2200" b="1" dirty="0">
                <a:solidFill>
                  <a:schemeClr val="tx1"/>
                </a:solidFill>
              </a:rPr>
              <a:t>Avaliar processos de capacitação e de competências atual; </a:t>
            </a:r>
          </a:p>
          <a:p>
            <a:pPr indent="-342900"/>
            <a:r>
              <a:rPr lang="pt-BR" altLang="pt-BR" sz="2200" b="1" dirty="0">
                <a:solidFill>
                  <a:schemeClr val="tx1"/>
                </a:solidFill>
              </a:rPr>
              <a:t>Elaborar quadro demonstrativo da avaliação dos recursos humanos);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Marca de seleção">
            <a:extLst>
              <a:ext uri="{FF2B5EF4-FFF2-40B4-BE49-F238E27FC236}">
                <a16:creationId xmlns:a16="http://schemas.microsoft.com/office/drawing/2014/main" id="{0557A18C-BD85-423C-6B44-9BDA3F4523CE}"/>
              </a:ext>
            </a:extLst>
          </p:cNvPr>
          <p:cNvSpPr/>
          <p:nvPr/>
        </p:nvSpPr>
        <p:spPr>
          <a:xfrm>
            <a:off x="1140147" y="592902"/>
            <a:ext cx="612451" cy="612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 descr="Tabela">
            <a:extLst>
              <a:ext uri="{FF2B5EF4-FFF2-40B4-BE49-F238E27FC236}">
                <a16:creationId xmlns:a16="http://schemas.microsoft.com/office/drawing/2014/main" id="{C1A0C0D6-2C5A-DBA0-A0A9-5BF57511B8EF}"/>
              </a:ext>
            </a:extLst>
          </p:cNvPr>
          <p:cNvSpPr/>
          <p:nvPr/>
        </p:nvSpPr>
        <p:spPr>
          <a:xfrm>
            <a:off x="1214560" y="1205353"/>
            <a:ext cx="463627" cy="47243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tângulo 4" descr="Open Folder">
            <a:extLst>
              <a:ext uri="{FF2B5EF4-FFF2-40B4-BE49-F238E27FC236}">
                <a16:creationId xmlns:a16="http://schemas.microsoft.com/office/drawing/2014/main" id="{A1A41B48-58EF-3507-D665-82241BFA44DF}"/>
              </a:ext>
            </a:extLst>
          </p:cNvPr>
          <p:cNvSpPr/>
          <p:nvPr/>
        </p:nvSpPr>
        <p:spPr>
          <a:xfrm>
            <a:off x="961751" y="2263965"/>
            <a:ext cx="356792" cy="356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30FEF2DF-DB23-6FCA-5751-86207804A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31838"/>
            <a:ext cx="10515600" cy="5445125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m) Planejar Recursos Humanos Gestores e “não- gestores”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 estratégias dos recursos humanos;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 estrutura organizacional para toda a organização;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e descrever o novo perfil profissional e papéis das pessoas na organização; </a:t>
            </a:r>
          </a:p>
          <a:p>
            <a:pPr indent="-342900"/>
            <a:r>
              <a:rPr lang="pt-BR" altLang="pt-BR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dentificar</a:t>
            </a:r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planejar necessidades de capacitação;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 processos de recrutamento e seleção de pessoas;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 processos de capacitação e de competências dos recursos humanos;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 políticas de gestão de pessoas;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quadro geral dos recursos humanos necessários.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Open Folder">
            <a:extLst>
              <a:ext uri="{FF2B5EF4-FFF2-40B4-BE49-F238E27FC236}">
                <a16:creationId xmlns:a16="http://schemas.microsoft.com/office/drawing/2014/main" id="{1E18C90A-9206-1CFB-C502-5060F7F5E538}"/>
              </a:ext>
            </a:extLst>
          </p:cNvPr>
          <p:cNvSpPr/>
          <p:nvPr/>
        </p:nvSpPr>
        <p:spPr>
          <a:xfrm>
            <a:off x="1380392" y="809738"/>
            <a:ext cx="356792" cy="356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2">
            <a:extLst>
              <a:ext uri="{FF2B5EF4-FFF2-40B4-BE49-F238E27FC236}">
                <a16:creationId xmlns:a16="http://schemas.microsoft.com/office/drawing/2014/main" id="{836543FD-8A20-6CAF-8B61-61C9AB21D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69925"/>
            <a:ext cx="10515600" cy="550703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chemeClr val="tx1"/>
                </a:solidFill>
              </a:rPr>
              <a:t>		</a:t>
            </a: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 VII.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Priorizar e custear PEI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pt-BR" altLang="pt-B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altLang="pt-BR" sz="24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n) Estabelecer Prioridades e Necessidades </a:t>
            </a: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metodologia de prioridades para execução do PEI;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quadro de pontuação para desenvolvimento ou aquisição e de implantação do PEI;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Relatar os recursos necessários para execução do PEI;</a:t>
            </a:r>
          </a:p>
          <a:p>
            <a:pPr marL="0" indent="0">
              <a:buNone/>
            </a:pP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altLang="pt-BR" sz="26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o) Avaliar impactos </a:t>
            </a:r>
            <a:endParaRPr lang="pt-BR" altLang="pt-BR"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Prever como as atividades de todos os envolvidos no projeto afetarão a organização;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Identificar as medidas para preparar a organização para os novos SI e a nova TI;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Relatar os impactos positivos e negativos;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Desenvolver alternativas para minimizar os impactos;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quadro de condições e recomendações;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Marca de seleção">
            <a:extLst>
              <a:ext uri="{FF2B5EF4-FFF2-40B4-BE49-F238E27FC236}">
                <a16:creationId xmlns:a16="http://schemas.microsoft.com/office/drawing/2014/main" id="{AEDEC2AE-E9C4-0977-B14E-23C0FFEEE0E4}"/>
              </a:ext>
            </a:extLst>
          </p:cNvPr>
          <p:cNvSpPr/>
          <p:nvPr/>
        </p:nvSpPr>
        <p:spPr>
          <a:xfrm>
            <a:off x="1140147" y="592902"/>
            <a:ext cx="612451" cy="612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 descr="Tabela">
            <a:extLst>
              <a:ext uri="{FF2B5EF4-FFF2-40B4-BE49-F238E27FC236}">
                <a16:creationId xmlns:a16="http://schemas.microsoft.com/office/drawing/2014/main" id="{9A70B40D-9BAE-3067-14F4-237F31475C17}"/>
              </a:ext>
            </a:extLst>
          </p:cNvPr>
          <p:cNvSpPr/>
          <p:nvPr/>
        </p:nvSpPr>
        <p:spPr>
          <a:xfrm>
            <a:off x="1214560" y="1205353"/>
            <a:ext cx="463627" cy="47243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tângulo 4" descr="Open Folder">
            <a:extLst>
              <a:ext uri="{FF2B5EF4-FFF2-40B4-BE49-F238E27FC236}">
                <a16:creationId xmlns:a16="http://schemas.microsoft.com/office/drawing/2014/main" id="{5ED5048E-6762-CFB3-A632-430DA6511554}"/>
              </a:ext>
            </a:extLst>
          </p:cNvPr>
          <p:cNvSpPr/>
          <p:nvPr/>
        </p:nvSpPr>
        <p:spPr>
          <a:xfrm>
            <a:off x="1321395" y="1856424"/>
            <a:ext cx="356792" cy="356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tângulo 5" descr="Open Folder">
            <a:extLst>
              <a:ext uri="{FF2B5EF4-FFF2-40B4-BE49-F238E27FC236}">
                <a16:creationId xmlns:a16="http://schemas.microsoft.com/office/drawing/2014/main" id="{0754DE30-A001-560E-0E93-739335332F7F}"/>
              </a:ext>
            </a:extLst>
          </p:cNvPr>
          <p:cNvSpPr/>
          <p:nvPr/>
        </p:nvSpPr>
        <p:spPr>
          <a:xfrm>
            <a:off x="1395806" y="3748979"/>
            <a:ext cx="356792" cy="356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2">
            <a:extLst>
              <a:ext uri="{FF2B5EF4-FFF2-40B4-BE49-F238E27FC236}">
                <a16:creationId xmlns:a16="http://schemas.microsoft.com/office/drawing/2014/main" id="{822E368F-59AA-4F96-360E-768A8E5EA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39763"/>
            <a:ext cx="10515600" cy="55372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rgbClr val="FFFF66"/>
                </a:solidFill>
              </a:rPr>
              <a:t>		p) Elaborar plano Econômico-financeiro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Desenvolver a estratégia e políticas de retorno dos investimentos;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Elaborar análise de custos, benefícios (mensuráveis e não-mensuráveis), riscos e viabilidade;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Avaliar eventuais custos de implementação ou otimização e outros;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Sintetizar o plano econômico-financeiro.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Open Folder">
            <a:extLst>
              <a:ext uri="{FF2B5EF4-FFF2-40B4-BE49-F238E27FC236}">
                <a16:creationId xmlns:a16="http://schemas.microsoft.com/office/drawing/2014/main" id="{3D8332CB-0CF6-7A1D-FB9B-4B30A5ED71B4}"/>
              </a:ext>
            </a:extLst>
          </p:cNvPr>
          <p:cNvSpPr/>
          <p:nvPr/>
        </p:nvSpPr>
        <p:spPr>
          <a:xfrm>
            <a:off x="1365463" y="1206428"/>
            <a:ext cx="356792" cy="356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>
            <a:extLst>
              <a:ext uri="{FF2B5EF4-FFF2-40B4-BE49-F238E27FC236}">
                <a16:creationId xmlns:a16="http://schemas.microsoft.com/office/drawing/2014/main" id="{4FDBF6E5-F8AD-4351-405E-4B55966F2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	</a:t>
            </a:r>
            <a:r>
              <a:rPr lang="pt-BR" altLang="pt-BR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Parte VIII.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Executar PEI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altLang="pt-BR" sz="24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q) Elaborar Planos de ação </a:t>
            </a:r>
            <a:endParaRPr lang="pt-BR" altLang="pt-BR" b="1" dirty="0">
              <a:solidFill>
                <a:srgbClr val="FFFF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cronogramas para o desenvolvimento ou aquisição e implantação do PEI;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Desmembrar o cronograma em diferentes atividades internas e externas;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planos de implantação, de ação e de investimento consolidados.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Marca de seleção">
            <a:extLst>
              <a:ext uri="{FF2B5EF4-FFF2-40B4-BE49-F238E27FC236}">
                <a16:creationId xmlns:a16="http://schemas.microsoft.com/office/drawing/2014/main" id="{B9DDC351-E119-F046-2AE7-7290A8BA730E}"/>
              </a:ext>
            </a:extLst>
          </p:cNvPr>
          <p:cNvSpPr/>
          <p:nvPr/>
        </p:nvSpPr>
        <p:spPr>
          <a:xfrm>
            <a:off x="1140147" y="592902"/>
            <a:ext cx="612451" cy="612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 descr="Tabela">
            <a:extLst>
              <a:ext uri="{FF2B5EF4-FFF2-40B4-BE49-F238E27FC236}">
                <a16:creationId xmlns:a16="http://schemas.microsoft.com/office/drawing/2014/main" id="{D1A87001-FF83-2D43-668E-11513DA610A5}"/>
              </a:ext>
            </a:extLst>
          </p:cNvPr>
          <p:cNvSpPr/>
          <p:nvPr/>
        </p:nvSpPr>
        <p:spPr>
          <a:xfrm>
            <a:off x="1214560" y="1205353"/>
            <a:ext cx="463627" cy="47243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tângulo 4" descr="Open Folder">
            <a:extLst>
              <a:ext uri="{FF2B5EF4-FFF2-40B4-BE49-F238E27FC236}">
                <a16:creationId xmlns:a16="http://schemas.microsoft.com/office/drawing/2014/main" id="{067F7D17-0EB2-0550-22AC-92A3D5903127}"/>
              </a:ext>
            </a:extLst>
          </p:cNvPr>
          <p:cNvSpPr/>
          <p:nvPr/>
        </p:nvSpPr>
        <p:spPr>
          <a:xfrm>
            <a:off x="1321395" y="2349837"/>
            <a:ext cx="356792" cy="356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2">
            <a:extLst>
              <a:ext uri="{FF2B5EF4-FFF2-40B4-BE49-F238E27FC236}">
                <a16:creationId xmlns:a16="http://schemas.microsoft.com/office/drawing/2014/main" id="{6436DFAF-38E7-D08D-57BE-48ED5AD841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39763"/>
            <a:ext cx="10515600" cy="55372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altLang="pt-BR" sz="24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r) Gerenciar, divulgar, documentar e aprovar o projeto </a:t>
            </a:r>
            <a:r>
              <a:rPr lang="pt-BR" altLang="pt-BR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(última subfase)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/>
            <a:r>
              <a:rPr lang="pt-BR" altLang="pt-B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</a:t>
            </a:r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forma de gestão do projeto;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Divulgar o projeto;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Gerir o projeto;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dicionário de termos do projeto PEI;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Elaborar, finalizar e revisar o relatório final do projeto PEI;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Avaliar projeto PEI;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Apresentar o projeto ao comitê do projeto ou equipe multidisciplinar.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Open Folder">
            <a:extLst>
              <a:ext uri="{FF2B5EF4-FFF2-40B4-BE49-F238E27FC236}">
                <a16:creationId xmlns:a16="http://schemas.microsoft.com/office/drawing/2014/main" id="{3B1E7266-D378-9782-737D-8ADA53F9C9A9}"/>
              </a:ext>
            </a:extLst>
          </p:cNvPr>
          <p:cNvSpPr/>
          <p:nvPr/>
        </p:nvSpPr>
        <p:spPr>
          <a:xfrm>
            <a:off x="1288344" y="681037"/>
            <a:ext cx="356792" cy="356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0E48-94FA-3504-7C10-D701D87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02255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metodologia de Rezende é dividida em 9 partes: </a:t>
            </a:r>
            <a:br>
              <a:rPr lang="pt-BR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4979D-AF8B-494A-F26C-B207492C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02535"/>
            <a:ext cx="10353762" cy="5245865"/>
          </a:xfrm>
        </p:spPr>
        <p:txBody>
          <a:bodyPr>
            <a:normAutofit fontScale="92500" lnSpcReduction="20000"/>
          </a:bodyPr>
          <a:lstStyle/>
          <a:p>
            <a:pPr marL="369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 I.</a:t>
            </a:r>
            <a:endParaRPr lang="pt-BR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Planejar o PEI.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Direcionada para a organização inicial do projeto e para a formação da equipe multidisciplinar e suas competências. Foi desenvolvida juntamente com a Parte 9, Gerir PEI (que é elaborada ao longo do projeto), com as seguintes </a:t>
            </a:r>
            <a:r>
              <a:rPr lang="pt-BR" sz="2200" b="1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subfases:</a:t>
            </a:r>
          </a:p>
          <a:p>
            <a:pPr marL="369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2800" b="1" dirty="0">
                <a:solidFill>
                  <a:srgbClr val="FFFF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600" b="1" dirty="0">
                <a:solidFill>
                  <a:srgbClr val="FFFF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Organizar o Projeto: </a:t>
            </a:r>
            <a:endParaRPr lang="pt-BR" sz="2800" b="1" dirty="0">
              <a:solidFill>
                <a:srgbClr val="FFFF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Nominar a equipe multidisciplinar ou comitê do PEI;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objetivos do PEI;</a:t>
            </a:r>
          </a:p>
          <a:p>
            <a:pPr marL="369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2800" b="1" dirty="0">
                <a:solidFill>
                  <a:srgbClr val="FFFF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600" b="1" dirty="0">
                <a:solidFill>
                  <a:srgbClr val="FFFF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Capacitar a Equipe de Trabalho: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Estabelecer e distribuir atividades com diferentes equipes dentro da empresa (Gestores, Marketing, TI);</a:t>
            </a:r>
          </a:p>
          <a:p>
            <a:pPr marL="3690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pt-BR" sz="2400" b="1" dirty="0">
              <a:solidFill>
                <a:srgbClr val="FFFF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Retângulo 3" descr="Marca de seleção">
            <a:extLst>
              <a:ext uri="{FF2B5EF4-FFF2-40B4-BE49-F238E27FC236}">
                <a16:creationId xmlns:a16="http://schemas.microsoft.com/office/drawing/2014/main" id="{F5C1B99C-D4CE-E425-C27D-9178E6475C6C}"/>
              </a:ext>
            </a:extLst>
          </p:cNvPr>
          <p:cNvSpPr/>
          <p:nvPr/>
        </p:nvSpPr>
        <p:spPr>
          <a:xfrm>
            <a:off x="1187379" y="910727"/>
            <a:ext cx="612451" cy="612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tângulo 4" descr="Tabela">
            <a:extLst>
              <a:ext uri="{FF2B5EF4-FFF2-40B4-BE49-F238E27FC236}">
                <a16:creationId xmlns:a16="http://schemas.microsoft.com/office/drawing/2014/main" id="{483CBC24-045C-9700-F721-E58EA818D461}"/>
              </a:ext>
            </a:extLst>
          </p:cNvPr>
          <p:cNvSpPr/>
          <p:nvPr/>
        </p:nvSpPr>
        <p:spPr>
          <a:xfrm>
            <a:off x="1261790" y="1443678"/>
            <a:ext cx="463627" cy="47243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48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4F8F8-9CAD-4041-5870-27C16008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20"/>
            <a:ext cx="10515600" cy="5699443"/>
          </a:xfrm>
        </p:spPr>
        <p:txBody>
          <a:bodyPr rtlCol="0">
            <a:normAutofit lnSpcReduction="1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 II.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Revisar o planejamento estratégico.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 Identificar Estratégias e ações Organizacionais: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negócio e missão empresarial ou organizacional;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visão e valores organizacionais;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objetivos e estratégias organizacionais;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Relatar objetivos das funções organizacionais;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Relatar políticas e normas organizacionais;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Analisar ambiente interno e externo;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Avaliar estrutura organizacional atual;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objetivos da área ou unidade da TI;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Prever o perfil profissional; </a:t>
            </a:r>
          </a:p>
          <a:p>
            <a:pPr indent="-342900"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planos de ação.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/>
          </a:p>
        </p:txBody>
      </p:sp>
      <p:sp>
        <p:nvSpPr>
          <p:cNvPr id="17" name="Retângulo 16" descr="Marca de seleção">
            <a:extLst>
              <a:ext uri="{FF2B5EF4-FFF2-40B4-BE49-F238E27FC236}">
                <a16:creationId xmlns:a16="http://schemas.microsoft.com/office/drawing/2014/main" id="{94443BAB-BA74-21C8-90DD-1ABACF415D86}"/>
              </a:ext>
            </a:extLst>
          </p:cNvPr>
          <p:cNvSpPr/>
          <p:nvPr/>
        </p:nvSpPr>
        <p:spPr>
          <a:xfrm>
            <a:off x="1140149" y="681037"/>
            <a:ext cx="612451" cy="612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Retângulo 19" descr="Tabela">
            <a:extLst>
              <a:ext uri="{FF2B5EF4-FFF2-40B4-BE49-F238E27FC236}">
                <a16:creationId xmlns:a16="http://schemas.microsoft.com/office/drawing/2014/main" id="{B3EE051E-113B-C01A-862B-2676E6FC59D7}"/>
              </a:ext>
            </a:extLst>
          </p:cNvPr>
          <p:cNvSpPr/>
          <p:nvPr/>
        </p:nvSpPr>
        <p:spPr>
          <a:xfrm>
            <a:off x="1195691" y="1260787"/>
            <a:ext cx="463627" cy="47243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tângulo 20" descr="Open Folder">
            <a:extLst>
              <a:ext uri="{FF2B5EF4-FFF2-40B4-BE49-F238E27FC236}">
                <a16:creationId xmlns:a16="http://schemas.microsoft.com/office/drawing/2014/main" id="{E0D06701-8E43-DBEC-B211-AC3F187D8DB3}"/>
              </a:ext>
            </a:extLst>
          </p:cNvPr>
          <p:cNvSpPr/>
          <p:nvPr/>
        </p:nvSpPr>
        <p:spPr>
          <a:xfrm>
            <a:off x="1395808" y="2044315"/>
            <a:ext cx="356792" cy="356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Conteúdo 2">
            <a:extLst>
              <a:ext uri="{FF2B5EF4-FFF2-40B4-BE49-F238E27FC236}">
                <a16:creationId xmlns:a16="http://schemas.microsoft.com/office/drawing/2014/main" id="{CA6C3ABC-F70F-40A3-A81F-5684FD235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		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		Parte III.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		Planejar informações e conhecimentos</a:t>
            </a:r>
            <a:endParaRPr lang="pt-BR" altLang="pt-BR" b="1" dirty="0">
              <a:solidFill>
                <a:schemeClr val="tx1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chemeClr val="tx1"/>
                </a:solidFill>
              </a:rPr>
              <a:t>		É uma complementação dos planejamentos da Parte II, visando a preparar a Parte IV, com as seguintes </a:t>
            </a:r>
            <a:r>
              <a:rPr lang="pt-BR" altLang="pt-BR" b="1" spc="300" dirty="0">
                <a:solidFill>
                  <a:schemeClr val="tx1"/>
                </a:solidFill>
              </a:rPr>
              <a:t>subfases: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chemeClr val="tx1"/>
                </a:solidFill>
              </a:rPr>
              <a:t> 	  </a:t>
            </a:r>
            <a:r>
              <a:rPr lang="pt-BR" altLang="pt-BR" sz="2400" b="1" dirty="0">
                <a:solidFill>
                  <a:srgbClr val="FFFF00"/>
                </a:solidFill>
              </a:rPr>
              <a:t>d) Identificar informações e conhecimentos organizacionais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Elaborar o modelo de informações empresariais ou organizacionais (MIE);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</a:rPr>
              <a:t>Mapear conhecimentos.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Marca de seleção">
            <a:extLst>
              <a:ext uri="{FF2B5EF4-FFF2-40B4-BE49-F238E27FC236}">
                <a16:creationId xmlns:a16="http://schemas.microsoft.com/office/drawing/2014/main" id="{475D9097-BD02-1A1F-FA34-08F51049742D}"/>
              </a:ext>
            </a:extLst>
          </p:cNvPr>
          <p:cNvSpPr/>
          <p:nvPr/>
        </p:nvSpPr>
        <p:spPr>
          <a:xfrm>
            <a:off x="1214560" y="1110694"/>
            <a:ext cx="612451" cy="612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 descr="Tabela">
            <a:extLst>
              <a:ext uri="{FF2B5EF4-FFF2-40B4-BE49-F238E27FC236}">
                <a16:creationId xmlns:a16="http://schemas.microsoft.com/office/drawing/2014/main" id="{D39007A3-EEF7-FCAE-C973-40FAEBBDFB47}"/>
              </a:ext>
            </a:extLst>
          </p:cNvPr>
          <p:cNvSpPr/>
          <p:nvPr/>
        </p:nvSpPr>
        <p:spPr>
          <a:xfrm>
            <a:off x="1214560" y="1822647"/>
            <a:ext cx="463627" cy="47243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tângulo 4" descr="Open Folder">
            <a:extLst>
              <a:ext uri="{FF2B5EF4-FFF2-40B4-BE49-F238E27FC236}">
                <a16:creationId xmlns:a16="http://schemas.microsoft.com/office/drawing/2014/main" id="{8FE80AE9-A152-F6CA-9C25-1850142DA28C}"/>
              </a:ext>
            </a:extLst>
          </p:cNvPr>
          <p:cNvSpPr/>
          <p:nvPr/>
        </p:nvSpPr>
        <p:spPr>
          <a:xfrm>
            <a:off x="1089581" y="3593262"/>
            <a:ext cx="356792" cy="356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CaixaDeTexto 4">
            <a:extLst>
              <a:ext uri="{FF2B5EF4-FFF2-40B4-BE49-F238E27FC236}">
                <a16:creationId xmlns:a16="http://schemas.microsoft.com/office/drawing/2014/main" id="{0D8D9876-2BE7-2C25-3166-25154F586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187" y="0"/>
            <a:ext cx="9428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000" b="1" dirty="0"/>
              <a:t>Exemplo de como as informações organizacionais podem ser assim documentadas: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769D54-CA53-7394-7BBE-9E8D9CAE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84" y="400110"/>
            <a:ext cx="7982677" cy="6716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2">
            <a:extLst>
              <a:ext uri="{FF2B5EF4-FFF2-40B4-BE49-F238E27FC236}">
                <a16:creationId xmlns:a16="http://schemas.microsoft.com/office/drawing/2014/main" id="{437A0C2C-E42B-0ED0-835B-84795834B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546100"/>
            <a:ext cx="10515600" cy="57229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chemeClr val="tx1"/>
                </a:solidFill>
              </a:rPr>
              <a:t>		Parte IV.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chemeClr val="tx1"/>
                </a:solidFill>
              </a:rPr>
              <a:t>		Avaliar e planejar sistemas de Informação e de Conhecimentos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>
              <a:solidFill>
                <a:schemeClr val="tx1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chemeClr val="tx1"/>
                </a:solidFill>
                <a:effectLst/>
              </a:rPr>
              <a:t>		</a:t>
            </a:r>
            <a:r>
              <a:rPr lang="pt-BR" altLang="pt-BR" sz="2400" b="1" dirty="0">
                <a:solidFill>
                  <a:srgbClr val="FFFF66"/>
                </a:solidFill>
                <a:effectLst/>
              </a:rPr>
              <a:t>e) Avaliar Sistemas de Informação e de Conhecimentos atuais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b="1" dirty="0">
              <a:solidFill>
                <a:schemeClr val="tx1"/>
              </a:solidFill>
              <a:effectLst/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Elaborar plano de trabalho;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Identificar todos os sistemas da organização;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Relatar detalhes dos sistemas existentes;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Avaliar e sumariar a situação geral dos sistemas;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7" name="Retângulo 6" descr="Marca de seleção">
            <a:extLst>
              <a:ext uri="{FF2B5EF4-FFF2-40B4-BE49-F238E27FC236}">
                <a16:creationId xmlns:a16="http://schemas.microsoft.com/office/drawing/2014/main" id="{16AFFC55-4733-E66B-7B71-2C52ABA27A0B}"/>
              </a:ext>
            </a:extLst>
          </p:cNvPr>
          <p:cNvSpPr/>
          <p:nvPr/>
        </p:nvSpPr>
        <p:spPr>
          <a:xfrm>
            <a:off x="1118113" y="472066"/>
            <a:ext cx="612451" cy="612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tângulo 7" descr="Tabela">
            <a:extLst>
              <a:ext uri="{FF2B5EF4-FFF2-40B4-BE49-F238E27FC236}">
                <a16:creationId xmlns:a16="http://schemas.microsoft.com/office/drawing/2014/main" id="{C046075A-3A13-5145-26E1-251203580A9B}"/>
              </a:ext>
            </a:extLst>
          </p:cNvPr>
          <p:cNvSpPr/>
          <p:nvPr/>
        </p:nvSpPr>
        <p:spPr>
          <a:xfrm>
            <a:off x="1192526" y="1084517"/>
            <a:ext cx="463627" cy="47243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tângulo 8" descr="Open Folder">
            <a:extLst>
              <a:ext uri="{FF2B5EF4-FFF2-40B4-BE49-F238E27FC236}">
                <a16:creationId xmlns:a16="http://schemas.microsoft.com/office/drawing/2014/main" id="{25CC5324-B194-00C9-A48C-D1D5AACF0B3F}"/>
              </a:ext>
            </a:extLst>
          </p:cNvPr>
          <p:cNvSpPr/>
          <p:nvPr/>
        </p:nvSpPr>
        <p:spPr>
          <a:xfrm>
            <a:off x="1299361" y="2017850"/>
            <a:ext cx="356792" cy="356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>
            <a:extLst>
              <a:ext uri="{FF2B5EF4-FFF2-40B4-BE49-F238E27FC236}">
                <a16:creationId xmlns:a16="http://schemas.microsoft.com/office/drawing/2014/main" id="{2D1C0663-3EB1-7748-4343-FD60E838E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01675"/>
            <a:ext cx="10515600" cy="547528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rgbClr val="FFFF66"/>
                </a:solidFill>
              </a:rPr>
              <a:t>		</a:t>
            </a:r>
            <a:r>
              <a:rPr lang="pt-BR" altLang="pt-BR" sz="2400" b="1" dirty="0">
                <a:solidFill>
                  <a:srgbClr val="FFFF66"/>
                </a:solidFill>
              </a:rPr>
              <a:t>f) Planejar Sistemas de Informação e de Conhecimentos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Rever e detalhar informações e conhecimentos;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Identificar e nominar os sistemas propostos;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Desenhar o modelo conceitual ou elaborar o modelo de dados ou os diagramas;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Descrever as funções ou requisitos dos sistemas propostos;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Validar sistemas propostos;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Avaliar aquisição ou desenvolvimento dos sistemas;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</a:rPr>
              <a:t>Elaborar quadro geral dos sistemas propostos.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pt-BR" altLang="pt-BR" dirty="0"/>
          </a:p>
        </p:txBody>
      </p:sp>
      <p:sp>
        <p:nvSpPr>
          <p:cNvPr id="3" name="Retângulo 2" descr="Open Folder">
            <a:extLst>
              <a:ext uri="{FF2B5EF4-FFF2-40B4-BE49-F238E27FC236}">
                <a16:creationId xmlns:a16="http://schemas.microsoft.com/office/drawing/2014/main" id="{9646414C-ED0F-9C09-213A-C20E54C7E021}"/>
              </a:ext>
            </a:extLst>
          </p:cNvPr>
          <p:cNvSpPr/>
          <p:nvPr/>
        </p:nvSpPr>
        <p:spPr>
          <a:xfrm>
            <a:off x="1277328" y="701675"/>
            <a:ext cx="356792" cy="356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>
            <a:extLst>
              <a:ext uri="{FF2B5EF4-FFF2-40B4-BE49-F238E27FC236}">
                <a16:creationId xmlns:a16="http://schemas.microsoft.com/office/drawing/2014/main" id="{0DE5D3D5-57EE-EE7C-3A72-A9703A706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Parte V.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Avaliar e planejar tecnologia da Informação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b="1" dirty="0">
                <a:solidFill>
                  <a:srgbClr val="FFFF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pt-BR" altLang="pt-BR" sz="2400" b="1" dirty="0">
                <a:solidFill>
                  <a:srgbClr val="FFFF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g) Avaliar tecnologia de informação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Elaborar plano de trabalho; identificar TI existente;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Descrever e avaliar software e utilitários atuais;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Descrever e avaliar hardware e periféricos atuais;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Descrever e avaliar sistemas de telecomunicações atuais;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Descrever e avaliar gestão de dados e informação atual;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Descrever e avaliar plano de contingência, logística, segurança, auditoria e demais políticas de TI;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Elaborar quadro demonstrativo geral da TI disponível.</a:t>
            </a:r>
          </a:p>
        </p:txBody>
      </p:sp>
      <p:sp>
        <p:nvSpPr>
          <p:cNvPr id="3" name="Retângulo 2" descr="Marca de seleção">
            <a:extLst>
              <a:ext uri="{FF2B5EF4-FFF2-40B4-BE49-F238E27FC236}">
                <a16:creationId xmlns:a16="http://schemas.microsoft.com/office/drawing/2014/main" id="{EB374AEF-EF38-4395-C11B-B01D77526E1A}"/>
              </a:ext>
            </a:extLst>
          </p:cNvPr>
          <p:cNvSpPr/>
          <p:nvPr/>
        </p:nvSpPr>
        <p:spPr>
          <a:xfrm>
            <a:off x="1118113" y="472066"/>
            <a:ext cx="612451" cy="61245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 descr="Tabela">
            <a:extLst>
              <a:ext uri="{FF2B5EF4-FFF2-40B4-BE49-F238E27FC236}">
                <a16:creationId xmlns:a16="http://schemas.microsoft.com/office/drawing/2014/main" id="{801123D3-3E44-26B5-0571-FEE2684BB13B}"/>
              </a:ext>
            </a:extLst>
          </p:cNvPr>
          <p:cNvSpPr/>
          <p:nvPr/>
        </p:nvSpPr>
        <p:spPr>
          <a:xfrm>
            <a:off x="1192526" y="1084517"/>
            <a:ext cx="463627" cy="47243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tângulo 4" descr="Open Folder">
            <a:extLst>
              <a:ext uri="{FF2B5EF4-FFF2-40B4-BE49-F238E27FC236}">
                <a16:creationId xmlns:a16="http://schemas.microsoft.com/office/drawing/2014/main" id="{DCB3FD6F-9944-5E3D-1A22-9E67D9D0F53D}"/>
              </a:ext>
            </a:extLst>
          </p:cNvPr>
          <p:cNvSpPr/>
          <p:nvPr/>
        </p:nvSpPr>
        <p:spPr>
          <a:xfrm>
            <a:off x="1299361" y="1675077"/>
            <a:ext cx="356792" cy="35679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Conteúdo 2">
            <a:extLst>
              <a:ext uri="{FF2B5EF4-FFF2-40B4-BE49-F238E27FC236}">
                <a16:creationId xmlns:a16="http://schemas.microsoft.com/office/drawing/2014/main" id="{CC68E106-5D8E-2675-8249-D4459CAC7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848298"/>
            <a:ext cx="10515600" cy="5761821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pt-BR" sz="2100" b="1" dirty="0">
                <a:solidFill>
                  <a:srgbClr val="FFFF66"/>
                </a:solidFill>
              </a:rPr>
              <a:t> </a:t>
            </a:r>
            <a:r>
              <a:rPr lang="pt-BR" altLang="pt-BR" sz="21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altLang="pt-BR" sz="24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h) Planejar tecnologia de informação </a:t>
            </a:r>
            <a:endParaRPr lang="pt-BR" altLang="pt-BR" sz="2100" b="1" dirty="0">
              <a:solidFill>
                <a:srgbClr val="FFFF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/>
            <a:r>
              <a:rPr lang="pt-BR" altLang="pt-BR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Software;</a:t>
            </a:r>
          </a:p>
          <a:p>
            <a:pPr indent="-342900"/>
            <a:r>
              <a:rPr lang="pt-BR" altLang="pt-BR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Hardware;</a:t>
            </a:r>
          </a:p>
          <a:p>
            <a:pPr indent="-342900"/>
            <a:r>
              <a:rPr lang="pt-BR" altLang="pt-BR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Sistemas de telecomunicação;</a:t>
            </a:r>
          </a:p>
          <a:p>
            <a:pPr indent="-342900"/>
            <a:r>
              <a:rPr lang="pt-BR" altLang="pt-BR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Gestão de dados e informação (desenvolver a estratégia dos componentes da TI;</a:t>
            </a:r>
          </a:p>
          <a:p>
            <a:pPr indent="-342900"/>
            <a:r>
              <a:rPr lang="pt-BR" altLang="pt-BR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a política de gestão, operação, aquisição e legalização dos componentes da TI;</a:t>
            </a:r>
          </a:p>
          <a:p>
            <a:pPr indent="-342900"/>
            <a:r>
              <a:rPr lang="pt-BR" altLang="pt-BR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os sistemas de controle de acesso e dos níveis de acesso aos componentes da TI.</a:t>
            </a:r>
          </a:p>
          <a:p>
            <a:pPr marL="0" indent="0">
              <a:buNone/>
            </a:pPr>
            <a:endParaRPr lang="pt-BR" altLang="pt-BR" sz="2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pt-BR" altLang="pt-BR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pt-BR" altLang="pt-BR" sz="2400" b="1" dirty="0">
                <a:solidFill>
                  <a:srgbClr val="FF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i) Avaliar Infraestrutura Paralela </a:t>
            </a:r>
            <a:endParaRPr lang="pt-BR" alt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plano de trabalho;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Identificar toda a infraestrutura paralela a TI existente;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Descrever e avaliar a infraestrutura paralela existente;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Descrever e avaliar políticas de infraestrutura paralela; </a:t>
            </a:r>
          </a:p>
          <a:p>
            <a:pPr indent="-342900"/>
            <a:r>
              <a:rPr lang="pt-BR" alt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Elaborar quadro demonstrativo geral da infraestrutura paralela;</a:t>
            </a:r>
            <a:endParaRPr lang="pt-BR" alt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 2" descr="Open Folder">
            <a:extLst>
              <a:ext uri="{FF2B5EF4-FFF2-40B4-BE49-F238E27FC236}">
                <a16:creationId xmlns:a16="http://schemas.microsoft.com/office/drawing/2014/main" id="{C9F61931-F27B-34AC-4ADF-A4ED48C1521D}"/>
              </a:ext>
            </a:extLst>
          </p:cNvPr>
          <p:cNvSpPr/>
          <p:nvPr/>
        </p:nvSpPr>
        <p:spPr>
          <a:xfrm>
            <a:off x="1431564" y="848299"/>
            <a:ext cx="356792" cy="356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 descr="Open Folder">
            <a:extLst>
              <a:ext uri="{FF2B5EF4-FFF2-40B4-BE49-F238E27FC236}">
                <a16:creationId xmlns:a16="http://schemas.microsoft.com/office/drawing/2014/main" id="{91E8CC2E-08D3-6E73-1690-87E57AB593F0}"/>
              </a:ext>
            </a:extLst>
          </p:cNvPr>
          <p:cNvSpPr/>
          <p:nvPr/>
        </p:nvSpPr>
        <p:spPr>
          <a:xfrm>
            <a:off x="1431564" y="4092765"/>
            <a:ext cx="356792" cy="35679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358</TotalTime>
  <Words>1219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Calisto MT</vt:lpstr>
      <vt:lpstr>Wingdings 2</vt:lpstr>
      <vt:lpstr>Ardósia</vt:lpstr>
      <vt:lpstr>Metodologia para Projeto de Planejamento Estratégico de Informações </vt:lpstr>
      <vt:lpstr>A metodologia de Rezende é dividida em 9 partes: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ELIEL SOUZA ESCUDERO</dc:creator>
  <cp:lastModifiedBy>ELIEL SOUZA ESCUDERO</cp:lastModifiedBy>
  <cp:revision>68</cp:revision>
  <dcterms:created xsi:type="dcterms:W3CDTF">2022-05-16T02:35:42Z</dcterms:created>
  <dcterms:modified xsi:type="dcterms:W3CDTF">2022-05-21T21:32:44Z</dcterms:modified>
</cp:coreProperties>
</file>