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9" r:id="rId13"/>
    <p:sldId id="270" r:id="rId14"/>
    <p:sldId id="268" r:id="rId15"/>
    <p:sldId id="271" r:id="rId16"/>
    <p:sldId id="277" r:id="rId17"/>
    <p:sldId id="272" r:id="rId18"/>
    <p:sldId id="278" r:id="rId19"/>
    <p:sldId id="273" r:id="rId20"/>
    <p:sldId id="279" r:id="rId21"/>
    <p:sldId id="274" r:id="rId22"/>
    <p:sldId id="275" r:id="rId23"/>
    <p:sldId id="280" r:id="rId24"/>
    <p:sldId id="276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ustria" panose="020B0604020202020204" charset="0"/>
      <p:regular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8vTgp4Qy+aiXZG7geNAJnXXA3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 rot="5400000">
            <a:off x="4228224" y="-1234462"/>
            <a:ext cx="3636088" cy="1069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 rot="5400000">
            <a:off x="7924366" y="2315931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 rot="5400000">
            <a:off x="2547783" y="-711610"/>
            <a:ext cx="4984956" cy="84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715384" y="2505075"/>
            <a:ext cx="5282192" cy="342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42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688258" y="2315497"/>
            <a:ext cx="4093599" cy="355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>
            <a:spLocks noGrp="1"/>
          </p:cNvSpPr>
          <p:nvPr>
            <p:ph type="pic" idx="2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683342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sz="4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11" name="Google Shape;11;p4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2;p4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tvs.com/" TargetMode="External"/><Relationship Id="rId2" Type="http://schemas.openxmlformats.org/officeDocument/2006/relationships/hyperlink" Target="https://www.sap.com/brazil/products/enterprise-management-er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ynamics.microsoft.com/pt-br/?&amp;wt.mc_id=AID631188_SEM_B62R9E5L&amp;gclid=CjwKCAiA15vTBRAHEiwA7Snfc4USXMuOKU72Ge2Bwp81ffl3FLh9YS-lpr9gd7iKHuzaZn_stH1sdxoCAr8QAvD_BwE" TargetMode="External"/><Relationship Id="rId4" Type="http://schemas.openxmlformats.org/officeDocument/2006/relationships/hyperlink" Target="https://www.oracle.com/br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ior.com.br/solucoes/gestao-empresarial-erp/?gclid=CjwKCAiA15vTBRAHEiwA7SnfcxwDNYX7LqRI6tOW8XGx35xcCzFA-QUQ68uuj4UTMUwVBtN7csMskBoC7m0QAvD_BwE" TargetMode="External"/><Relationship Id="rId7" Type="http://schemas.openxmlformats.org/officeDocument/2006/relationships/hyperlink" Target="http://www.otk.com.br/sistema-erp-pequenas-empresas/" TargetMode="External"/><Relationship Id="rId2" Type="http://schemas.openxmlformats.org/officeDocument/2006/relationships/hyperlink" Target="https://contaazu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okisistemas.com.br/" TargetMode="External"/><Relationship Id="rId5" Type="http://schemas.openxmlformats.org/officeDocument/2006/relationships/hyperlink" Target="https://www.erpomega.com.br/" TargetMode="External"/><Relationship Id="rId4" Type="http://schemas.openxmlformats.org/officeDocument/2006/relationships/hyperlink" Target="https://superlogica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sap.com/dcp/e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.com/brazil/insights/what-is-erp.html" TargetMode="External"/><Relationship Id="rId2" Type="http://schemas.openxmlformats.org/officeDocument/2006/relationships/hyperlink" Target="https://www.sap.com/brazil/about/compan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sap.com/2015/03/04/sap-business-one-funcionalidade-de-configuracaopersonalizacao-da-ui-interface-do-usuari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fe.io/blog/integracao/exemplos-sistemas-gestao-integrados-erps/" TargetMode="External"/><Relationship Id="rId2" Type="http://schemas.openxmlformats.org/officeDocument/2006/relationships/hyperlink" Target="http://www.abepro.org.br/biblioteca/enegep2003_tr0101_078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p.com/brazil/about/company/history.html" TargetMode="External"/><Relationship Id="rId5" Type="http://schemas.openxmlformats.org/officeDocument/2006/relationships/hyperlink" Target="https://store.sap.com/dcp/en/search?sortCode=name-asc&amp;currentPage=0" TargetMode="External"/><Relationship Id="rId4" Type="http://schemas.openxmlformats.org/officeDocument/2006/relationships/hyperlink" Target="https://evoeducacao.com.br/artigos/o-que-e-sap-han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pt-BR" dirty="0"/>
              <a:t>ERP	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Referencial teórico sobre sistemas integrados de gestão ERP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cxnSp>
        <p:nvCxnSpPr>
          <p:cNvPr id="89" name="Google Shape;89;p1"/>
          <p:cNvCxnSpPr/>
          <p:nvPr/>
        </p:nvCxnSpPr>
        <p:spPr>
          <a:xfrm>
            <a:off x="800100" y="723900"/>
            <a:ext cx="4914900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"/>
          <p:cNvCxnSpPr/>
          <p:nvPr/>
        </p:nvCxnSpPr>
        <p:spPr>
          <a:xfrm>
            <a:off x="800100" y="6134100"/>
            <a:ext cx="4914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1" name="Google Shape;91;p1" descr="Renderização abstrata de malha e nós de vidro"/>
          <p:cNvPicPr preferRelativeResize="0"/>
          <p:nvPr/>
        </p:nvPicPr>
        <p:blipFill rotWithShape="1">
          <a:blip r:embed="rId3">
            <a:alphaModFix/>
          </a:blip>
          <a:srcRect l="31430" r="1393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0EF02C-1388-6F41-E0C4-6811C296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1061884"/>
            <a:ext cx="10691265" cy="4867330"/>
          </a:xfrm>
        </p:spPr>
        <p:txBody>
          <a:bodyPr>
            <a:normAutofit/>
          </a:bodyPr>
          <a:lstStyle/>
          <a:p>
            <a:r>
              <a:rPr lang="pt-BR" b="1" dirty="0"/>
              <a:t>Utilização </a:t>
            </a:r>
            <a:r>
              <a:rPr lang="pt-BR" dirty="0"/>
              <a:t>- Pelo menos no início, a maior parte do esforço é no sentido da combinação do pacote com a organização.</a:t>
            </a:r>
          </a:p>
          <a:p>
            <a:endParaRPr lang="pt-BR" dirty="0"/>
          </a:p>
          <a:p>
            <a:r>
              <a:rPr lang="pt-BR" dirty="0"/>
              <a:t> O processo é contínuo e no decorrer do tempo novas necessidades vão surgindo podendo ser combinadas no futuro. </a:t>
            </a:r>
          </a:p>
          <a:p>
            <a:endParaRPr lang="pt-BR" dirty="0"/>
          </a:p>
          <a:p>
            <a:r>
              <a:rPr lang="pt-BR" dirty="0"/>
              <a:t>O fator crítico na etapa de utilização é a grande necessidade de atualização da tecnologia, uma vez que os sistemas ERP têm evolução contínua. Esta necessidade surge em virtude de novas necessidades das empresas e até mesmo para solucionar problemas em sistemas já implantados</a:t>
            </a:r>
          </a:p>
        </p:txBody>
      </p:sp>
    </p:spTree>
    <p:extLst>
      <p:ext uri="{BB962C8B-B14F-4D97-AF65-F5344CB8AC3E}">
        <p14:creationId xmlns:p14="http://schemas.microsoft.com/office/powerpoint/2010/main" val="18597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81662-9A08-F5DC-B94E-15BEC171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75D178-0A87-686B-84B5-44F1861EB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Baseado ainda na literatura apresentada por Corrêa &amp; </a:t>
            </a:r>
            <a:r>
              <a:rPr lang="pt-BR" dirty="0" err="1"/>
              <a:t>Gianese</a:t>
            </a:r>
            <a:r>
              <a:rPr lang="pt-BR" dirty="0"/>
              <a:t> (1999) e </a:t>
            </a:r>
            <a:r>
              <a:rPr lang="pt-BR" dirty="0" err="1"/>
              <a:t>Albertão</a:t>
            </a:r>
            <a:r>
              <a:rPr lang="pt-BR" dirty="0"/>
              <a:t> (2001), um modelo, destacado na Figura abaixo, para o processo de implementação de um módulo do sistema ERP.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BFF4DB-62FB-99C2-BD85-B6216101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48" y="4029732"/>
            <a:ext cx="9571703" cy="20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794A7-F76F-2E51-E8FF-44F9E06E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72175"/>
          </a:xfrm>
        </p:spPr>
        <p:txBody>
          <a:bodyPr>
            <a:normAutofit fontScale="90000"/>
          </a:bodyPr>
          <a:lstStyle/>
          <a:p>
            <a:r>
              <a:rPr lang="pt-BR" dirty="0"/>
              <a:t>10 exemplos de sistemas de gestão integrados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642CD-E8D2-FB3C-6E6D-572A9188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1666568"/>
            <a:ext cx="10691265" cy="426264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b="1" u="sng" spc="2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SAP</a:t>
            </a:r>
            <a:r>
              <a:rPr lang="pt-BR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líder mundial de softwares para empresas, ideal para médios e grandes negócios.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b="1" u="sng" spc="2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TOTVS</a:t>
            </a:r>
            <a:r>
              <a:rPr lang="pt-BR" b="1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pt-BR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gigante brasileira líder em sistemas de gestão empresarial na América Latina, conta com opções de micro a grande empreendedor.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b="1" u="sng" spc="2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Oracle</a:t>
            </a:r>
            <a:r>
              <a:rPr lang="pt-BR" b="1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pt-BR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especializada em softwares de gestão e banco de dados. Opção de ERP híbrido, ou seja, instalado e com a mesma tecnologia da nuvem.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b="1" u="sng" spc="2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Microsoft Dynamics</a:t>
            </a:r>
            <a:r>
              <a:rPr lang="pt-BR" b="1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pt-BR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sistema integrado com completa interação com ferramentas da Microsoft.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564FF8-E584-572A-5512-BFF861493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1371600"/>
            <a:ext cx="10691265" cy="455761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u="sng" spc="2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ContaAzul</a:t>
            </a:r>
            <a:r>
              <a:rPr lang="pt-BR" sz="2000" b="1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pt-BR" sz="2000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referência para pequenas empresas, opção de experiência grátis.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u="sng" spc="2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Senior</a:t>
            </a:r>
            <a:r>
              <a:rPr lang="pt-BR" sz="2000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um sistema integrado completo, com enfoque em gestão de pessoas.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u="sng" spc="2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Superlógica</a:t>
            </a:r>
            <a:r>
              <a:rPr lang="pt-BR" sz="2000" b="1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pt-BR" sz="2000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especializada em negócios com receitas recorrentes.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u="sng" spc="2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ERP </a:t>
            </a:r>
            <a:r>
              <a:rPr lang="pt-BR" sz="2000" b="1" u="sng" spc="2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Omega</a:t>
            </a:r>
            <a:r>
              <a:rPr lang="pt-BR" sz="2000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voltado a empresas do setor industrial.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u="sng" spc="2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Aoki</a:t>
            </a:r>
            <a:r>
              <a:rPr lang="pt-BR" sz="2000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especializado em micro e pequenas empresas.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u="sng" spc="2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7"/>
              </a:rPr>
              <a:t>OTK:</a:t>
            </a:r>
            <a:r>
              <a:rPr lang="pt-BR" sz="2000" spc="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com soluções voltadas para pequenas empresas.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32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25E3D-C15C-EC65-FF8F-F0FD2F6D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Sistema SAP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91764-F796-6545-9F99-894C7F30D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Fundada em 1972 </a:t>
            </a:r>
          </a:p>
          <a:p>
            <a:r>
              <a:rPr lang="pt-BR" dirty="0"/>
              <a:t>Sede em </a:t>
            </a:r>
            <a:r>
              <a:rPr lang="pt-BR" dirty="0" err="1"/>
              <a:t>Walldorf</a:t>
            </a:r>
            <a:r>
              <a:rPr lang="pt-BR" dirty="0"/>
              <a:t> , Alemanha</a:t>
            </a:r>
          </a:p>
          <a:p>
            <a:r>
              <a:rPr lang="pt-BR" dirty="0"/>
              <a:t>Criada por Dietmar </a:t>
            </a:r>
            <a:r>
              <a:rPr lang="pt-BR" dirty="0" err="1"/>
              <a:t>Hopp</a:t>
            </a:r>
            <a:r>
              <a:rPr lang="pt-BR" dirty="0"/>
              <a:t>, Hasso </a:t>
            </a:r>
            <a:r>
              <a:rPr lang="pt-BR" dirty="0" err="1"/>
              <a:t>Plattner</a:t>
            </a:r>
            <a:r>
              <a:rPr lang="pt-BR" dirty="0"/>
              <a:t>, Hans-Werner Hector, Klaus </a:t>
            </a:r>
            <a:r>
              <a:rPr lang="pt-BR" dirty="0" err="1"/>
              <a:t>Tschira</a:t>
            </a:r>
            <a:r>
              <a:rPr lang="pt-BR" dirty="0"/>
              <a:t> e Claus </a:t>
            </a:r>
            <a:r>
              <a:rPr lang="pt-BR" dirty="0" err="1"/>
              <a:t>Wellenreuther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12BF5279-D3D2-3364-2D31-D41A9D6B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65" y="3664156"/>
            <a:ext cx="4304070" cy="27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7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C5090-50DE-A88D-E44F-DE06D7C1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C9FDF6-929C-F9E0-8851-4D1CBF0E9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DAAAF1-00DA-B5E9-4960-BED867BC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29186"/>
            <a:ext cx="11042855" cy="67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E8EEE-48CE-855A-ECFA-C7BA5062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Acessos por setor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62C69-A10A-0FB0-B551-742D94434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Comercial: </a:t>
            </a:r>
            <a:r>
              <a:rPr lang="pt-BR" dirty="0"/>
              <a:t>Vendas, compras, parceiro de negócios, estoque, relatórios, entre 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74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F9C9-1EA9-4748-90B5-C50678C4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65DA4-C998-FB25-8B75-6EFB28923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0C0C2D-7917-4B9A-E312-52177986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" y="457201"/>
            <a:ext cx="11385755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8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E5C60-3D34-06ED-5FCD-C3458631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0A5D50-D0AC-97E2-E80A-D8E72DBA9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Clientes especiais na lista de </a:t>
            </a:r>
            <a:r>
              <a:rPr lang="pt-BR" dirty="0" err="1"/>
              <a:t>shelf</a:t>
            </a:r>
            <a:r>
              <a:rPr lang="pt-BR" dirty="0"/>
              <a:t> </a:t>
            </a:r>
            <a:r>
              <a:rPr lang="pt-BR" dirty="0" err="1"/>
              <a:t>life</a:t>
            </a:r>
            <a:r>
              <a:rPr lang="pt-BR" dirty="0"/>
              <a:t> </a:t>
            </a:r>
          </a:p>
          <a:p>
            <a:r>
              <a:rPr lang="pt-BR" dirty="0"/>
              <a:t>Comissão definida por canal (especializado e potencial)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73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C3FA6-0630-DC87-AE82-C5C8B465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6869BE-6186-CB15-AF0B-981BB8CBB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5CE46D-9260-E0D7-AE6C-668F4022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1" y="134277"/>
            <a:ext cx="11270138" cy="65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2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t-BR"/>
              <a:t>PROCESSO HISTÓRICO</a:t>
            </a:r>
            <a:endParaRPr/>
          </a:p>
        </p:txBody>
      </p:sp>
      <p:pic>
        <p:nvPicPr>
          <p:cNvPr id="97" name="Google Shape;97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00775" y="1607611"/>
            <a:ext cx="7990449" cy="432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2C59-36CB-0FF4-AD1C-C717B8F3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742FDC-4E83-9F0D-C9DD-74A2A26C3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Endereço de entrega divergente</a:t>
            </a:r>
          </a:p>
          <a:p>
            <a:r>
              <a:rPr lang="pt-BR" dirty="0"/>
              <a:t>Lista de preços e % de desconto</a:t>
            </a:r>
          </a:p>
          <a:p>
            <a:r>
              <a:rPr lang="pt-BR" dirty="0"/>
              <a:t>Vendedores de marcas diferentes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97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5F4B1-DBD7-7C10-1970-6779EB0C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A69C44-AC87-AB99-AC8A-B74EF3035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074FD8-894B-C1E4-3B55-D4C14142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442451"/>
            <a:ext cx="12184175" cy="61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82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F3A6-8A0C-D48E-6552-4F1EE6B1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81879F-EFC3-1E03-B39D-FA0800242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E8292-7A27-7408-C009-9FCFEF12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2" y="718984"/>
            <a:ext cx="10889698" cy="54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41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E382-B6B6-1D7A-4A65-2D961D69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SAP HANA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24EBE-BC33-60B5-BAEA-EE57EA31C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Plataforma de processamento de dados em grande </a:t>
            </a:r>
            <a:r>
              <a:rPr lang="pt-BR" dirty="0" err="1"/>
              <a:t>scala</a:t>
            </a:r>
            <a:r>
              <a:rPr lang="pt-BR" dirty="0"/>
              <a:t>, em tempo real, usando a computação em memória</a:t>
            </a:r>
          </a:p>
          <a:p>
            <a:r>
              <a:rPr lang="pt-BR" dirty="0"/>
              <a:t>Cálculos complexos sobre dados são movidos para o banco e não executados na camada de aplicação</a:t>
            </a:r>
          </a:p>
          <a:p>
            <a:r>
              <a:rPr lang="pt-BR" dirty="0"/>
              <a:t>Armazenamentos mais eficientes, pois no banco de dados mais comum (SQL) os dados são armazenados em tabela, com campos em colunas e os registros em linha. Na versão em memória, os registros são armazenados em colunas e os campos em linha.</a:t>
            </a:r>
          </a:p>
        </p:txBody>
      </p:sp>
    </p:spTree>
    <p:extLst>
      <p:ext uri="{BB962C8B-B14F-4D97-AF65-F5344CB8AC3E}">
        <p14:creationId xmlns:p14="http://schemas.microsoft.com/office/powerpoint/2010/main" val="345645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04E0D-FC6A-DDC7-3C51-6508C77E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figura: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3009DB-1968-7ABE-8018-F8F3E2E2A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E433B-F0C9-62C4-335D-CEBBAB94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01" y="2855666"/>
            <a:ext cx="8827932" cy="29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04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2AB80-0BCB-A860-1584-F09F3D3E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CD25D-BB77-D804-3062-2D4CE5A1B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característica permitiu um aumento </a:t>
            </a:r>
            <a:r>
              <a:rPr lang="pt-BR" dirty="0" err="1"/>
              <a:t>signiticativo</a:t>
            </a:r>
            <a:r>
              <a:rPr lang="pt-BR" dirty="0"/>
              <a:t> na comparação do banco de dados e dos índices de tabela.</a:t>
            </a:r>
          </a:p>
          <a:p>
            <a:r>
              <a:rPr lang="pt-BR" dirty="0"/>
              <a:t>Estudos e teses indicam a redução no tamanho do banco de dados de 10 </a:t>
            </a:r>
            <a:r>
              <a:rPr lang="pt-BR" dirty="0" err="1"/>
              <a:t>terabytes</a:t>
            </a:r>
            <a:r>
              <a:rPr lang="pt-BR" dirty="0"/>
              <a:t> para 2 </a:t>
            </a:r>
            <a:r>
              <a:rPr lang="pt-BR" dirty="0" err="1"/>
              <a:t>terabytes</a:t>
            </a:r>
            <a:r>
              <a:rPr lang="pt-BR" dirty="0"/>
              <a:t>.</a:t>
            </a:r>
          </a:p>
          <a:p>
            <a:r>
              <a:rPr lang="pt-BR" dirty="0"/>
              <a:t>Tabela auxiliares foram praticamente extintas </a:t>
            </a:r>
          </a:p>
          <a:p>
            <a:r>
              <a:rPr lang="pt-BR" dirty="0"/>
              <a:t>Dados em discos rígidos hoje, residem agora na memória RAM evitando assim, o desperdício de tempo no carregamento dos dados do disco rígido para a RAM.</a:t>
            </a:r>
          </a:p>
        </p:txBody>
      </p:sp>
    </p:spTree>
    <p:extLst>
      <p:ext uri="{BB962C8B-B14F-4D97-AF65-F5344CB8AC3E}">
        <p14:creationId xmlns:p14="http://schemas.microsoft.com/office/powerpoint/2010/main" val="120719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86AD0-C3EA-E6E8-4D0A-760CA516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SAP Cloud </a:t>
            </a:r>
            <a:r>
              <a:rPr lang="pt-BR" dirty="0" err="1"/>
              <a:t>Plataform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3DFA7C-54A9-37AF-670A-02488AB80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Vários aplicações usando o SAP HANA</a:t>
            </a:r>
          </a:p>
          <a:p>
            <a:r>
              <a:rPr lang="pt-BR" dirty="0"/>
              <a:t>É possível criar diversos aplicativos móveis para </a:t>
            </a:r>
            <a:r>
              <a:rPr lang="pt-BR" dirty="0" err="1"/>
              <a:t>android</a:t>
            </a:r>
            <a:r>
              <a:rPr lang="pt-BR" dirty="0"/>
              <a:t> e IOS</a:t>
            </a:r>
          </a:p>
          <a:p>
            <a:r>
              <a:rPr lang="pt-BR" dirty="0"/>
              <a:t>Existem quase 2076 aplicativos criados e certificados pela SAP.</a:t>
            </a:r>
          </a:p>
          <a:p>
            <a:r>
              <a:rPr lang="pt-BR" dirty="0"/>
              <a:t>Figura retirada </a:t>
            </a:r>
            <a:r>
              <a:rPr lang="pt-BR" dirty="0">
                <a:hlinkClick r:id="rId2"/>
              </a:rPr>
              <a:t>SAP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2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A52E-7D77-5572-7680-A25921BE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11C8-D0BF-44B6-C518-212BD28E0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D46AC9-9ED2-B825-29AD-D043EF62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7" y="922096"/>
            <a:ext cx="11165579" cy="51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9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2060D-316A-1077-3EDF-4AD4806F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03E168-77CC-B2AF-DFE0-B01B0A17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1637071"/>
            <a:ext cx="10691265" cy="429214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MARTINS, P.G.; LAUGENI, P.L., Administração da Produção, 2ª edição, São Paulo, Editora Saraiva, 2005. Págs. 353 até 385</a:t>
            </a:r>
            <a:endParaRPr lang="pt-BR" sz="2000" dirty="0"/>
          </a:p>
          <a:p>
            <a:r>
              <a:rPr lang="pt-BR" sz="2000" dirty="0"/>
              <a:t>SOUZA, Cesar Alexandre, </a:t>
            </a:r>
            <a:r>
              <a:rPr lang="pt-BR" sz="2000" b="1" dirty="0"/>
              <a:t>“Aspectos envolvidos na seleção e implementação de sistemas ERP”</a:t>
            </a:r>
            <a:r>
              <a:rPr lang="pt-BR" sz="2000" dirty="0"/>
              <a:t>. Dissertação de mestrado, USP, São Paulo, 2000.</a:t>
            </a:r>
          </a:p>
          <a:p>
            <a:r>
              <a:rPr lang="pt-BR" dirty="0"/>
              <a:t>Informações da empresa, SAP. Disponível em: </a:t>
            </a:r>
            <a:r>
              <a:rPr lang="pt-BR" dirty="0">
                <a:hlinkClick r:id="rId2"/>
              </a:rPr>
              <a:t>https://www.sap.com/brazil/about/company.html</a:t>
            </a:r>
            <a:r>
              <a:rPr lang="pt-BR" dirty="0"/>
              <a:t>. Acesso em 21/05/2022</a:t>
            </a:r>
          </a:p>
          <a:p>
            <a:r>
              <a:rPr lang="pt-BR" dirty="0"/>
              <a:t>O que é ERP | Definição de Planejamento de Recursos Empresariais, SAP. Disponível em </a:t>
            </a:r>
            <a:r>
              <a:rPr lang="pt-BR" dirty="0">
                <a:hlinkClick r:id="rId3"/>
              </a:rPr>
              <a:t>https://www.sap.com/brazil/insights/what-is-erp.html</a:t>
            </a:r>
            <a:r>
              <a:rPr lang="pt-BR" dirty="0"/>
              <a:t>  . Acesso em 21/05/2022.</a:t>
            </a:r>
          </a:p>
          <a:p>
            <a:r>
              <a:rPr lang="pt-BR" dirty="0"/>
              <a:t>FEULA, Rodrigo da Costa,  “</a:t>
            </a:r>
            <a:r>
              <a:rPr lang="pt-BR" b="1" dirty="0"/>
              <a:t>SAP Business </a:t>
            </a:r>
            <a:r>
              <a:rPr lang="pt-BR" b="1" dirty="0" err="1"/>
              <a:t>One</a:t>
            </a:r>
            <a:r>
              <a:rPr lang="pt-BR" b="1" dirty="0"/>
              <a:t> – Funcionalidade de Configuração/Personalização da UI (interface do usuário)”</a:t>
            </a:r>
            <a:r>
              <a:rPr lang="pt-BR" dirty="0"/>
              <a:t>, SAP </a:t>
            </a:r>
            <a:r>
              <a:rPr lang="pt-BR" dirty="0" err="1"/>
              <a:t>Comunitty</a:t>
            </a:r>
            <a:r>
              <a:rPr lang="pt-BR" dirty="0"/>
              <a:t>, 4 de Março /2015. </a:t>
            </a:r>
            <a:r>
              <a:rPr lang="pt-BR" dirty="0" err="1"/>
              <a:t>Disponivel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https://blogs.sap.com/2015/03/04/sap-business-one-funcionalidade-de-configuracaopersonalizacao-da-ui-interface-do-usuario/</a:t>
            </a:r>
            <a:r>
              <a:rPr lang="pt-BR" dirty="0"/>
              <a:t>. Acesso em 21/05/2022</a:t>
            </a:r>
          </a:p>
        </p:txBody>
      </p:sp>
    </p:spTree>
    <p:extLst>
      <p:ext uri="{BB962C8B-B14F-4D97-AF65-F5344CB8AC3E}">
        <p14:creationId xmlns:p14="http://schemas.microsoft.com/office/powerpoint/2010/main" val="3540368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7A9C9C-3A8E-FFDE-8AD0-5C54C979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988143"/>
            <a:ext cx="10691265" cy="494107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Evolução dos sistemas ERP nas empresas ,  ENEGEP, XXIII Encontro Nac. de Eng. de Produção - Ouro Preto, MG, Brasil, 21 a 24 de out de 2003. Disponível em: </a:t>
            </a:r>
            <a:r>
              <a:rPr lang="pt-BR" dirty="0">
                <a:hlinkClick r:id="rId2"/>
              </a:rPr>
              <a:t>http://www.abepro.org.br/biblioteca/enegep2003_tr0101_0786.pdf</a:t>
            </a:r>
            <a:r>
              <a:rPr lang="pt-BR" dirty="0"/>
              <a:t>.  Acesso em 21/05/2022 </a:t>
            </a:r>
          </a:p>
          <a:p>
            <a:r>
              <a:rPr lang="pt-BR" dirty="0"/>
              <a:t>MARQUEZ, Gabriel, “</a:t>
            </a:r>
            <a:r>
              <a:rPr lang="pt-BR" b="1" dirty="0"/>
              <a:t>10 exemplos de sistemas de gestão integrados (</a:t>
            </a:r>
            <a:r>
              <a:rPr lang="pt-BR" b="1" dirty="0" err="1"/>
              <a:t>ERPs</a:t>
            </a:r>
            <a:r>
              <a:rPr lang="pt-BR" b="1" dirty="0"/>
              <a:t>) e as vantagens dessa solução para o seu negócio”, </a:t>
            </a:r>
            <a:r>
              <a:rPr lang="pt-BR" dirty="0"/>
              <a:t>NFE.IO, publicado em 28/01/2018. Disponível em: </a:t>
            </a:r>
            <a:r>
              <a:rPr lang="pt-BR" dirty="0">
                <a:hlinkClick r:id="rId3"/>
              </a:rPr>
              <a:t>https://nfe.io/blog/integracao/exemplos-sistemas-gestao-integrados-erps/</a:t>
            </a:r>
            <a:r>
              <a:rPr lang="pt-BR" dirty="0"/>
              <a:t> . Acesso em 21/05/2022</a:t>
            </a:r>
          </a:p>
          <a:p>
            <a:r>
              <a:rPr lang="pt-BR" dirty="0"/>
              <a:t>SILVA, Jader, “ O que é SAP HANA?”, EVO EDUCACAO, Disponível em: </a:t>
            </a:r>
            <a:r>
              <a:rPr lang="pt-BR" dirty="0">
                <a:hlinkClick r:id="rId4"/>
              </a:rPr>
              <a:t>https://evoeducacao.com.br/artigos/o-que-e-sap-hana/</a:t>
            </a:r>
            <a:r>
              <a:rPr lang="pt-BR" dirty="0"/>
              <a:t> . Acesso em 21/05/2022</a:t>
            </a:r>
          </a:p>
          <a:p>
            <a:r>
              <a:rPr lang="pt-BR" dirty="0"/>
              <a:t>SAP STORE, Disponível em: </a:t>
            </a:r>
            <a:r>
              <a:rPr lang="pt-BR" dirty="0">
                <a:hlinkClick r:id="rId5"/>
              </a:rPr>
              <a:t>https://store.sap.com/dcp/en/search?sortCode=name-asc&amp;currentPage=0</a:t>
            </a:r>
            <a:r>
              <a:rPr lang="pt-BR" dirty="0"/>
              <a:t> . Acesso em 21/05/2022</a:t>
            </a:r>
          </a:p>
          <a:p>
            <a:r>
              <a:rPr lang="pt-BR" dirty="0"/>
              <a:t>SAP </a:t>
            </a:r>
            <a:r>
              <a:rPr lang="pt-BR" dirty="0" err="1"/>
              <a:t>History</a:t>
            </a:r>
            <a:r>
              <a:rPr lang="pt-BR" dirty="0"/>
              <a:t>, SAP - Disponível em: </a:t>
            </a:r>
            <a:r>
              <a:rPr lang="pt-BR" dirty="0">
                <a:hlinkClick r:id="rId6"/>
              </a:rPr>
              <a:t>https://www.sap.com/</a:t>
            </a:r>
            <a:r>
              <a:rPr lang="pt-BR" dirty="0" err="1">
                <a:hlinkClick r:id="rId6"/>
              </a:rPr>
              <a:t>brazil</a:t>
            </a:r>
            <a:r>
              <a:rPr lang="pt-BR" dirty="0">
                <a:hlinkClick r:id="rId6"/>
              </a:rPr>
              <a:t>/</a:t>
            </a:r>
            <a:r>
              <a:rPr lang="pt-BR" dirty="0" err="1">
                <a:hlinkClick r:id="rId6"/>
              </a:rPr>
              <a:t>about</a:t>
            </a:r>
            <a:r>
              <a:rPr lang="pt-BR" dirty="0">
                <a:hlinkClick r:id="rId6"/>
              </a:rPr>
              <a:t>/</a:t>
            </a:r>
            <a:r>
              <a:rPr lang="pt-BR" dirty="0" err="1">
                <a:hlinkClick r:id="rId6"/>
              </a:rPr>
              <a:t>company</a:t>
            </a:r>
            <a:r>
              <a:rPr lang="pt-BR" dirty="0">
                <a:hlinkClick r:id="rId6"/>
              </a:rPr>
              <a:t>/history.html</a:t>
            </a:r>
            <a:r>
              <a:rPr lang="pt-BR" dirty="0"/>
              <a:t>. Acesso em 21/05/2022.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t-BR" dirty="0"/>
              <a:t>DEFINIÇÃO ERP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700635" y="1902541"/>
            <a:ext cx="10691265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pt-BR" dirty="0"/>
              <a:t>“Os sistemas ERP (Enterprise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planning</a:t>
            </a:r>
            <a:r>
              <a:rPr lang="pt-BR" dirty="0"/>
              <a:t>) podem ser definidos como sistemas de informação integrados, adquiridos na forma de um pacote de software comercial, com a finalidade de dar suporte à maioria das operações de uma empresa. São geralmente divididos em módulos que se comunicam e atualizam uma mesma  base de dados central, de modo que, informações alimentadas em um módulo são instantaneamente disponibilizadas paras os demais módulos que delas dependam.”</a:t>
            </a:r>
            <a:br>
              <a:rPr lang="pt-BR" dirty="0"/>
            </a:br>
            <a:r>
              <a:rPr lang="pt-BR" dirty="0"/>
              <a:t>			</a:t>
            </a:r>
          </a:p>
          <a:p>
            <a:pPr marL="114300" indent="0">
              <a:buNone/>
            </a:pPr>
            <a:endParaRPr lang="pt-BR" sz="1400" dirty="0"/>
          </a:p>
          <a:p>
            <a:pPr marL="114300" indent="0" algn="r">
              <a:buNone/>
            </a:pPr>
            <a:r>
              <a:rPr lang="pt-BR" sz="1400" dirty="0"/>
              <a:t>SOUZA, Cesar Alexandre, </a:t>
            </a:r>
            <a:r>
              <a:rPr lang="pt-BR" sz="1400" b="1" dirty="0"/>
              <a:t>“Aspectos envolvidos na seleção e implementação de sistemas ERP”</a:t>
            </a:r>
            <a:r>
              <a:rPr lang="pt-BR" sz="1400" dirty="0"/>
              <a:t>. Dissertação de mestrado, USP, São Paulo, 2000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49867-1B09-1D57-0923-1DC729CC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22095"/>
            <a:ext cx="10301662" cy="5567195"/>
          </a:xfrm>
        </p:spPr>
        <p:txBody>
          <a:bodyPr>
            <a:normAutofit/>
          </a:bodyPr>
          <a:lstStyle/>
          <a:p>
            <a:r>
              <a:rPr lang="pt-BR" dirty="0"/>
              <a:t>MÓDULOS SISTEMAS ERP																																																																															           </a:t>
            </a:r>
            <a:r>
              <a:rPr lang="pt-BR" sz="1200" dirty="0"/>
              <a:t>Davenport (1998)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22B8D0-3EE0-56DB-F85B-15BC33C4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15" y="1573310"/>
            <a:ext cx="7285704" cy="45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2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40F48-346D-D6DB-6A8A-7B9DC6F7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766551"/>
            <a:ext cx="10522888" cy="1740676"/>
          </a:xfrm>
        </p:spPr>
        <p:txBody>
          <a:bodyPr>
            <a:noAutofit/>
          </a:bodyPr>
          <a:lstStyle/>
          <a:p>
            <a:pPr algn="ctr"/>
            <a:br>
              <a:rPr lang="pt-BR" sz="2000" dirty="0"/>
            </a:br>
            <a:endParaRPr lang="pt-BR" sz="2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FCB891-0D34-5815-3F02-04A61DB7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958645"/>
            <a:ext cx="10691265" cy="4970569"/>
          </a:xfrm>
        </p:spPr>
        <p:txBody>
          <a:bodyPr>
            <a:normAutofit/>
          </a:bodyPr>
          <a:lstStyle/>
          <a:p>
            <a:r>
              <a:rPr lang="pt-BR" dirty="0"/>
              <a:t>Módulos mais utilizados incluem:</a:t>
            </a:r>
          </a:p>
          <a:p>
            <a:endParaRPr lang="pt-BR" dirty="0"/>
          </a:p>
          <a:p>
            <a:r>
              <a:rPr lang="pt-BR" sz="2000" b="1" dirty="0"/>
              <a:t>Finanças: </a:t>
            </a:r>
            <a:r>
              <a:rPr lang="pt-BR" b="1" dirty="0"/>
              <a:t>a</a:t>
            </a:r>
            <a:r>
              <a:rPr lang="pt-BR" sz="2000" dirty="0"/>
              <a:t>utomatizar processos financeiros, fechar livros com eficiência, gerar relatórios financeiros, contas a pagar, contar a receber, contabilidade, entre outros.</a:t>
            </a:r>
          </a:p>
          <a:p>
            <a:endParaRPr lang="pt-BR" sz="2000" dirty="0"/>
          </a:p>
          <a:p>
            <a:r>
              <a:rPr lang="pt-BR" b="1" dirty="0"/>
              <a:t>Gestão de recursos humanos:</a:t>
            </a:r>
            <a:r>
              <a:rPr lang="pt-BR" dirty="0"/>
              <a:t> folha de pagamento,  controle de pontos, controle de despesas de viagem, entre outros.</a:t>
            </a:r>
          </a:p>
          <a:p>
            <a:endParaRPr lang="pt-BR" dirty="0"/>
          </a:p>
          <a:p>
            <a:r>
              <a:rPr lang="pt-BR" sz="2000" b="1" dirty="0" err="1"/>
              <a:t>Sourcing</a:t>
            </a:r>
            <a:r>
              <a:rPr lang="pt-BR" sz="2000" b="1" dirty="0"/>
              <a:t> e </a:t>
            </a:r>
            <a:r>
              <a:rPr lang="pt-BR" sz="2000" b="1" dirty="0" err="1"/>
              <a:t>procurament</a:t>
            </a:r>
            <a:r>
              <a:rPr lang="pt-BR" dirty="0"/>
              <a:t>: centralizar e automatizar os processos de compras, melhorar negociações, cotações,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289184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61DDF7-5D1C-C678-631D-1183EE2E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1017639"/>
            <a:ext cx="10691265" cy="4911575"/>
          </a:xfrm>
        </p:spPr>
        <p:txBody>
          <a:bodyPr numCol="1">
            <a:normAutofit/>
          </a:bodyPr>
          <a:lstStyle/>
          <a:p>
            <a:r>
              <a:rPr lang="pt-BR" sz="2000" b="1" dirty="0"/>
              <a:t>Vendas e marketing: </a:t>
            </a:r>
            <a:r>
              <a:rPr lang="pt-BR" sz="2000" dirty="0"/>
              <a:t>CRM, gestão de pedidos, relatórios de vendas, planejamento de vendas , entre outros.</a:t>
            </a:r>
          </a:p>
          <a:p>
            <a:endParaRPr lang="pt-BR" sz="2000" dirty="0"/>
          </a:p>
          <a:p>
            <a:r>
              <a:rPr lang="pt-BR" b="1" dirty="0"/>
              <a:t>Produção: </a:t>
            </a:r>
            <a:r>
              <a:rPr lang="pt-BR" dirty="0"/>
              <a:t>planejamento de materiais, programação da produção, execução da produção, gestão da qualidade, entre outros.</a:t>
            </a:r>
          </a:p>
          <a:p>
            <a:endParaRPr lang="pt-BR" dirty="0"/>
          </a:p>
          <a:p>
            <a:r>
              <a:rPr lang="pt-BR" b="1" dirty="0"/>
              <a:t>Logística e gestão da cadeia de suprimentos: </a:t>
            </a:r>
            <a:r>
              <a:rPr lang="pt-BR" dirty="0"/>
              <a:t>gestão de estoque, operações de armazenamento, transporte e logística, entre 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81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6FAC1A-1EA5-2AA9-86DA-45ED08B6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1002890"/>
            <a:ext cx="10691265" cy="4926324"/>
          </a:xfrm>
        </p:spPr>
        <p:txBody>
          <a:bodyPr>
            <a:normAutofit/>
          </a:bodyPr>
          <a:lstStyle/>
          <a:p>
            <a:endParaRPr lang="pt-BR" b="1" dirty="0"/>
          </a:p>
          <a:p>
            <a:r>
              <a:rPr lang="pt-BR" b="1" dirty="0"/>
              <a:t>Serviço: </a:t>
            </a:r>
            <a:r>
              <a:rPr lang="pt-BR" dirty="0"/>
              <a:t>ferramentas para consertos internos, peças de reposição, gestão de serviços externos, fluxo de receita baseado em serviços, entre outros.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P&amp;D e engenharia: </a:t>
            </a:r>
            <a:r>
              <a:rPr lang="pt-BR" dirty="0"/>
              <a:t>designer e desenvolvimentos de produtos, gestão do clico de vida ao produto, </a:t>
            </a:r>
            <a:r>
              <a:rPr lang="pt-BR" dirty="0" err="1"/>
              <a:t>inovações,entre</a:t>
            </a:r>
            <a:r>
              <a:rPr lang="pt-BR" dirty="0"/>
              <a:t> outros.</a:t>
            </a:r>
          </a:p>
          <a:p>
            <a:endParaRPr lang="pt-BR" dirty="0"/>
          </a:p>
          <a:p>
            <a:r>
              <a:rPr lang="pt-BR" b="1" dirty="0"/>
              <a:t>Gestão de ativos empresariais</a:t>
            </a:r>
            <a:r>
              <a:rPr lang="pt-BR" dirty="0"/>
              <a:t>: manter maquinas e equipamentos funcionando com máxima eficiência, operações e planejamento de ativos, ambiente, integridade e segurança,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39041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789D9-BE42-C345-3006-5EAAD99D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do modelo de Souza (2000)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27B733-07F9-CD31-520C-4C047E397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1622323"/>
            <a:ext cx="10691265" cy="4306891"/>
          </a:xfrm>
        </p:spPr>
        <p:txBody>
          <a:bodyPr>
            <a:normAutofit/>
          </a:bodyPr>
          <a:lstStyle/>
          <a:p>
            <a:r>
              <a:rPr lang="pt-BR" b="1" dirty="0"/>
              <a:t>Decisão e seleção </a:t>
            </a:r>
            <a:r>
              <a:rPr lang="pt-BR" dirty="0"/>
              <a:t>– considerar as questões de funcionalidades e ainda qual será o pacote a ser implementado de acordo com as vantagens e desvantagens de cada um. A etapa pode ser desmembrada ainda em três fases: decisão, seleção e planejamento. Souza (2000) destaca que os fatores críticos da primeira etapa do modelo são:</a:t>
            </a:r>
          </a:p>
          <a:p>
            <a:r>
              <a:rPr lang="pt-BR" dirty="0"/>
              <a:t> 1) comprometimento da alta gerência, também argumentado por Corrêa &amp; </a:t>
            </a:r>
            <a:r>
              <a:rPr lang="pt-BR" dirty="0" err="1"/>
              <a:t>Gianese</a:t>
            </a:r>
            <a:r>
              <a:rPr lang="pt-BR" dirty="0"/>
              <a:t> (1999) e </a:t>
            </a:r>
            <a:r>
              <a:rPr lang="pt-BR" dirty="0" err="1"/>
              <a:t>Albertão</a:t>
            </a:r>
            <a:r>
              <a:rPr lang="pt-BR" dirty="0"/>
              <a:t> (2001);</a:t>
            </a:r>
          </a:p>
          <a:p>
            <a:r>
              <a:rPr lang="pt-BR" dirty="0"/>
              <a:t> 2) entendimento das reais necessidades da empresa;</a:t>
            </a:r>
          </a:p>
          <a:p>
            <a:r>
              <a:rPr lang="pt-BR" dirty="0"/>
              <a:t> 3) envolvimento dos usuários em toda a etapa do projeto;</a:t>
            </a:r>
          </a:p>
          <a:p>
            <a:r>
              <a:rPr lang="pt-BR" dirty="0"/>
              <a:t> 4) habilidades do líder do projeto.</a:t>
            </a:r>
          </a:p>
        </p:txBody>
      </p:sp>
    </p:spTree>
    <p:extLst>
      <p:ext uri="{BB962C8B-B14F-4D97-AF65-F5344CB8AC3E}">
        <p14:creationId xmlns:p14="http://schemas.microsoft.com/office/powerpoint/2010/main" val="215571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EB363F-A533-09FA-F7E3-4A5376C9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884903"/>
            <a:ext cx="10691265" cy="5044311"/>
          </a:xfrm>
        </p:spPr>
        <p:txBody>
          <a:bodyPr>
            <a:normAutofit lnSpcReduction="10000"/>
          </a:bodyPr>
          <a:lstStyle/>
          <a:p>
            <a:r>
              <a:rPr lang="pt-BR" sz="2100" b="1" dirty="0"/>
              <a:t>Implementação - </a:t>
            </a:r>
            <a:r>
              <a:rPr lang="pt-BR" dirty="0"/>
              <a:t>É composta de várias etapas de adaptação, diferenciando para cada módulo, ou até grupo de módulos, podendo ocorrer de forma simultânea ou </a:t>
            </a:r>
            <a:r>
              <a:rPr lang="pt-BR" dirty="0" err="1"/>
              <a:t>seqüenciada</a:t>
            </a:r>
            <a:r>
              <a:rPr lang="pt-BR" dirty="0"/>
              <a:t>, conforme decidido no plano geral de implementação.</a:t>
            </a:r>
          </a:p>
          <a:p>
            <a:endParaRPr lang="pt-BR" dirty="0"/>
          </a:p>
          <a:p>
            <a:r>
              <a:rPr lang="pt-BR" dirty="0"/>
              <a:t> Após esse plano tem-se a fase de adaptação, composta por etapas e relacionadas a módulos específicos. Ocorre simultaneamente a análise dos processos da empresa e do pacote e também são ministrados, simultaneamente, o treinamento e testes para que condicionem um melhor processo de implementação.</a:t>
            </a:r>
          </a:p>
          <a:p>
            <a:endParaRPr lang="pt-BR" dirty="0"/>
          </a:p>
          <a:p>
            <a:r>
              <a:rPr lang="pt-BR" dirty="0"/>
              <a:t>Segundo Corrêa &amp; </a:t>
            </a:r>
            <a:r>
              <a:rPr lang="pt-BR" dirty="0" err="1"/>
              <a:t>Gianese</a:t>
            </a:r>
            <a:r>
              <a:rPr lang="pt-BR" dirty="0"/>
              <a:t> (1999, p.388), é na etapa de implementação que “se vai definir que parte do potencial do pacote vai de fato tornar-se uma real contribuição a maior competitividade da organização”. </a:t>
            </a:r>
          </a:p>
        </p:txBody>
      </p:sp>
    </p:spTree>
    <p:extLst>
      <p:ext uri="{BB962C8B-B14F-4D97-AF65-F5344CB8AC3E}">
        <p14:creationId xmlns:p14="http://schemas.microsoft.com/office/powerpoint/2010/main" val="972580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1612</Words>
  <Application>Microsoft Office PowerPoint</Application>
  <PresentationFormat>Widescreen</PresentationFormat>
  <Paragraphs>97</Paragraphs>
  <Slides>29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Lustria</vt:lpstr>
      <vt:lpstr>Arial</vt:lpstr>
      <vt:lpstr>Symbol</vt:lpstr>
      <vt:lpstr>Open Sans</vt:lpstr>
      <vt:lpstr>Calibri</vt:lpstr>
      <vt:lpstr>ChronicleVTI</vt:lpstr>
      <vt:lpstr>ERP </vt:lpstr>
      <vt:lpstr>PROCESSO HISTÓRICO</vt:lpstr>
      <vt:lpstr>DEFINIÇÃO ERP</vt:lpstr>
      <vt:lpstr>MÓDULOS SISTEMAS ERP                                                                                          Davenport (1998)</vt:lpstr>
      <vt:lpstr> </vt:lpstr>
      <vt:lpstr>Apresentação do PowerPoint</vt:lpstr>
      <vt:lpstr>Apresentação do PowerPoint</vt:lpstr>
      <vt:lpstr>Etapas do modelo de Souza (2000) </vt:lpstr>
      <vt:lpstr>Apresentação do PowerPoint</vt:lpstr>
      <vt:lpstr>Apresentação do PowerPoint</vt:lpstr>
      <vt:lpstr>Apresentação do PowerPoint</vt:lpstr>
      <vt:lpstr>10 exemplos de sistemas de gestão integrados</vt:lpstr>
      <vt:lpstr>Apresentação do PowerPoint</vt:lpstr>
      <vt:lpstr>Exemplo: Sistema SAP</vt:lpstr>
      <vt:lpstr>Apresentação do PowerPoint</vt:lpstr>
      <vt:lpstr>Acessos por setor</vt:lpstr>
      <vt:lpstr>Apresentação do PowerPoint</vt:lpstr>
      <vt:lpstr>Exemplos:</vt:lpstr>
      <vt:lpstr>Apresentação do PowerPoint</vt:lpstr>
      <vt:lpstr>Exemplos</vt:lpstr>
      <vt:lpstr>Apresentação do PowerPoint</vt:lpstr>
      <vt:lpstr>Apresentação do PowerPoint</vt:lpstr>
      <vt:lpstr>SAP HANA</vt:lpstr>
      <vt:lpstr>Exemplo figura:  </vt:lpstr>
      <vt:lpstr>Apresentação do PowerPoint</vt:lpstr>
      <vt:lpstr>SAP Cloud Plataform</vt:lpstr>
      <vt:lpstr>Apresentação do PowerPoint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</dc:title>
  <dc:creator>RUTIMAIRA DA SILVA CRUZ</dc:creator>
  <cp:lastModifiedBy>Rutimaira da Silva Cruz</cp:lastModifiedBy>
  <cp:revision>6</cp:revision>
  <dcterms:created xsi:type="dcterms:W3CDTF">2022-05-20T13:42:13Z</dcterms:created>
  <dcterms:modified xsi:type="dcterms:W3CDTF">2022-05-22T15:04:34Z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0x010100E0CDAC5D3022F64BBD120AADB5022035</vt:lpwstr>
  </property>
</Properties>
</file>