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7" r:id="rId2"/>
    <p:sldId id="256" r:id="rId3"/>
    <p:sldId id="257" r:id="rId4"/>
    <p:sldId id="260" r:id="rId5"/>
    <p:sldId id="258" r:id="rId6"/>
    <p:sldId id="259" r:id="rId7"/>
    <p:sldId id="261"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6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lgn="l">
              <a:defRPr/>
            </a:lvl1pPr>
          </a:lstStyle>
          <a:p>
            <a:fld id="{E01DEA46-473D-4404-8652-AE2B51A0695C}" type="datetimeFigureOut">
              <a:rPr lang="pt-BR" smtClean="0"/>
              <a:t>22/05/2022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C1247A-563A-4F3A-979C-41E91211FD7A}"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49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01DEA46-473D-4404-8652-AE2B51A0695C}" type="datetimeFigureOut">
              <a:rPr lang="pt-BR" smtClean="0"/>
              <a:t>22/05/2022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C1247A-563A-4F3A-979C-41E91211FD7A}" type="slidenum">
              <a:rPr lang="pt-BR" smtClean="0"/>
              <a:t>‹nº›</a:t>
            </a:fld>
            <a:endParaRPr lang="pt-BR"/>
          </a:p>
        </p:txBody>
      </p:sp>
    </p:spTree>
    <p:extLst>
      <p:ext uri="{BB962C8B-B14F-4D97-AF65-F5344CB8AC3E}">
        <p14:creationId xmlns:p14="http://schemas.microsoft.com/office/powerpoint/2010/main" val="420284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t-BR"/>
              <a:t>Clique para editar o título Mestre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01DEA46-473D-4404-8652-AE2B51A0695C}" type="datetimeFigureOut">
              <a:rPr lang="pt-BR" smtClean="0"/>
              <a:t>22/05/2022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C1247A-563A-4F3A-979C-41E91211FD7A}" type="slidenum">
              <a:rPr lang="pt-BR" smtClean="0"/>
              <a:t>‹nº›</a:t>
            </a:fld>
            <a:endParaRPr lang="pt-B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94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01DEA46-473D-4404-8652-AE2B51A0695C}" type="datetimeFigureOut">
              <a:rPr lang="pt-BR" smtClean="0"/>
              <a:t>22/05/2022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C1247A-563A-4F3A-979C-41E91211FD7A}" type="slidenum">
              <a:rPr lang="pt-BR" smtClean="0"/>
              <a:t>‹nº›</a:t>
            </a:fld>
            <a:endParaRPr lang="pt-BR"/>
          </a:p>
        </p:txBody>
      </p:sp>
    </p:spTree>
    <p:extLst>
      <p:ext uri="{BB962C8B-B14F-4D97-AF65-F5344CB8AC3E}">
        <p14:creationId xmlns:p14="http://schemas.microsoft.com/office/powerpoint/2010/main" val="3256329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t-BR"/>
              <a:t>Clique para editar o título Mestre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E01DEA46-473D-4404-8652-AE2B51A0695C}" type="datetimeFigureOut">
              <a:rPr lang="pt-BR" smtClean="0"/>
              <a:t>22/05/2022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41C1247A-563A-4F3A-979C-41E91211FD7A}"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24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E01DEA46-473D-4404-8652-AE2B51A0695C}" type="datetimeFigureOut">
              <a:rPr lang="pt-BR" smtClean="0"/>
              <a:t>22/05/2022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1C1247A-563A-4F3A-979C-41E91211FD7A}" type="slidenum">
              <a:rPr lang="pt-BR" smtClean="0"/>
              <a:t>‹nº›</a:t>
            </a:fld>
            <a:endParaRPr lang="pt-BR"/>
          </a:p>
        </p:txBody>
      </p:sp>
    </p:spTree>
    <p:extLst>
      <p:ext uri="{BB962C8B-B14F-4D97-AF65-F5344CB8AC3E}">
        <p14:creationId xmlns:p14="http://schemas.microsoft.com/office/powerpoint/2010/main" val="382268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2412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t-BR"/>
              <a:t>Clique para editar os estilos de texto Mestres</a:t>
            </a:r>
          </a:p>
        </p:txBody>
      </p:sp>
      <p:sp>
        <p:nvSpPr>
          <p:cNvPr id="6" name="Content Placeholder 5"/>
          <p:cNvSpPr>
            <a:spLocks noGrp="1"/>
          </p:cNvSpPr>
          <p:nvPr>
            <p:ph sz="quarter" idx="4"/>
          </p:nvPr>
        </p:nvSpPr>
        <p:spPr>
          <a:xfrm>
            <a:off x="5990888" y="2967788"/>
            <a:ext cx="4754880" cy="33415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E01DEA46-473D-4404-8652-AE2B51A0695C}" type="datetimeFigureOut">
              <a:rPr lang="pt-BR" smtClean="0"/>
              <a:t>22/05/2022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41C1247A-563A-4F3A-979C-41E91211FD7A}" type="slidenum">
              <a:rPr lang="pt-BR" smtClean="0"/>
              <a:t>‹nº›</a:t>
            </a:fld>
            <a:endParaRPr lang="pt-BR"/>
          </a:p>
        </p:txBody>
      </p:sp>
    </p:spTree>
    <p:extLst>
      <p:ext uri="{BB962C8B-B14F-4D97-AF65-F5344CB8AC3E}">
        <p14:creationId xmlns:p14="http://schemas.microsoft.com/office/powerpoint/2010/main" val="1739852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01DEA46-473D-4404-8652-AE2B51A0695C}" type="datetimeFigureOut">
              <a:rPr lang="pt-BR" smtClean="0"/>
              <a:t>22/05/2022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41C1247A-563A-4F3A-979C-41E91211FD7A}" type="slidenum">
              <a:rPr lang="pt-BR" smtClean="0"/>
              <a:t>‹nº›</a:t>
            </a:fld>
            <a:endParaRPr lang="pt-BR"/>
          </a:p>
        </p:txBody>
      </p:sp>
    </p:spTree>
    <p:extLst>
      <p:ext uri="{BB962C8B-B14F-4D97-AF65-F5344CB8AC3E}">
        <p14:creationId xmlns:p14="http://schemas.microsoft.com/office/powerpoint/2010/main" val="1956345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DEA46-473D-4404-8652-AE2B51A0695C}" type="datetimeFigureOut">
              <a:rPr lang="pt-BR" smtClean="0"/>
              <a:t>22/05/2022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41C1247A-563A-4F3A-979C-41E91211FD7A}" type="slidenum">
              <a:rPr lang="pt-BR" smtClean="0"/>
              <a:t>‹nº›</a:t>
            </a:fld>
            <a:endParaRPr lang="pt-BR"/>
          </a:p>
        </p:txBody>
      </p:sp>
    </p:spTree>
    <p:extLst>
      <p:ext uri="{BB962C8B-B14F-4D97-AF65-F5344CB8AC3E}">
        <p14:creationId xmlns:p14="http://schemas.microsoft.com/office/powerpoint/2010/main" val="3283944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t-BR"/>
              <a:t>Clique para editar o título Mestre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01DEA46-473D-4404-8652-AE2B51A0695C}" type="datetimeFigureOut">
              <a:rPr lang="pt-BR" smtClean="0"/>
              <a:t>22/05/2022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1C1247A-563A-4F3A-979C-41E91211FD7A}" type="slidenum">
              <a:rPr lang="pt-BR" smtClean="0"/>
              <a:t>‹nº›</a:t>
            </a:fld>
            <a:endParaRPr lang="pt-BR"/>
          </a:p>
        </p:txBody>
      </p:sp>
    </p:spTree>
    <p:extLst>
      <p:ext uri="{BB962C8B-B14F-4D97-AF65-F5344CB8AC3E}">
        <p14:creationId xmlns:p14="http://schemas.microsoft.com/office/powerpoint/2010/main" val="198416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01DEA46-473D-4404-8652-AE2B51A0695C}" type="datetimeFigureOut">
              <a:rPr lang="pt-BR" smtClean="0"/>
              <a:t>22/05/2022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41C1247A-563A-4F3A-979C-41E91211FD7A}" type="slidenum">
              <a:rPr lang="pt-BR" smtClean="0"/>
              <a:t>‹nº›</a:t>
            </a:fld>
            <a:endParaRPr lang="pt-B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89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1DEA46-473D-4404-8652-AE2B51A0695C}" type="datetimeFigureOut">
              <a:rPr lang="pt-BR" smtClean="0"/>
              <a:t>22/05/2022</a:t>
            </a:fld>
            <a:endParaRPr lang="pt-B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t-B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C1247A-563A-4F3A-979C-41E91211FD7A}" type="slidenum">
              <a:rPr lang="pt-BR" smtClean="0"/>
              <a:t>‹nº›</a:t>
            </a:fld>
            <a:endParaRPr lang="pt-B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0115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0"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FA692FD-9EFF-12B3-D440-4A3152E12FD8}"/>
              </a:ext>
            </a:extLst>
          </p:cNvPr>
          <p:cNvSpPr>
            <a:spLocks noGrp="1"/>
          </p:cNvSpPr>
          <p:nvPr>
            <p:ph type="title"/>
          </p:nvPr>
        </p:nvSpPr>
        <p:spPr>
          <a:xfrm>
            <a:off x="4219803" y="4735775"/>
            <a:ext cx="7006998" cy="1245732"/>
          </a:xfrm>
        </p:spPr>
        <p:txBody>
          <a:bodyPr anchor="t">
            <a:normAutofit/>
          </a:bodyPr>
          <a:lstStyle/>
          <a:p>
            <a:r>
              <a:rPr lang="pt-BR" dirty="0">
                <a:solidFill>
                  <a:srgbClr val="FFFFFF"/>
                </a:solidFill>
              </a:rPr>
              <a:t>Sistema de Informação</a:t>
            </a:r>
          </a:p>
        </p:txBody>
      </p:sp>
      <p:sp>
        <p:nvSpPr>
          <p:cNvPr id="12"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Conteúdo 2">
            <a:extLst>
              <a:ext uri="{FF2B5EF4-FFF2-40B4-BE49-F238E27FC236}">
                <a16:creationId xmlns:a16="http://schemas.microsoft.com/office/drawing/2014/main" id="{2D97859D-3B7A-1E07-2226-C5FD8A7C28A1}"/>
              </a:ext>
            </a:extLst>
          </p:cNvPr>
          <p:cNvSpPr>
            <a:spLocks noGrp="1"/>
          </p:cNvSpPr>
          <p:nvPr>
            <p:ph idx="1"/>
          </p:nvPr>
        </p:nvSpPr>
        <p:spPr>
          <a:xfrm>
            <a:off x="4219802" y="965864"/>
            <a:ext cx="7006998" cy="3450370"/>
          </a:xfrm>
        </p:spPr>
        <p:txBody>
          <a:bodyPr anchor="b">
            <a:normAutofit/>
          </a:bodyPr>
          <a:lstStyle/>
          <a:p>
            <a:r>
              <a:rPr lang="pt-BR" sz="2000" dirty="0">
                <a:solidFill>
                  <a:srgbClr val="FFFFFF"/>
                </a:solidFill>
              </a:rPr>
              <a:t>Referencial Teórico sobre </a:t>
            </a:r>
          </a:p>
        </p:txBody>
      </p:sp>
      <p:cxnSp>
        <p:nvCxnSpPr>
          <p:cNvPr id="14" name="Straight Connector 13">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270596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E17366C1-37B0-AD6E-DEF2-046E15479878}"/>
              </a:ext>
            </a:extLst>
          </p:cNvPr>
          <p:cNvSpPr txBox="1"/>
          <p:nvPr/>
        </p:nvSpPr>
        <p:spPr>
          <a:xfrm>
            <a:off x="1024128" y="585216"/>
            <a:ext cx="9720072" cy="1499616"/>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sz="5000" cap="all" spc="100" dirty="0">
                <a:solidFill>
                  <a:srgbClr val="4A66AC"/>
                </a:solidFill>
                <a:latin typeface="+mj-lt"/>
                <a:ea typeface="+mj-ea"/>
                <a:cs typeface="+mj-cs"/>
              </a:rPr>
              <a:t>sistema</a:t>
            </a:r>
          </a:p>
        </p:txBody>
      </p:sp>
      <p:cxnSp>
        <p:nvCxnSpPr>
          <p:cNvPr id="33" name="Straight Connector 32">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701EA578-2A9C-A8CA-5B0E-DA7F791AC6C9}"/>
              </a:ext>
            </a:extLst>
          </p:cNvPr>
          <p:cNvSpPr txBox="1"/>
          <p:nvPr/>
        </p:nvSpPr>
        <p:spPr>
          <a:xfrm>
            <a:off x="1024128" y="2286000"/>
            <a:ext cx="9720073" cy="4023360"/>
          </a:xfrm>
          <a:prstGeom prst="rect">
            <a:avLst/>
          </a:prstGeom>
        </p:spPr>
        <p:txBody>
          <a:bodyPr vert="horz" lIns="45720" tIns="45720" rIns="45720" bIns="45720" rtlCol="0">
            <a:normAutofit fontScale="92500" lnSpcReduction="10000"/>
          </a:bodyPr>
          <a:lstStyle/>
          <a:p>
            <a:pPr defTabSz="914400">
              <a:lnSpc>
                <a:spcPct val="90000"/>
              </a:lnSpc>
              <a:spcAft>
                <a:spcPts val="600"/>
              </a:spcAft>
              <a:buClr>
                <a:schemeClr val="accent1"/>
              </a:buClr>
            </a:pPr>
            <a:r>
              <a:rPr lang="en-US" sz="1500" dirty="0">
                <a:effectLst/>
              </a:rPr>
              <a:t>Quando se fala em sistemas, a maioria das pessoas visualiza somente que  os sistemas de computação que automatizam as tarefas diárias, mas o conceito de sistemas é muito mais amplo.</a:t>
            </a:r>
          </a:p>
          <a:p>
            <a:pPr indent="-228600" defTabSz="914400">
              <a:lnSpc>
                <a:spcPct val="90000"/>
              </a:lnSpc>
              <a:spcAft>
                <a:spcPts val="600"/>
              </a:spcAft>
              <a:buClr>
                <a:schemeClr val="accent1"/>
              </a:buClr>
              <a:buFont typeface="Arial" panose="020B0604020202020204" pitchFamily="34" charset="0"/>
              <a:buChar char="•"/>
            </a:pPr>
            <a:endParaRPr lang="en-US" sz="1500" dirty="0"/>
          </a:p>
          <a:p>
            <a:pPr defTabSz="914400">
              <a:lnSpc>
                <a:spcPct val="90000"/>
              </a:lnSpc>
              <a:spcAft>
                <a:spcPts val="600"/>
              </a:spcAft>
              <a:buClr>
                <a:schemeClr val="accent1"/>
              </a:buClr>
            </a:pPr>
            <a:r>
              <a:rPr lang="pt-BR" sz="1800" dirty="0">
                <a:effectLst/>
                <a:latin typeface="Arial" panose="020B0604020202020204" pitchFamily="34" charset="0"/>
                <a:ea typeface="Calibri" panose="020F0502020204030204" pitchFamily="34" charset="0"/>
                <a:cs typeface="Times New Roman" panose="02020603050405020304" pitchFamily="18" charset="0"/>
              </a:rPr>
              <a:t>A sociedade sofre a sua evolução em consequência do desenvolvimento de sua inteligência, somada a desenvolvimento científico</a:t>
            </a:r>
          </a:p>
          <a:p>
            <a:pPr defTabSz="914400">
              <a:lnSpc>
                <a:spcPct val="90000"/>
              </a:lnSpc>
              <a:spcAft>
                <a:spcPts val="600"/>
              </a:spcAft>
              <a:buClr>
                <a:schemeClr val="accent1"/>
              </a:buClr>
            </a:pPr>
            <a:endParaRPr lang="pt-BR" sz="1800" dirty="0">
              <a:effectLst/>
              <a:latin typeface="Arial" panose="020B0604020202020204" pitchFamily="34" charset="0"/>
              <a:ea typeface="Calibri" panose="020F0502020204030204" pitchFamily="34" charset="0"/>
              <a:cs typeface="Times New Roman" panose="02020603050405020304" pitchFamily="18" charset="0"/>
            </a:endParaRPr>
          </a:p>
          <a:p>
            <a:pPr defTabSz="914400">
              <a:lnSpc>
                <a:spcPct val="90000"/>
              </a:lnSpc>
              <a:spcAft>
                <a:spcPts val="600"/>
              </a:spcAft>
              <a:buClr>
                <a:schemeClr val="accent1"/>
              </a:buClr>
            </a:pPr>
            <a:r>
              <a:rPr lang="pt-BR" sz="1800" dirty="0">
                <a:effectLst/>
                <a:latin typeface="Arial" panose="020B0604020202020204" pitchFamily="34" charset="0"/>
                <a:ea typeface="Calibri" panose="020F0502020204030204" pitchFamily="34" charset="0"/>
              </a:rPr>
              <a:t>Diante desse quadro, foi criado o conceito de especialização</a:t>
            </a:r>
          </a:p>
          <a:p>
            <a:pPr defTabSz="914400">
              <a:lnSpc>
                <a:spcPct val="90000"/>
              </a:lnSpc>
              <a:spcAft>
                <a:spcPts val="600"/>
              </a:spcAft>
              <a:buClr>
                <a:schemeClr val="accent1"/>
              </a:buClr>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defTabSz="914400">
              <a:lnSpc>
                <a:spcPct val="90000"/>
              </a:lnSpc>
              <a:spcAft>
                <a:spcPts val="600"/>
              </a:spcAft>
              <a:buClr>
                <a:schemeClr val="accent1"/>
              </a:buClr>
            </a:pPr>
            <a:r>
              <a:rPr lang="pt-BR" sz="1800" dirty="0">
                <a:effectLst/>
                <a:latin typeface="Arial" panose="020B0604020202020204" pitchFamily="34" charset="0"/>
                <a:ea typeface="Calibri" panose="020F0502020204030204" pitchFamily="34" charset="0"/>
              </a:rPr>
              <a:t>pessoas se especializando em determinada área e  possuindo visão limitada das demais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defTabSz="914400">
              <a:lnSpc>
                <a:spcPct val="90000"/>
              </a:lnSpc>
              <a:spcAft>
                <a:spcPts val="600"/>
              </a:spcAft>
              <a:buClr>
                <a:schemeClr val="accent1"/>
              </a:buClr>
            </a:pPr>
            <a:endParaRPr lang="en-US" sz="1500" dirty="0">
              <a:effectLst/>
            </a:endParaRPr>
          </a:p>
          <a:p>
            <a:pPr indent="-228600" defTabSz="914400">
              <a:lnSpc>
                <a:spcPct val="90000"/>
              </a:lnSpc>
              <a:spcAft>
                <a:spcPts val="600"/>
              </a:spcAft>
              <a:buClr>
                <a:schemeClr val="accent1"/>
              </a:buClr>
              <a:buFont typeface="Arial" panose="020B0604020202020204" pitchFamily="34" charset="0"/>
              <a:buChar char="•"/>
            </a:pPr>
            <a:endParaRPr lang="en-US" sz="1500" dirty="0"/>
          </a:p>
          <a:p>
            <a:pPr marL="228600" lvl="1" algn="r" defTabSz="914400">
              <a:lnSpc>
                <a:spcPct val="90000"/>
              </a:lnSpc>
              <a:spcAft>
                <a:spcPts val="600"/>
              </a:spcAft>
              <a:buClr>
                <a:schemeClr val="accent1"/>
              </a:buClr>
            </a:pPr>
            <a:r>
              <a:rPr lang="en-US" sz="1500" dirty="0">
                <a:effectLst/>
              </a:rPr>
              <a:t>“A grande meta da sociedade é reunir todas as fontes de dados e informações existentes e organizá-las, tendo em vista tornar acessível todo dado desejado na mesma velocidade em que ele é necessário aos tomadores de decisão em qualquer atividade”.</a:t>
            </a:r>
          </a:p>
          <a:p>
            <a:pPr marL="685800" lvl="2" algn="r" defTabSz="914400">
              <a:lnSpc>
                <a:spcPct val="90000"/>
              </a:lnSpc>
              <a:spcAft>
                <a:spcPts val="600"/>
              </a:spcAft>
              <a:buClr>
                <a:schemeClr val="accent1"/>
              </a:buClr>
            </a:pPr>
            <a:r>
              <a:rPr lang="en-US" sz="1500" dirty="0"/>
              <a:t>	</a:t>
            </a:r>
            <a:r>
              <a:rPr lang="en-US" sz="1500" dirty="0">
                <a:effectLst/>
              </a:rPr>
              <a:t> BATISTA, Emerson Oliveira. Sistemas de informação – O uso consciente da tecnologia para o gerenciamento, </a:t>
            </a:r>
          </a:p>
          <a:p>
            <a:pPr marL="685800" lvl="2" algn="r" defTabSz="914400">
              <a:lnSpc>
                <a:spcPct val="90000"/>
              </a:lnSpc>
              <a:spcAft>
                <a:spcPts val="600"/>
              </a:spcAft>
              <a:buClr>
                <a:schemeClr val="accent1"/>
              </a:buClr>
            </a:pPr>
            <a:r>
              <a:rPr lang="en-US" sz="1500" dirty="0">
                <a:effectLst/>
              </a:rPr>
              <a:t>(6 de outubro de 2017).</a:t>
            </a:r>
          </a:p>
          <a:p>
            <a:pPr indent="-228600" defTabSz="914400">
              <a:lnSpc>
                <a:spcPct val="90000"/>
              </a:lnSpc>
              <a:spcAft>
                <a:spcPts val="600"/>
              </a:spcAft>
              <a:buClr>
                <a:schemeClr val="accent1"/>
              </a:buClr>
              <a:buFont typeface="Arial" panose="020B0604020202020204" pitchFamily="34" charset="0"/>
              <a:buChar char="•"/>
            </a:pPr>
            <a:endParaRPr lang="en-US" sz="1500" dirty="0"/>
          </a:p>
        </p:txBody>
      </p:sp>
    </p:spTree>
    <p:extLst>
      <p:ext uri="{BB962C8B-B14F-4D97-AF65-F5344CB8AC3E}">
        <p14:creationId xmlns:p14="http://schemas.microsoft.com/office/powerpoint/2010/main" val="70609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42BB63F6-891F-5FF1-E070-160A704B846E}"/>
              </a:ext>
            </a:extLst>
          </p:cNvPr>
          <p:cNvSpPr>
            <a:spLocks noGrp="1"/>
          </p:cNvSpPr>
          <p:nvPr>
            <p:ph idx="1"/>
          </p:nvPr>
        </p:nvSpPr>
        <p:spPr>
          <a:xfrm>
            <a:off x="1024128" y="2286000"/>
            <a:ext cx="6007027" cy="4023360"/>
          </a:xfrm>
        </p:spPr>
        <p:txBody>
          <a:bodyPr>
            <a:normAutofit/>
          </a:bodyPr>
          <a:lstStyle/>
          <a:p>
            <a:pPr>
              <a:spcAft>
                <a:spcPts val="800"/>
              </a:spcAft>
            </a:pPr>
            <a:r>
              <a:rPr lang="pt-BR" sz="2000" dirty="0">
                <a:solidFill>
                  <a:srgbClr val="FFFFFF"/>
                </a:solidFill>
                <a:effectLst/>
                <a:latin typeface="Arial" panose="020B0604020202020204" pitchFamily="34" charset="0"/>
                <a:ea typeface="Calibri" panose="020F0502020204030204" pitchFamily="34" charset="0"/>
                <a:cs typeface="Arial" panose="020B0604020202020204" pitchFamily="34" charset="0"/>
              </a:rPr>
              <a:t>Um sistema caracteriza-se por ser um conjunto de elementos, físico ou abstrato, ordenados que são interligados por um conjunto de definições, onde ocorre suas interações. Seus elementos podem funcionar de forma independente, mas sempre fazendo parte de uma estrutura.</a:t>
            </a:r>
          </a:p>
          <a:p>
            <a:pPr>
              <a:spcAft>
                <a:spcPts val="800"/>
              </a:spcAft>
            </a:pPr>
            <a:r>
              <a:rPr lang="pt-BR" sz="2000" dirty="0">
                <a:solidFill>
                  <a:srgbClr val="FFFFFF"/>
                </a:solidFill>
                <a:effectLst/>
                <a:latin typeface="Arial" panose="020B0604020202020204" pitchFamily="34" charset="0"/>
                <a:ea typeface="Calibri" panose="020F0502020204030204" pitchFamily="34" charset="0"/>
                <a:cs typeface="Arial" panose="020B0604020202020204" pitchFamily="34" charset="0"/>
              </a:rPr>
              <a:t>Na tecnologia, um sistema pode ser projetado com a intenção de automatizar ou auxiliar nas atividades humanas, automatizando os processos manuais através de uma série de processamentos das informações.</a:t>
            </a:r>
          </a:p>
          <a:p>
            <a:endParaRPr lang="pt-BR" sz="2000" dirty="0">
              <a:solidFill>
                <a:srgbClr val="FFFFFF"/>
              </a:solidFill>
            </a:endParaRPr>
          </a:p>
        </p:txBody>
      </p:sp>
      <p:pic>
        <p:nvPicPr>
          <p:cNvPr id="5" name="Picture 4" descr="Uma rede formada por pontos brancos">
            <a:extLst>
              <a:ext uri="{FF2B5EF4-FFF2-40B4-BE49-F238E27FC236}">
                <a16:creationId xmlns:a16="http://schemas.microsoft.com/office/drawing/2014/main" id="{A121F24F-F9DF-8D74-B52B-F37265650C52}"/>
              </a:ext>
            </a:extLst>
          </p:cNvPr>
          <p:cNvPicPr>
            <a:picLocks noChangeAspect="1"/>
          </p:cNvPicPr>
          <p:nvPr/>
        </p:nvPicPr>
        <p:blipFill rotWithShape="1">
          <a:blip r:embed="rId2"/>
          <a:srcRect l="45660" r="2245" b="-1"/>
          <a:stretch/>
        </p:blipFill>
        <p:spPr>
          <a:xfrm>
            <a:off x="7552266" y="10"/>
            <a:ext cx="4639734" cy="6857990"/>
          </a:xfrm>
          <a:prstGeom prst="rect">
            <a:avLst/>
          </a:prstGeom>
        </p:spPr>
      </p:pic>
      <p:sp>
        <p:nvSpPr>
          <p:cNvPr id="2" name="CaixaDeTexto 1">
            <a:extLst>
              <a:ext uri="{FF2B5EF4-FFF2-40B4-BE49-F238E27FC236}">
                <a16:creationId xmlns:a16="http://schemas.microsoft.com/office/drawing/2014/main" id="{CB9C3788-8DB4-023B-4C0E-EF677F7D33AA}"/>
              </a:ext>
            </a:extLst>
          </p:cNvPr>
          <p:cNvSpPr txBox="1"/>
          <p:nvPr/>
        </p:nvSpPr>
        <p:spPr>
          <a:xfrm>
            <a:off x="828900" y="852637"/>
            <a:ext cx="2135521" cy="861774"/>
          </a:xfrm>
          <a:prstGeom prst="rect">
            <a:avLst/>
          </a:prstGeom>
          <a:noFill/>
        </p:spPr>
        <p:txBody>
          <a:bodyPr wrap="none" rtlCol="0">
            <a:spAutoFit/>
          </a:bodyPr>
          <a:lstStyle/>
          <a:p>
            <a:r>
              <a:rPr lang="pt-BR" sz="5000" dirty="0">
                <a:solidFill>
                  <a:schemeClr val="bg1"/>
                </a:solidFill>
              </a:rPr>
              <a:t>Sistema</a:t>
            </a:r>
          </a:p>
        </p:txBody>
      </p:sp>
    </p:spTree>
    <p:extLst>
      <p:ext uri="{BB962C8B-B14F-4D97-AF65-F5344CB8AC3E}">
        <p14:creationId xmlns:p14="http://schemas.microsoft.com/office/powerpoint/2010/main" val="376324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9B12656-92F3-581F-9002-8C1724D4C74D}"/>
              </a:ext>
            </a:extLst>
          </p:cNvPr>
          <p:cNvSpPr txBox="1"/>
          <p:nvPr/>
        </p:nvSpPr>
        <p:spPr>
          <a:xfrm>
            <a:off x="577516" y="2413337"/>
            <a:ext cx="11036968" cy="2571601"/>
          </a:xfrm>
          <a:prstGeom prst="rect">
            <a:avLst/>
          </a:prstGeom>
          <a:noFill/>
        </p:spPr>
        <p:txBody>
          <a:bodyPr wrap="square" rtlCol="0">
            <a:spAutoFit/>
          </a:bodyPr>
          <a:lstStyle/>
          <a:p>
            <a:pPr marL="285750" indent="-285750">
              <a:buFont typeface="Arial" panose="020B0604020202020204" pitchFamily="34" charset="0"/>
              <a:buChar char="•"/>
            </a:pPr>
            <a:r>
              <a:rPr lang="pt-BR" sz="1800" dirty="0">
                <a:effectLst/>
                <a:latin typeface="Arial" panose="020B0604020202020204" pitchFamily="34" charset="0"/>
                <a:ea typeface="Calibri" panose="020F0502020204030204" pitchFamily="34" charset="0"/>
              </a:rPr>
              <a:t>A partir da revolução industrial, no século XIX começaram a aparecer os moldes de como as empresas seriam nos dias de hoje</a:t>
            </a:r>
          </a:p>
          <a:p>
            <a:endParaRPr lang="pt-BR" dirty="0">
              <a:latin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A realidade das empresas sofreu uma mudança significativa com as inovações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sz="1800" dirty="0">
              <a:effectLst/>
              <a:latin typeface="Arial" panose="020B0604020202020204" pitchFamily="34" charset="0"/>
              <a:ea typeface="Calibri" panose="020F0502020204030204" pitchFamily="34" charset="0"/>
            </a:endParaRPr>
          </a:p>
          <a:p>
            <a:pPr marL="342900" lvl="0" indent="-342900">
              <a:lnSpc>
                <a:spcPct val="107000"/>
              </a:lnSpc>
              <a:spcAft>
                <a:spcPts val="800"/>
              </a:spcAft>
              <a:buFont typeface="Symbol" panose="05050102010706020507" pitchFamily="18" charset="2"/>
              <a:buChar char=""/>
            </a:pPr>
            <a:r>
              <a:rPr lang="pt-BR" sz="1800" dirty="0">
                <a:effectLst/>
                <a:latin typeface="Arial" panose="020B0604020202020204" pitchFamily="34" charset="0"/>
                <a:ea typeface="Calibri" panose="020F0502020204030204" pitchFamily="34" charset="0"/>
                <a:cs typeface="Times New Roman" panose="02020603050405020304" pitchFamily="18" charset="0"/>
              </a:rPr>
              <a:t>Com a crise da bolsa de New York, em 1930, as empresas tiveram que enfrentar uma nova situação no mercado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2" name="CaixaDeTexto 1">
            <a:extLst>
              <a:ext uri="{FF2B5EF4-FFF2-40B4-BE49-F238E27FC236}">
                <a16:creationId xmlns:a16="http://schemas.microsoft.com/office/drawing/2014/main" id="{3E403B64-7098-3D9E-CA17-815251553FB7}"/>
              </a:ext>
            </a:extLst>
          </p:cNvPr>
          <p:cNvSpPr txBox="1"/>
          <p:nvPr/>
        </p:nvSpPr>
        <p:spPr>
          <a:xfrm>
            <a:off x="906012" y="855677"/>
            <a:ext cx="2396810" cy="1138773"/>
          </a:xfrm>
          <a:prstGeom prst="rect">
            <a:avLst/>
          </a:prstGeom>
          <a:noFill/>
        </p:spPr>
        <p:txBody>
          <a:bodyPr wrap="none" rtlCol="0">
            <a:spAutoFit/>
          </a:bodyPr>
          <a:lstStyle/>
          <a:p>
            <a:r>
              <a:rPr lang="pt-BR" sz="5000" dirty="0">
                <a:solidFill>
                  <a:srgbClr val="4A66AC"/>
                </a:solidFill>
              </a:rPr>
              <a:t>Evolução</a:t>
            </a:r>
          </a:p>
          <a:p>
            <a:endParaRPr lang="pt-BR" dirty="0"/>
          </a:p>
        </p:txBody>
      </p:sp>
    </p:spTree>
    <p:extLst>
      <p:ext uri="{BB962C8B-B14F-4D97-AF65-F5344CB8AC3E}">
        <p14:creationId xmlns:p14="http://schemas.microsoft.com/office/powerpoint/2010/main" val="329051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9B8E572-2CE6-4185-BC38-989024B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3F3FA9-B1C9-8E34-5D78-57CB96A05678}"/>
              </a:ext>
            </a:extLst>
          </p:cNvPr>
          <p:cNvSpPr>
            <a:spLocks noGrp="1"/>
          </p:cNvSpPr>
          <p:nvPr>
            <p:ph type="title"/>
          </p:nvPr>
        </p:nvSpPr>
        <p:spPr>
          <a:xfrm>
            <a:off x="1024128" y="585216"/>
            <a:ext cx="9720072" cy="1499616"/>
          </a:xfrm>
        </p:spPr>
        <p:txBody>
          <a:bodyPr vert="horz" lIns="91440" tIns="45720" rIns="91440" bIns="45720" rtlCol="0" anchor="ctr">
            <a:normAutofit/>
          </a:bodyPr>
          <a:lstStyle/>
          <a:p>
            <a:r>
              <a:rPr lang="en-US" dirty="0">
                <a:solidFill>
                  <a:srgbClr val="4A66AC"/>
                </a:solidFill>
              </a:rPr>
              <a:t>Sistema de Informação</a:t>
            </a:r>
          </a:p>
        </p:txBody>
      </p:sp>
      <p:cxnSp>
        <p:nvCxnSpPr>
          <p:cNvPr id="7" name="Straight Connector 10">
            <a:extLst>
              <a:ext uri="{FF2B5EF4-FFF2-40B4-BE49-F238E27FC236}">
                <a16:creationId xmlns:a16="http://schemas.microsoft.com/office/drawing/2014/main" id="{75415567-45D9-4FB5-B020-6FAD778894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E8B87696-7026-59EB-48B1-E79B90D6685E}"/>
              </a:ext>
            </a:extLst>
          </p:cNvPr>
          <p:cNvSpPr txBox="1"/>
          <p:nvPr/>
        </p:nvSpPr>
        <p:spPr>
          <a:xfrm>
            <a:off x="1024128" y="2286000"/>
            <a:ext cx="9720073" cy="4023360"/>
          </a:xfrm>
          <a:prstGeom prst="rect">
            <a:avLst/>
          </a:prstGeom>
        </p:spPr>
        <p:txBody>
          <a:bodyPr vert="horz" lIns="45720" tIns="45720" rIns="45720" bIns="45720" rtlCol="0">
            <a:normAutofit/>
          </a:bodyPr>
          <a:lstStyle/>
          <a:p>
            <a:pPr marL="57150" indent="-285750" defTabSz="914400">
              <a:lnSpc>
                <a:spcPct val="90000"/>
              </a:lnSpc>
              <a:spcAft>
                <a:spcPts val="600"/>
              </a:spcAft>
              <a:buClr>
                <a:schemeClr val="accent1"/>
              </a:buClr>
              <a:buFont typeface="Arial" panose="020B0604020202020204" pitchFamily="34" charset="0"/>
              <a:buChar char="•"/>
            </a:pPr>
            <a:r>
              <a:rPr lang="en-US" dirty="0">
                <a:effectLst/>
              </a:rPr>
              <a:t>Um Sistema de informação é um sistema especializado no processamento e na comunicação de dados (máquinas) ou de informações (organismos vivos).</a:t>
            </a:r>
            <a:r>
              <a:rPr lang="pt-BR" dirty="0">
                <a:latin typeface="Arial" panose="020B0604020202020204" pitchFamily="34" charset="0"/>
              </a:rPr>
              <a:t> C</a:t>
            </a:r>
            <a:r>
              <a:rPr lang="pt-BR" sz="1800" dirty="0">
                <a:effectLst/>
                <a:latin typeface="Arial" panose="020B0604020202020204" pitchFamily="34" charset="0"/>
                <a:ea typeface="Calibri" panose="020F0502020204030204" pitchFamily="34" charset="0"/>
              </a:rPr>
              <a:t>ontêm informações sobre pessoas, locais e itens significativos para a organização </a:t>
            </a:r>
            <a:endParaRPr lang="en-US" dirty="0">
              <a:effectLst/>
            </a:endParaRPr>
          </a:p>
          <a:p>
            <a:pPr marL="342900" lvl="0" indent="-342900" algn="just">
              <a:lnSpc>
                <a:spcPct val="150000"/>
              </a:lnSpc>
              <a:buFont typeface="Symbol" panose="05050102010706020507" pitchFamily="18" charset="2"/>
              <a:buChar char=""/>
              <a:tabLst>
                <a:tab pos="457200" algn="l"/>
              </a:tabLst>
            </a:pPr>
            <a:r>
              <a:rPr lang="pt-BR" sz="1800" dirty="0">
                <a:effectLst/>
                <a:latin typeface="Arial" panose="020B0604020202020204" pitchFamily="34" charset="0"/>
                <a:ea typeface="Calibri" panose="020F0502020204030204" pitchFamily="34" charset="0"/>
                <a:cs typeface="Times New Roman" panose="02020603050405020304" pitchFamily="18" charset="0"/>
              </a:rPr>
              <a:t>automatizar ou auxiliar nas atividades humanas </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tabLst>
                <a:tab pos="457200" algn="l"/>
              </a:tabLst>
            </a:pPr>
            <a:r>
              <a:rPr lang="pt-BR" sz="1800" dirty="0">
                <a:effectLst/>
                <a:latin typeface="Arial" panose="020B0604020202020204" pitchFamily="34" charset="0"/>
                <a:ea typeface="Calibri" panose="020F0502020204030204" pitchFamily="34" charset="0"/>
                <a:cs typeface="Times New Roman" panose="02020603050405020304" pitchFamily="18" charset="0"/>
              </a:rPr>
              <a:t>Possibilita a melhora na tomada de decisão</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tabLst>
                <a:tab pos="457200" algn="l"/>
              </a:tabLst>
            </a:pPr>
            <a:r>
              <a:rPr lang="pt-BR" sz="1800" dirty="0">
                <a:effectLst/>
                <a:latin typeface="Arial" panose="020B0604020202020204" pitchFamily="34" charset="0"/>
                <a:ea typeface="Calibri" panose="020F0502020204030204" pitchFamily="34" charset="0"/>
                <a:cs typeface="Times New Roman" panose="02020603050405020304" pitchFamily="18" charset="0"/>
              </a:rPr>
              <a:t> a criação de novos produtos e serviços.</a:t>
            </a: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tabLst>
                <a:tab pos="457200" algn="l"/>
              </a:tabLst>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defTabSz="914400">
              <a:lnSpc>
                <a:spcPct val="90000"/>
              </a:lnSpc>
              <a:spcAft>
                <a:spcPts val="600"/>
              </a:spcAft>
              <a:buClr>
                <a:schemeClr val="accent1"/>
              </a:buClr>
            </a:pPr>
            <a:r>
              <a:rPr lang="en-US" dirty="0">
                <a:effectLst/>
              </a:rPr>
              <a:t>. </a:t>
            </a:r>
          </a:p>
          <a:p>
            <a:pPr indent="-228600" defTabSz="914400">
              <a:lnSpc>
                <a:spcPct val="90000"/>
              </a:lnSpc>
              <a:spcAft>
                <a:spcPts val="600"/>
              </a:spcAft>
              <a:buClr>
                <a:schemeClr val="accent1"/>
              </a:buClr>
              <a:buFont typeface="Arial" panose="020B0604020202020204" pitchFamily="34" charset="0"/>
              <a:buChar char="•"/>
            </a:pPr>
            <a:endParaRPr lang="en-US" dirty="0"/>
          </a:p>
        </p:txBody>
      </p:sp>
    </p:spTree>
    <p:extLst>
      <p:ext uri="{BB962C8B-B14F-4D97-AF65-F5344CB8AC3E}">
        <p14:creationId xmlns:p14="http://schemas.microsoft.com/office/powerpoint/2010/main" val="378517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4966098F-C0BC-C614-75E6-501F70B19709}"/>
              </a:ext>
            </a:extLst>
          </p:cNvPr>
          <p:cNvSpPr txBox="1"/>
          <p:nvPr/>
        </p:nvSpPr>
        <p:spPr>
          <a:xfrm>
            <a:off x="1024129" y="2286000"/>
            <a:ext cx="3791711" cy="3931920"/>
          </a:xfrm>
          <a:prstGeom prst="rect">
            <a:avLst/>
          </a:prstGeom>
        </p:spPr>
        <p:txBody>
          <a:bodyPr vert="horz" lIns="45720" tIns="45720" rIns="45720" bIns="45720" rtlCol="0">
            <a:normAutofit/>
          </a:bodyPr>
          <a:lstStyle/>
          <a:p>
            <a:pPr defTabSz="914400">
              <a:lnSpc>
                <a:spcPct val="90000"/>
              </a:lnSpc>
              <a:spcAft>
                <a:spcPts val="800"/>
              </a:spcAft>
              <a:buClr>
                <a:schemeClr val="accent1"/>
              </a:buClr>
            </a:pPr>
            <a:r>
              <a:rPr lang="en-US" sz="1400" dirty="0">
                <a:solidFill>
                  <a:srgbClr val="FFFFFF"/>
                </a:solidFill>
                <a:effectLst/>
              </a:rPr>
              <a:t>Cada organização possui níveis. E efetua seus projetos e organiza os processos levando como base essa hierarquia.</a:t>
            </a:r>
          </a:p>
          <a:p>
            <a:pPr marL="285750" indent="-285750" defTabSz="914400">
              <a:lnSpc>
                <a:spcPct val="90000"/>
              </a:lnSpc>
              <a:spcAft>
                <a:spcPts val="800"/>
              </a:spcAft>
              <a:buClr>
                <a:schemeClr val="accent1"/>
              </a:buClr>
              <a:buFont typeface="Arial" panose="020B0604020202020204" pitchFamily="34" charset="0"/>
              <a:buChar char="•"/>
            </a:pPr>
            <a:r>
              <a:rPr lang="en-US" sz="1400" dirty="0">
                <a:solidFill>
                  <a:srgbClr val="FFFFFF"/>
                </a:solidFill>
                <a:effectLst/>
              </a:rPr>
              <a:t>O nível estratégico </a:t>
            </a:r>
          </a:p>
          <a:p>
            <a:pPr marL="285750" indent="-285750" defTabSz="914400">
              <a:lnSpc>
                <a:spcPct val="90000"/>
              </a:lnSpc>
              <a:spcAft>
                <a:spcPts val="800"/>
              </a:spcAft>
              <a:buClr>
                <a:schemeClr val="accent1"/>
              </a:buClr>
              <a:buFont typeface="Arial" panose="020B0604020202020204" pitchFamily="34" charset="0"/>
              <a:buChar char="•"/>
            </a:pPr>
            <a:r>
              <a:rPr lang="en-US" sz="1400" dirty="0">
                <a:solidFill>
                  <a:srgbClr val="FFFFFF"/>
                </a:solidFill>
                <a:effectLst/>
              </a:rPr>
              <a:t>O nível gerencial </a:t>
            </a:r>
          </a:p>
          <a:p>
            <a:pPr marL="285750" indent="-285750" defTabSz="914400">
              <a:lnSpc>
                <a:spcPct val="90000"/>
              </a:lnSpc>
              <a:spcAft>
                <a:spcPts val="800"/>
              </a:spcAft>
              <a:buClr>
                <a:schemeClr val="accent1"/>
              </a:buClr>
              <a:buFont typeface="Arial" panose="020B0604020202020204" pitchFamily="34" charset="0"/>
              <a:buChar char="•"/>
            </a:pPr>
            <a:r>
              <a:rPr lang="en-US" sz="1400" dirty="0">
                <a:solidFill>
                  <a:srgbClr val="FFFFFF"/>
                </a:solidFill>
                <a:effectLst/>
              </a:rPr>
              <a:t>O nível operacional</a:t>
            </a:r>
          </a:p>
          <a:p>
            <a:pPr defTabSz="914400">
              <a:lnSpc>
                <a:spcPct val="90000"/>
              </a:lnSpc>
              <a:spcAft>
                <a:spcPts val="800"/>
              </a:spcAft>
              <a:buClr>
                <a:schemeClr val="accent1"/>
              </a:buClr>
            </a:pPr>
            <a:r>
              <a:rPr lang="en-US" sz="1400" dirty="0">
                <a:solidFill>
                  <a:srgbClr val="FFFFFF"/>
                </a:solidFill>
                <a:effectLst/>
              </a:rPr>
              <a:t>Um sistema de informação tem um papel importante em vários elementos da organização, trazendo novas oportunidades, fazendo com que a empresa se mantenha competitiva no mercado. Melhorando diversas áreas e processos internos da empresa, facilitando no gerenciamento, logística, relacionamento com clientes e parceiros, na tomada de decisões.</a:t>
            </a:r>
          </a:p>
          <a:p>
            <a:pPr defTabSz="914400">
              <a:lnSpc>
                <a:spcPct val="90000"/>
              </a:lnSpc>
              <a:spcAft>
                <a:spcPts val="800"/>
              </a:spcAft>
              <a:buClr>
                <a:schemeClr val="accent1"/>
              </a:buClr>
            </a:pPr>
            <a:endParaRPr lang="en-US" sz="1400" dirty="0">
              <a:solidFill>
                <a:srgbClr val="FFFFFF"/>
              </a:solidFill>
              <a:effectLst/>
            </a:endParaRPr>
          </a:p>
          <a:p>
            <a:pPr defTabSz="914400">
              <a:lnSpc>
                <a:spcPct val="90000"/>
              </a:lnSpc>
              <a:buClr>
                <a:schemeClr val="accent1"/>
              </a:buClr>
            </a:pPr>
            <a:endParaRPr lang="en-US" sz="1400" dirty="0">
              <a:solidFill>
                <a:srgbClr val="FFFFFF"/>
              </a:solidFill>
            </a:endParaRPr>
          </a:p>
        </p:txBody>
      </p:sp>
      <p:pic>
        <p:nvPicPr>
          <p:cNvPr id="6" name="Imagem 5" descr="Diagrama&#10;&#10;Descrição gerada automaticamente">
            <a:extLst>
              <a:ext uri="{FF2B5EF4-FFF2-40B4-BE49-F238E27FC236}">
                <a16:creationId xmlns:a16="http://schemas.microsoft.com/office/drawing/2014/main" id="{3EA7973C-FF7F-19C9-F021-99723A21B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76210"/>
            <a:ext cx="5455921" cy="4105580"/>
          </a:xfrm>
          <a:prstGeom prst="rect">
            <a:avLst/>
          </a:prstGeom>
        </p:spPr>
      </p:pic>
    </p:spTree>
    <p:extLst>
      <p:ext uri="{BB962C8B-B14F-4D97-AF65-F5344CB8AC3E}">
        <p14:creationId xmlns:p14="http://schemas.microsoft.com/office/powerpoint/2010/main" val="398148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141F1F-045D-E080-0D45-A1B54D392760}"/>
              </a:ext>
            </a:extLst>
          </p:cNvPr>
          <p:cNvSpPr>
            <a:spLocks noGrp="1"/>
          </p:cNvSpPr>
          <p:nvPr>
            <p:ph type="title"/>
          </p:nvPr>
        </p:nvSpPr>
        <p:spPr>
          <a:xfrm>
            <a:off x="1024128" y="585216"/>
            <a:ext cx="9720072" cy="1499616"/>
          </a:xfrm>
        </p:spPr>
        <p:txBody>
          <a:bodyPr>
            <a:normAutofit/>
          </a:bodyPr>
          <a:lstStyle/>
          <a:p>
            <a:r>
              <a:rPr lang="pt-BR" dirty="0">
                <a:solidFill>
                  <a:srgbClr val="4A66AC"/>
                </a:solidFill>
              </a:rPr>
              <a:t>Tipos de Sistemas</a:t>
            </a:r>
          </a:p>
        </p:txBody>
      </p:sp>
      <p:pic>
        <p:nvPicPr>
          <p:cNvPr id="5" name="Imagem 4" descr="Diagrama&#10;&#10;Descrição gerada automaticamente">
            <a:extLst>
              <a:ext uri="{FF2B5EF4-FFF2-40B4-BE49-F238E27FC236}">
                <a16:creationId xmlns:a16="http://schemas.microsoft.com/office/drawing/2014/main" id="{BC34A98A-311D-F299-AFE0-9EEB8380B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127" y="2754625"/>
            <a:ext cx="3615605" cy="2711703"/>
          </a:xfrm>
          <a:prstGeom prst="rect">
            <a:avLst/>
          </a:prstGeom>
        </p:spPr>
      </p:pic>
      <p:sp>
        <p:nvSpPr>
          <p:cNvPr id="3" name="Espaço Reservado para Conteúdo 2">
            <a:extLst>
              <a:ext uri="{FF2B5EF4-FFF2-40B4-BE49-F238E27FC236}">
                <a16:creationId xmlns:a16="http://schemas.microsoft.com/office/drawing/2014/main" id="{30644C41-401F-4036-047C-CCD0A6BC05DE}"/>
              </a:ext>
            </a:extLst>
          </p:cNvPr>
          <p:cNvSpPr>
            <a:spLocks noGrp="1"/>
          </p:cNvSpPr>
          <p:nvPr>
            <p:ph idx="1"/>
          </p:nvPr>
        </p:nvSpPr>
        <p:spPr>
          <a:xfrm>
            <a:off x="5063613" y="2286000"/>
            <a:ext cx="5680587" cy="4023360"/>
          </a:xfrm>
        </p:spPr>
        <p:txBody>
          <a:bodyPr>
            <a:normAutofit/>
          </a:bodyPr>
          <a:lstStyle/>
          <a:p>
            <a:pPr>
              <a:buFont typeface="Arial" panose="020B0604020202020204" pitchFamily="34" charset="0"/>
              <a:buChar char="•"/>
            </a:pPr>
            <a:r>
              <a:rPr lang="pt-BR" sz="1200" dirty="0">
                <a:solidFill>
                  <a:srgbClr val="4A66AC"/>
                </a:solidFill>
                <a:latin typeface="Arial" panose="020B0604020202020204" pitchFamily="34" charset="0"/>
                <a:cs typeface="Arial" panose="020B0604020202020204" pitchFamily="34" charset="0"/>
              </a:rPr>
              <a:t>Sistemas de informação transacionais</a:t>
            </a:r>
          </a:p>
          <a:p>
            <a:pPr marL="0" indent="0">
              <a:buNone/>
            </a:pPr>
            <a:r>
              <a:rPr lang="pt-BR" sz="1200" dirty="0">
                <a:effectLst/>
                <a:latin typeface="Arial" panose="020B0604020202020204" pitchFamily="34" charset="0"/>
                <a:ea typeface="Calibri" panose="020F0502020204030204" pitchFamily="34" charset="0"/>
                <a:cs typeface="Arial" panose="020B0604020202020204" pitchFamily="34" charset="0"/>
              </a:rPr>
              <a:t>tem como função coletar, processar e distribuir os dados das transações dentro da empresa, servindo de base para outros sistemas.</a:t>
            </a:r>
            <a:endParaRPr lang="pt-BR" sz="1200" dirty="0">
              <a:latin typeface="Arial" panose="020B0604020202020204" pitchFamily="34" charset="0"/>
              <a:cs typeface="Arial" panose="020B0604020202020204" pitchFamily="34" charset="0"/>
            </a:endParaRPr>
          </a:p>
          <a:p>
            <a:pPr>
              <a:buFont typeface="Arial" panose="020B0604020202020204" pitchFamily="34" charset="0"/>
              <a:buChar char="•"/>
            </a:pPr>
            <a:r>
              <a:rPr lang="pt-BR" sz="1200" dirty="0">
                <a:solidFill>
                  <a:srgbClr val="4A66AC"/>
                </a:solidFill>
                <a:latin typeface="Arial" panose="020B0604020202020204" pitchFamily="34" charset="0"/>
                <a:cs typeface="Arial" panose="020B0604020202020204" pitchFamily="34" charset="0"/>
              </a:rPr>
              <a:t>Sistemas de informações gerenciais</a:t>
            </a:r>
          </a:p>
          <a:p>
            <a:pPr marL="0" indent="0">
              <a:buNone/>
            </a:pPr>
            <a:r>
              <a:rPr lang="pt-BR" sz="1200" dirty="0">
                <a:effectLst/>
                <a:latin typeface="Arial" panose="020B0604020202020204" pitchFamily="34" charset="0"/>
                <a:ea typeface="Calibri" panose="020F0502020204030204" pitchFamily="34" charset="0"/>
                <a:cs typeface="Arial" panose="020B0604020202020204" pitchFamily="34" charset="0"/>
              </a:rPr>
              <a:t>fornece informações com capacidade para dar suporte as decisões, possibilitando o gerenciamento dos setores internos de uma organização.</a:t>
            </a:r>
            <a:endParaRPr lang="pt-BR" sz="1200" dirty="0">
              <a:latin typeface="Arial" panose="020B0604020202020204" pitchFamily="34" charset="0"/>
              <a:cs typeface="Arial" panose="020B0604020202020204" pitchFamily="34" charset="0"/>
            </a:endParaRPr>
          </a:p>
          <a:p>
            <a:pPr>
              <a:buFont typeface="Arial" panose="020B0604020202020204" pitchFamily="34" charset="0"/>
              <a:buChar char="•"/>
            </a:pPr>
            <a:r>
              <a:rPr lang="pt-BR" sz="1200" dirty="0">
                <a:solidFill>
                  <a:srgbClr val="4A66AC"/>
                </a:solidFill>
                <a:latin typeface="Arial" panose="020B0604020202020204" pitchFamily="34" charset="0"/>
                <a:cs typeface="Arial" panose="020B0604020202020204" pitchFamily="34" charset="0"/>
              </a:rPr>
              <a:t>Sistemas de apoio a decisão</a:t>
            </a:r>
          </a:p>
          <a:p>
            <a:pPr marL="0" indent="0">
              <a:buNone/>
            </a:pPr>
            <a:r>
              <a:rPr lang="pt-BR" sz="1200" dirty="0">
                <a:effectLst/>
                <a:latin typeface="Arial" panose="020B0604020202020204" pitchFamily="34" charset="0"/>
                <a:ea typeface="Calibri" panose="020F0502020204030204" pitchFamily="34" charset="0"/>
                <a:cs typeface="Arial" panose="020B0604020202020204" pitchFamily="34" charset="0"/>
              </a:rPr>
              <a:t>São sistemas que fornecem informações para auxiliar nas tomadas de decisões e contribuem com o processo, pode receber as informações de sistemas como o sistema de informações gerenciais</a:t>
            </a:r>
            <a:endParaRPr lang="pt-BR" sz="1200" dirty="0">
              <a:latin typeface="Arial" panose="020B0604020202020204" pitchFamily="34" charset="0"/>
              <a:cs typeface="Arial" panose="020B0604020202020204" pitchFamily="34" charset="0"/>
            </a:endParaRPr>
          </a:p>
          <a:p>
            <a:pPr>
              <a:buFont typeface="Arial" panose="020B0604020202020204" pitchFamily="34" charset="0"/>
              <a:buChar char="•"/>
            </a:pPr>
            <a:r>
              <a:rPr lang="pt-BR" sz="1200" dirty="0">
                <a:solidFill>
                  <a:srgbClr val="4A66AC"/>
                </a:solidFill>
                <a:latin typeface="Arial" panose="020B0604020202020204" pitchFamily="34" charset="0"/>
                <a:cs typeface="Arial" panose="020B0604020202020204" pitchFamily="34" charset="0"/>
              </a:rPr>
              <a:t>Sistemas de informação executivas</a:t>
            </a:r>
          </a:p>
          <a:p>
            <a:pPr marL="0" indent="0">
              <a:buNone/>
            </a:pPr>
            <a:r>
              <a:rPr lang="pt-BR" sz="1200" dirty="0">
                <a:effectLst/>
                <a:latin typeface="Arial" panose="020B0604020202020204" pitchFamily="34" charset="0"/>
                <a:ea typeface="Calibri" panose="020F0502020204030204" pitchFamily="34" charset="0"/>
                <a:cs typeface="Arial" panose="020B0604020202020204" pitchFamily="34" charset="0"/>
              </a:rPr>
              <a:t>se dirige ao nível estratégico empresarial, obtém as informações dos sistemas de informação transacionais e dos sistemas de informação gerenciais.</a:t>
            </a:r>
            <a:endParaRPr lang="pt-B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051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5">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107137C-FEC6-6E65-C658-4B1E25D2CE87}"/>
              </a:ext>
            </a:extLst>
          </p:cNvPr>
          <p:cNvSpPr>
            <a:spLocks noGrp="1"/>
          </p:cNvSpPr>
          <p:nvPr>
            <p:ph type="title"/>
          </p:nvPr>
        </p:nvSpPr>
        <p:spPr>
          <a:xfrm>
            <a:off x="964788" y="804333"/>
            <a:ext cx="3391900" cy="5249334"/>
          </a:xfrm>
        </p:spPr>
        <p:txBody>
          <a:bodyPr>
            <a:normAutofit/>
          </a:bodyPr>
          <a:lstStyle/>
          <a:p>
            <a:pPr algn="r"/>
            <a:r>
              <a:rPr lang="pt-BR" sz="4300">
                <a:solidFill>
                  <a:srgbClr val="FFFFFF"/>
                </a:solidFill>
              </a:rPr>
              <a:t>Desenvolvimento do sistema	</a:t>
            </a:r>
          </a:p>
        </p:txBody>
      </p:sp>
      <p:sp>
        <p:nvSpPr>
          <p:cNvPr id="3" name="Espaço Reservado para Conteúdo 2">
            <a:extLst>
              <a:ext uri="{FF2B5EF4-FFF2-40B4-BE49-F238E27FC236}">
                <a16:creationId xmlns:a16="http://schemas.microsoft.com/office/drawing/2014/main" id="{B07A47AF-2D20-EB54-DA34-B0D59D633236}"/>
              </a:ext>
            </a:extLst>
          </p:cNvPr>
          <p:cNvSpPr>
            <a:spLocks noGrp="1"/>
          </p:cNvSpPr>
          <p:nvPr>
            <p:ph idx="1"/>
          </p:nvPr>
        </p:nvSpPr>
        <p:spPr>
          <a:xfrm>
            <a:off x="4951048" y="804333"/>
            <a:ext cx="6306003" cy="5249334"/>
          </a:xfrm>
        </p:spPr>
        <p:txBody>
          <a:bodyPr anchor="ctr">
            <a:normAutofit/>
          </a:bodyPr>
          <a:lstStyle/>
          <a:p>
            <a:pPr marL="0" indent="0">
              <a:buNone/>
            </a:pPr>
            <a:r>
              <a:rPr lang="pt-BR" sz="1500" dirty="0">
                <a:effectLst/>
                <a:latin typeface="Arial" panose="020B0604020202020204" pitchFamily="34" charset="0"/>
                <a:ea typeface="Calibri" panose="020F0502020204030204" pitchFamily="34" charset="0"/>
              </a:rPr>
              <a:t>Através de um modelo básico de informações, </a:t>
            </a:r>
          </a:p>
          <a:p>
            <a:pPr marL="0" indent="0">
              <a:buNone/>
            </a:pPr>
            <a:r>
              <a:rPr lang="pt-BR" sz="1500" dirty="0">
                <a:effectLst/>
                <a:latin typeface="Arial" panose="020B0604020202020204" pitchFamily="34" charset="0"/>
                <a:ea typeface="Calibri" panose="020F0502020204030204" pitchFamily="34" charset="0"/>
              </a:rPr>
              <a:t>é possível separar o desenvolvimento de um sistema entre os métodos:</a:t>
            </a:r>
          </a:p>
          <a:p>
            <a:pPr marL="0" indent="0">
              <a:buNone/>
            </a:pPr>
            <a:endParaRPr lang="pt-BR" sz="1500" dirty="0">
              <a:effectLst/>
              <a:latin typeface="Arial" panose="020B0604020202020204" pitchFamily="34" charset="0"/>
              <a:ea typeface="Calibri" panose="020F0502020204030204" pitchFamily="34" charset="0"/>
            </a:endParaRPr>
          </a:p>
          <a:p>
            <a:pPr>
              <a:buFont typeface="Arial" panose="020B0604020202020204" pitchFamily="34" charset="0"/>
              <a:buChar char="•"/>
            </a:pPr>
            <a:r>
              <a:rPr lang="pt-BR" sz="1500" dirty="0">
                <a:latin typeface="Arial" panose="020B0604020202020204" pitchFamily="34" charset="0"/>
                <a:ea typeface="Calibri" panose="020F0502020204030204" pitchFamily="34" charset="0"/>
              </a:rPr>
              <a:t>Ciclo de vida de um sistema</a:t>
            </a:r>
          </a:p>
          <a:p>
            <a:pPr marL="0" indent="0">
              <a:buNone/>
            </a:pPr>
            <a:r>
              <a:rPr lang="pt-BR" sz="1500" dirty="0">
                <a:effectLst/>
                <a:latin typeface="Arial" panose="020B0604020202020204" pitchFamily="34" charset="0"/>
                <a:ea typeface="Calibri" panose="020F0502020204030204" pitchFamily="34" charset="0"/>
              </a:rPr>
              <a:t>É um método antigo, que tem como metodologia abordar o desenvolvimento em fases</a:t>
            </a:r>
          </a:p>
          <a:p>
            <a:pPr marL="0" indent="0">
              <a:buNone/>
            </a:pPr>
            <a:endParaRPr lang="pt-BR" sz="1500" dirty="0">
              <a:latin typeface="Arial" panose="020B0604020202020204" pitchFamily="34" charset="0"/>
              <a:ea typeface="Calibri" panose="020F0502020204030204" pitchFamily="34" charset="0"/>
            </a:endParaRPr>
          </a:p>
          <a:p>
            <a:pPr>
              <a:buFont typeface="Arial" panose="020B0604020202020204" pitchFamily="34" charset="0"/>
              <a:buChar char="•"/>
            </a:pPr>
            <a:r>
              <a:rPr lang="pt-BR" sz="1500" dirty="0">
                <a:latin typeface="Arial" panose="020B0604020202020204" pitchFamily="34" charset="0"/>
                <a:ea typeface="Calibri" panose="020F0502020204030204" pitchFamily="34" charset="0"/>
              </a:rPr>
              <a:t>Prototipagem</a:t>
            </a:r>
          </a:p>
          <a:p>
            <a:pPr marL="0" indent="0">
              <a:buNone/>
            </a:pPr>
            <a:r>
              <a:rPr lang="pt-BR" sz="1500" dirty="0">
                <a:effectLst/>
                <a:latin typeface="Arial" panose="020B0604020202020204" pitchFamily="34" charset="0"/>
                <a:ea typeface="Calibri" panose="020F0502020204030204" pitchFamily="34" charset="0"/>
              </a:rPr>
              <a:t>É uma versão funcional de um sistema, que consiste em montar um modelo rápido sem muito investimento para que seja submetido a avaliação dos usuários finais. </a:t>
            </a:r>
          </a:p>
          <a:p>
            <a:pPr marL="0" indent="0">
              <a:buNone/>
            </a:pPr>
            <a:endParaRPr lang="pt-BR" sz="1500" dirty="0">
              <a:latin typeface="Arial" panose="020B0604020202020204" pitchFamily="34" charset="0"/>
              <a:ea typeface="Calibri" panose="020F0502020204030204" pitchFamily="34" charset="0"/>
            </a:endParaRPr>
          </a:p>
          <a:p>
            <a:pPr>
              <a:buFont typeface="Arial" panose="020B0604020202020204" pitchFamily="34" charset="0"/>
              <a:buChar char="•"/>
            </a:pPr>
            <a:r>
              <a:rPr lang="pt-BR" sz="1500" dirty="0">
                <a:latin typeface="Arial" panose="020B0604020202020204" pitchFamily="34" charset="0"/>
                <a:ea typeface="Calibri" panose="020F0502020204030204" pitchFamily="34" charset="0"/>
              </a:rPr>
              <a:t>Desenvolvimento pelo usuário Final</a:t>
            </a:r>
          </a:p>
          <a:p>
            <a:pPr marL="0" indent="0">
              <a:buNone/>
            </a:pPr>
            <a:r>
              <a:rPr lang="pt-BR" sz="1500" dirty="0">
                <a:effectLst/>
                <a:latin typeface="Arial" panose="020B0604020202020204" pitchFamily="34" charset="0"/>
                <a:ea typeface="Calibri" panose="020F0502020204030204" pitchFamily="34" charset="0"/>
              </a:rPr>
              <a:t>O desenvolvimento é feito sem assistência técnica pelos próprios usuários, simples e sem estrutura formal especializada nos processos</a:t>
            </a:r>
            <a:endParaRPr lang="pt-BR" sz="1500" dirty="0">
              <a:latin typeface="Arial" panose="020B0604020202020204" pitchFamily="34" charset="0"/>
              <a:ea typeface="Calibri" panose="020F0502020204030204" pitchFamily="34" charset="0"/>
            </a:endParaRPr>
          </a:p>
          <a:p>
            <a:pPr marL="0" indent="0">
              <a:buNone/>
            </a:pPr>
            <a:endParaRPr lang="pt-BR" sz="1500" dirty="0">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175253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descr="Uma imagem contendo Interface gráfica do usuário&#10;&#10;Descrição gerada automaticamente">
            <a:extLst>
              <a:ext uri="{FF2B5EF4-FFF2-40B4-BE49-F238E27FC236}">
                <a16:creationId xmlns:a16="http://schemas.microsoft.com/office/drawing/2014/main" id="{246FAABF-3A42-C6F7-B9A0-EE8D96244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63" y="241277"/>
            <a:ext cx="5725324" cy="3086531"/>
          </a:xfrm>
          <a:prstGeom prst="rect">
            <a:avLst/>
          </a:prstGeom>
        </p:spPr>
      </p:pic>
      <p:sp>
        <p:nvSpPr>
          <p:cNvPr id="5" name="Seta: Pentágono 4">
            <a:extLst>
              <a:ext uri="{FF2B5EF4-FFF2-40B4-BE49-F238E27FC236}">
                <a16:creationId xmlns:a16="http://schemas.microsoft.com/office/drawing/2014/main" id="{EC231885-7EA9-A9F4-5983-AFE09BE64C30}"/>
              </a:ext>
            </a:extLst>
          </p:cNvPr>
          <p:cNvSpPr/>
          <p:nvPr/>
        </p:nvSpPr>
        <p:spPr>
          <a:xfrm>
            <a:off x="6096000" y="4589964"/>
            <a:ext cx="1175657" cy="578498"/>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Identificação da necessidade</a:t>
            </a:r>
          </a:p>
        </p:txBody>
      </p:sp>
      <p:sp>
        <p:nvSpPr>
          <p:cNvPr id="6" name="Seta: Pentágono 5">
            <a:extLst>
              <a:ext uri="{FF2B5EF4-FFF2-40B4-BE49-F238E27FC236}">
                <a16:creationId xmlns:a16="http://schemas.microsoft.com/office/drawing/2014/main" id="{015F0A96-04FA-9B73-9958-97EA466C2562}"/>
              </a:ext>
            </a:extLst>
          </p:cNvPr>
          <p:cNvSpPr/>
          <p:nvPr/>
        </p:nvSpPr>
        <p:spPr>
          <a:xfrm>
            <a:off x="7534799" y="4589964"/>
            <a:ext cx="1358018" cy="578498"/>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Desenvolvimento</a:t>
            </a:r>
          </a:p>
        </p:txBody>
      </p:sp>
      <p:sp>
        <p:nvSpPr>
          <p:cNvPr id="7" name="Seta: Pentágono 6">
            <a:extLst>
              <a:ext uri="{FF2B5EF4-FFF2-40B4-BE49-F238E27FC236}">
                <a16:creationId xmlns:a16="http://schemas.microsoft.com/office/drawing/2014/main" id="{38355F52-C7A9-F259-455D-6F3D09D5333B}"/>
              </a:ext>
            </a:extLst>
          </p:cNvPr>
          <p:cNvSpPr/>
          <p:nvPr/>
        </p:nvSpPr>
        <p:spPr>
          <a:xfrm>
            <a:off x="9157183" y="4589964"/>
            <a:ext cx="1175657" cy="578498"/>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Validação</a:t>
            </a:r>
          </a:p>
        </p:txBody>
      </p:sp>
      <p:sp>
        <p:nvSpPr>
          <p:cNvPr id="8" name="Seta: Pentágono 7">
            <a:extLst>
              <a:ext uri="{FF2B5EF4-FFF2-40B4-BE49-F238E27FC236}">
                <a16:creationId xmlns:a16="http://schemas.microsoft.com/office/drawing/2014/main" id="{3628EDC2-AC46-C6F9-E4EB-DE47B137915F}"/>
              </a:ext>
            </a:extLst>
          </p:cNvPr>
          <p:cNvSpPr/>
          <p:nvPr/>
        </p:nvSpPr>
        <p:spPr>
          <a:xfrm>
            <a:off x="10687775" y="4589964"/>
            <a:ext cx="1175657" cy="578498"/>
          </a:xfrm>
          <a:prstGeom prst="homePlat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Conclusão</a:t>
            </a:r>
          </a:p>
        </p:txBody>
      </p:sp>
      <p:sp>
        <p:nvSpPr>
          <p:cNvPr id="9" name="Seta: Curva para Baixo 8">
            <a:extLst>
              <a:ext uri="{FF2B5EF4-FFF2-40B4-BE49-F238E27FC236}">
                <a16:creationId xmlns:a16="http://schemas.microsoft.com/office/drawing/2014/main" id="{A44E462F-9DA4-DC20-6E80-4E5B903FCECB}"/>
              </a:ext>
            </a:extLst>
          </p:cNvPr>
          <p:cNvSpPr/>
          <p:nvPr/>
        </p:nvSpPr>
        <p:spPr>
          <a:xfrm>
            <a:off x="8137807" y="4104785"/>
            <a:ext cx="1510019" cy="33555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0" name="Seta: Curva para Baixo 9">
            <a:extLst>
              <a:ext uri="{FF2B5EF4-FFF2-40B4-BE49-F238E27FC236}">
                <a16:creationId xmlns:a16="http://schemas.microsoft.com/office/drawing/2014/main" id="{0A0F251D-D646-D8CB-D81E-E4B8172D0AA4}"/>
              </a:ext>
            </a:extLst>
          </p:cNvPr>
          <p:cNvSpPr/>
          <p:nvPr/>
        </p:nvSpPr>
        <p:spPr>
          <a:xfrm rot="10995569">
            <a:off x="8129489" y="5360740"/>
            <a:ext cx="1510019" cy="33555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1" name="CaixaDeTexto 10">
            <a:extLst>
              <a:ext uri="{FF2B5EF4-FFF2-40B4-BE49-F238E27FC236}">
                <a16:creationId xmlns:a16="http://schemas.microsoft.com/office/drawing/2014/main" id="{AC33E057-6D1A-A40F-26A4-3592CD266F2D}"/>
              </a:ext>
            </a:extLst>
          </p:cNvPr>
          <p:cNvSpPr txBox="1"/>
          <p:nvPr/>
        </p:nvSpPr>
        <p:spPr>
          <a:xfrm>
            <a:off x="6096000" y="241277"/>
            <a:ext cx="2836033" cy="369332"/>
          </a:xfrm>
          <a:prstGeom prst="rect">
            <a:avLst/>
          </a:prstGeom>
          <a:noFill/>
        </p:spPr>
        <p:txBody>
          <a:bodyPr wrap="none" rtlCol="0">
            <a:spAutoFit/>
          </a:bodyPr>
          <a:lstStyle/>
          <a:p>
            <a:r>
              <a:rPr lang="pt-BR" dirty="0"/>
              <a:t>Ciclo de Vida de um Sistema</a:t>
            </a:r>
          </a:p>
        </p:txBody>
      </p:sp>
      <p:sp>
        <p:nvSpPr>
          <p:cNvPr id="12" name="CaixaDeTexto 11">
            <a:extLst>
              <a:ext uri="{FF2B5EF4-FFF2-40B4-BE49-F238E27FC236}">
                <a16:creationId xmlns:a16="http://schemas.microsoft.com/office/drawing/2014/main" id="{3A5F7D20-EC4E-CA71-204C-0B98C9F78E5D}"/>
              </a:ext>
            </a:extLst>
          </p:cNvPr>
          <p:cNvSpPr txBox="1"/>
          <p:nvPr/>
        </p:nvSpPr>
        <p:spPr>
          <a:xfrm>
            <a:off x="352625" y="3843344"/>
            <a:ext cx="1424172" cy="369332"/>
          </a:xfrm>
          <a:prstGeom prst="rect">
            <a:avLst/>
          </a:prstGeom>
          <a:noFill/>
        </p:spPr>
        <p:txBody>
          <a:bodyPr wrap="none" rtlCol="0">
            <a:spAutoFit/>
          </a:bodyPr>
          <a:lstStyle/>
          <a:p>
            <a:r>
              <a:rPr lang="pt-BR" dirty="0"/>
              <a:t>Prototipagem</a:t>
            </a:r>
          </a:p>
        </p:txBody>
      </p:sp>
      <p:cxnSp>
        <p:nvCxnSpPr>
          <p:cNvPr id="14" name="Conector reto 13">
            <a:extLst>
              <a:ext uri="{FF2B5EF4-FFF2-40B4-BE49-F238E27FC236}">
                <a16:creationId xmlns:a16="http://schemas.microsoft.com/office/drawing/2014/main" id="{589ED921-5D82-184C-33F7-CE22971E2AD2}"/>
              </a:ext>
            </a:extLst>
          </p:cNvPr>
          <p:cNvCxnSpPr/>
          <p:nvPr/>
        </p:nvCxnSpPr>
        <p:spPr>
          <a:xfrm>
            <a:off x="134224" y="3506598"/>
            <a:ext cx="11845255" cy="0"/>
          </a:xfrm>
          <a:prstGeom prst="line">
            <a:avLst/>
          </a:prstGeom>
          <a:ln>
            <a:solidFill>
              <a:schemeClr val="bg2">
                <a:lumMod val="75000"/>
              </a:schemeClr>
            </a:solidFill>
          </a:ln>
        </p:spPr>
        <p:style>
          <a:lnRef idx="2">
            <a:schemeClr val="dk1"/>
          </a:lnRef>
          <a:fillRef idx="0">
            <a:schemeClr val="dk1"/>
          </a:fillRef>
          <a:effectRef idx="1">
            <a:schemeClr val="dk1"/>
          </a:effectRef>
          <a:fontRef idx="minor">
            <a:schemeClr val="tx1"/>
          </a:fontRef>
        </p:style>
      </p:cxnSp>
      <p:sp>
        <p:nvSpPr>
          <p:cNvPr id="15" name="CaixaDeTexto 14">
            <a:extLst>
              <a:ext uri="{FF2B5EF4-FFF2-40B4-BE49-F238E27FC236}">
                <a16:creationId xmlns:a16="http://schemas.microsoft.com/office/drawing/2014/main" id="{E151E010-B9C2-885D-C1CE-54068FF30A33}"/>
              </a:ext>
            </a:extLst>
          </p:cNvPr>
          <p:cNvSpPr txBox="1"/>
          <p:nvPr/>
        </p:nvSpPr>
        <p:spPr>
          <a:xfrm>
            <a:off x="6301721" y="760229"/>
            <a:ext cx="2855462" cy="1200329"/>
          </a:xfrm>
          <a:prstGeom prst="rect">
            <a:avLst/>
          </a:prstGeom>
          <a:noFill/>
        </p:spPr>
        <p:txBody>
          <a:bodyPr wrap="none" rtlCol="0">
            <a:spAutoFit/>
          </a:bodyPr>
          <a:lstStyle/>
          <a:p>
            <a:pPr marL="285750" indent="-285750">
              <a:buFont typeface="Arial" panose="020B0604020202020204" pitchFamily="34" charset="0"/>
              <a:buChar char="•"/>
            </a:pPr>
            <a:r>
              <a:rPr lang="pt-BR" dirty="0"/>
              <a:t>Desenvolvimento em fases</a:t>
            </a:r>
          </a:p>
          <a:p>
            <a:pPr marL="285750" indent="-285750">
              <a:buFont typeface="Arial" panose="020B0604020202020204" pitchFamily="34" charset="0"/>
              <a:buChar char="•"/>
            </a:pPr>
            <a:r>
              <a:rPr lang="pt-BR" dirty="0"/>
              <a:t>Padrão simples</a:t>
            </a:r>
          </a:p>
          <a:p>
            <a:pPr marL="285750" indent="-285750">
              <a:buFont typeface="Arial" panose="020B0604020202020204" pitchFamily="34" charset="0"/>
              <a:buChar char="•"/>
            </a:pPr>
            <a:r>
              <a:rPr lang="pt-BR" dirty="0"/>
              <a:t>Ênfase na documentação</a:t>
            </a:r>
          </a:p>
          <a:p>
            <a:pPr marL="285750" indent="-285750">
              <a:buFont typeface="Arial" panose="020B0604020202020204" pitchFamily="34" charset="0"/>
              <a:buChar char="•"/>
            </a:pPr>
            <a:r>
              <a:rPr lang="pt-BR" dirty="0"/>
              <a:t>Processo demorado</a:t>
            </a:r>
          </a:p>
        </p:txBody>
      </p:sp>
      <p:cxnSp>
        <p:nvCxnSpPr>
          <p:cNvPr id="17" name="Conector reto 16">
            <a:extLst>
              <a:ext uri="{FF2B5EF4-FFF2-40B4-BE49-F238E27FC236}">
                <a16:creationId xmlns:a16="http://schemas.microsoft.com/office/drawing/2014/main" id="{199058E2-8D95-9356-8981-C7B2D55F63D8}"/>
              </a:ext>
            </a:extLst>
          </p:cNvPr>
          <p:cNvCxnSpPr>
            <a:cxnSpLocks/>
          </p:cNvCxnSpPr>
          <p:nvPr/>
        </p:nvCxnSpPr>
        <p:spPr>
          <a:xfrm>
            <a:off x="6112042" y="180788"/>
            <a:ext cx="0" cy="49030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cxnSp>
        <p:nvCxnSpPr>
          <p:cNvPr id="19" name="Conector reto 18">
            <a:extLst>
              <a:ext uri="{FF2B5EF4-FFF2-40B4-BE49-F238E27FC236}">
                <a16:creationId xmlns:a16="http://schemas.microsoft.com/office/drawing/2014/main" id="{094A8CE7-D132-06D7-1C67-C6498960115C}"/>
              </a:ext>
            </a:extLst>
          </p:cNvPr>
          <p:cNvCxnSpPr>
            <a:cxnSpLocks/>
          </p:cNvCxnSpPr>
          <p:nvPr/>
        </p:nvCxnSpPr>
        <p:spPr>
          <a:xfrm>
            <a:off x="360646" y="3722367"/>
            <a:ext cx="0" cy="490309"/>
          </a:xfrm>
          <a:prstGeom prst="line">
            <a:avLst/>
          </a:prstGeom>
          <a:ln>
            <a:solidFill>
              <a:schemeClr val="bg2">
                <a:lumMod val="75000"/>
              </a:schemeClr>
            </a:solidFill>
          </a:ln>
        </p:spPr>
        <p:style>
          <a:lnRef idx="3">
            <a:schemeClr val="dk1"/>
          </a:lnRef>
          <a:fillRef idx="0">
            <a:schemeClr val="dk1"/>
          </a:fillRef>
          <a:effectRef idx="2">
            <a:schemeClr val="dk1"/>
          </a:effectRef>
          <a:fontRef idx="minor">
            <a:schemeClr val="tx1"/>
          </a:fontRef>
        </p:style>
      </p:cxnSp>
      <p:sp>
        <p:nvSpPr>
          <p:cNvPr id="20" name="Retângulo 19">
            <a:extLst>
              <a:ext uri="{FF2B5EF4-FFF2-40B4-BE49-F238E27FC236}">
                <a16:creationId xmlns:a16="http://schemas.microsoft.com/office/drawing/2014/main" id="{E3ED6F39-2EC7-3458-89D7-02A524F9510C}"/>
              </a:ext>
            </a:extLst>
          </p:cNvPr>
          <p:cNvSpPr/>
          <p:nvPr/>
        </p:nvSpPr>
        <p:spPr>
          <a:xfrm>
            <a:off x="5684104" y="3661881"/>
            <a:ext cx="6400788" cy="26802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a:extLst>
              <a:ext uri="{FF2B5EF4-FFF2-40B4-BE49-F238E27FC236}">
                <a16:creationId xmlns:a16="http://schemas.microsoft.com/office/drawing/2014/main" id="{7E5FC25A-0897-47B0-F1A3-925DD1C92029}"/>
              </a:ext>
            </a:extLst>
          </p:cNvPr>
          <p:cNvSpPr txBox="1"/>
          <p:nvPr/>
        </p:nvSpPr>
        <p:spPr>
          <a:xfrm>
            <a:off x="602588" y="4394753"/>
            <a:ext cx="2806987" cy="1477328"/>
          </a:xfrm>
          <a:prstGeom prst="rect">
            <a:avLst/>
          </a:prstGeom>
          <a:noFill/>
        </p:spPr>
        <p:txBody>
          <a:bodyPr wrap="none" rtlCol="0">
            <a:spAutoFit/>
          </a:bodyPr>
          <a:lstStyle/>
          <a:p>
            <a:pPr marL="285750" indent="-285750">
              <a:buFont typeface="Arial" panose="020B0604020202020204" pitchFamily="34" charset="0"/>
              <a:buChar char="•"/>
            </a:pPr>
            <a:r>
              <a:rPr lang="pt-BR" dirty="0"/>
              <a:t>Modelo preliminar</a:t>
            </a:r>
          </a:p>
          <a:p>
            <a:pPr marL="285750" indent="-285750">
              <a:buFont typeface="Arial" panose="020B0604020202020204" pitchFamily="34" charset="0"/>
              <a:buChar char="•"/>
            </a:pPr>
            <a:r>
              <a:rPr lang="pt-BR" dirty="0"/>
              <a:t>Desenvolvimento rápido</a:t>
            </a:r>
          </a:p>
          <a:p>
            <a:pPr marL="285750" indent="-285750">
              <a:buFont typeface="Arial" panose="020B0604020202020204" pitchFamily="34" charset="0"/>
              <a:buChar char="•"/>
            </a:pPr>
            <a:r>
              <a:rPr lang="pt-BR" dirty="0"/>
              <a:t>Passa por refinamentos</a:t>
            </a:r>
          </a:p>
          <a:p>
            <a:pPr marL="285750" indent="-285750">
              <a:buFont typeface="Arial" panose="020B0604020202020204" pitchFamily="34" charset="0"/>
              <a:buChar char="•"/>
            </a:pPr>
            <a:r>
              <a:rPr lang="pt-BR" dirty="0"/>
              <a:t>Sem muita documentação</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16517999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Azul Quent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688</TotalTime>
  <Words>674</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9</vt:i4>
      </vt:variant>
    </vt:vector>
  </HeadingPairs>
  <TitlesOfParts>
    <vt:vector size="16" baseType="lpstr">
      <vt:lpstr>Arial</vt:lpstr>
      <vt:lpstr>Calibri</vt:lpstr>
      <vt:lpstr>Symbol</vt:lpstr>
      <vt:lpstr>Tw Cen MT</vt:lpstr>
      <vt:lpstr>Tw Cen MT Condensed</vt:lpstr>
      <vt:lpstr>Wingdings 3</vt:lpstr>
      <vt:lpstr>Integral</vt:lpstr>
      <vt:lpstr>Sistema de Informação</vt:lpstr>
      <vt:lpstr>Apresentação do PowerPoint</vt:lpstr>
      <vt:lpstr>Apresentação do PowerPoint</vt:lpstr>
      <vt:lpstr>Apresentação do PowerPoint</vt:lpstr>
      <vt:lpstr>Sistema de Informação</vt:lpstr>
      <vt:lpstr>Apresentação do PowerPoint</vt:lpstr>
      <vt:lpstr>Tipos de Sistemas</vt:lpstr>
      <vt:lpstr>Desenvolvimento do sistema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Gabriel Rosa</dc:creator>
  <cp:lastModifiedBy>Gabriel Rosa</cp:lastModifiedBy>
  <cp:revision>6</cp:revision>
  <dcterms:created xsi:type="dcterms:W3CDTF">2022-05-15T13:15:55Z</dcterms:created>
  <dcterms:modified xsi:type="dcterms:W3CDTF">2022-05-23T00:42:57Z</dcterms:modified>
</cp:coreProperties>
</file>