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6"/>
  </p:notesMasterIdLst>
  <p:sldIdLst>
    <p:sldId id="378" r:id="rId5"/>
    <p:sldId id="401" r:id="rId6"/>
    <p:sldId id="379" r:id="rId7"/>
    <p:sldId id="402" r:id="rId8"/>
    <p:sldId id="405" r:id="rId9"/>
    <p:sldId id="409" r:id="rId10"/>
    <p:sldId id="406" r:id="rId11"/>
    <p:sldId id="407" r:id="rId12"/>
    <p:sldId id="410" r:id="rId13"/>
    <p:sldId id="411" r:id="rId14"/>
    <p:sldId id="404" r:id="rId1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  <a:srgbClr val="0000FF"/>
    <a:srgbClr val="FFD2D1"/>
    <a:srgbClr val="FF7979"/>
    <a:srgbClr val="FFFF99"/>
    <a:srgbClr val="B4DE86"/>
    <a:srgbClr val="A3E0FF"/>
    <a:srgbClr val="89D8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66A34-AA9F-4152-80C6-E2713834C4B8}" v="58" dt="2020-10-14T22:40:37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5226" autoAdjust="0"/>
  </p:normalViewPr>
  <p:slideViewPr>
    <p:cSldViewPr>
      <p:cViewPr varScale="1">
        <p:scale>
          <a:sx n="64" d="100"/>
          <a:sy n="64" d="100"/>
        </p:scale>
        <p:origin x="12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TESO" userId="f708cf42-9739-491b-b8b2-8f15eb219d09" providerId="ADAL" clId="{E7DCCBC2-3906-4C58-B48A-FE79CEDEB397}"/>
    <pc:docChg chg="custSel delSld modSld">
      <pc:chgData name="ALEXANDRE TESO" userId="f708cf42-9739-491b-b8b2-8f15eb219d09" providerId="ADAL" clId="{E7DCCBC2-3906-4C58-B48A-FE79CEDEB397}" dt="2020-10-13T17:59:37.448" v="5" actId="47"/>
      <pc:docMkLst>
        <pc:docMk/>
      </pc:docMkLst>
      <pc:sldChg chg="del">
        <pc:chgData name="ALEXANDRE TESO" userId="f708cf42-9739-491b-b8b2-8f15eb219d09" providerId="ADAL" clId="{E7DCCBC2-3906-4C58-B48A-FE79CEDEB397}" dt="2020-10-13T17:59:37.448" v="5" actId="47"/>
        <pc:sldMkLst>
          <pc:docMk/>
          <pc:sldMk cId="0" sldId="258"/>
        </pc:sldMkLst>
      </pc:sldChg>
      <pc:sldChg chg="delSp mod">
        <pc:chgData name="ALEXANDRE TESO" userId="f708cf42-9739-491b-b8b2-8f15eb219d09" providerId="ADAL" clId="{E7DCCBC2-3906-4C58-B48A-FE79CEDEB397}" dt="2020-10-13T17:58:04.709" v="0" actId="478"/>
        <pc:sldMkLst>
          <pc:docMk/>
          <pc:sldMk cId="2237277692" sldId="378"/>
        </pc:sldMkLst>
        <pc:inkChg chg="del">
          <ac:chgData name="ALEXANDRE TESO" userId="f708cf42-9739-491b-b8b2-8f15eb219d09" providerId="ADAL" clId="{E7DCCBC2-3906-4C58-B48A-FE79CEDEB397}" dt="2020-10-13T17:58:04.709" v="0" actId="478"/>
          <ac:inkMkLst>
            <pc:docMk/>
            <pc:sldMk cId="2237277692" sldId="378"/>
            <ac:inkMk id="4" creationId="{299D1901-1AE8-4A42-98E3-2FEDC1CA563F}"/>
          </ac:inkMkLst>
        </pc:inkChg>
      </pc:sldChg>
      <pc:sldChg chg="delSp mod">
        <pc:chgData name="ALEXANDRE TESO" userId="f708cf42-9739-491b-b8b2-8f15eb219d09" providerId="ADAL" clId="{E7DCCBC2-3906-4C58-B48A-FE79CEDEB397}" dt="2020-10-13T17:58:14.043" v="1" actId="478"/>
        <pc:sldMkLst>
          <pc:docMk/>
          <pc:sldMk cId="4184695711" sldId="379"/>
        </pc:sldMkLst>
        <pc:inkChg chg="del">
          <ac:chgData name="ALEXANDRE TESO" userId="f708cf42-9739-491b-b8b2-8f15eb219d09" providerId="ADAL" clId="{E7DCCBC2-3906-4C58-B48A-FE79CEDEB397}" dt="2020-10-13T17:58:14.043" v="1" actId="478"/>
          <ac:inkMkLst>
            <pc:docMk/>
            <pc:sldMk cId="4184695711" sldId="379"/>
            <ac:inkMk id="3" creationId="{4361F96F-7A00-4041-961D-E48E2C383872}"/>
          </ac:inkMkLst>
        </pc:inkChg>
      </pc:sldChg>
      <pc:sldChg chg="delSp mod">
        <pc:chgData name="ALEXANDRE TESO" userId="f708cf42-9739-491b-b8b2-8f15eb219d09" providerId="ADAL" clId="{E7DCCBC2-3906-4C58-B48A-FE79CEDEB397}" dt="2020-10-13T17:58:19.519" v="2" actId="478"/>
        <pc:sldMkLst>
          <pc:docMk/>
          <pc:sldMk cId="1131029489" sldId="405"/>
        </pc:sldMkLst>
        <pc:inkChg chg="del">
          <ac:chgData name="ALEXANDRE TESO" userId="f708cf42-9739-491b-b8b2-8f15eb219d09" providerId="ADAL" clId="{E7DCCBC2-3906-4C58-B48A-FE79CEDEB397}" dt="2020-10-13T17:58:19.519" v="2" actId="478"/>
          <ac:inkMkLst>
            <pc:docMk/>
            <pc:sldMk cId="1131029489" sldId="405"/>
            <ac:inkMk id="29" creationId="{4AFB1B16-5D31-4B07-B972-ACF49EE73C0F}"/>
          </ac:inkMkLst>
        </pc:inkChg>
      </pc:sldChg>
      <pc:sldChg chg="delSp mod">
        <pc:chgData name="ALEXANDRE TESO" userId="f708cf42-9739-491b-b8b2-8f15eb219d09" providerId="ADAL" clId="{E7DCCBC2-3906-4C58-B48A-FE79CEDEB397}" dt="2020-10-13T17:58:28.739" v="4" actId="478"/>
        <pc:sldMkLst>
          <pc:docMk/>
          <pc:sldMk cId="1568752627" sldId="406"/>
        </pc:sldMkLst>
        <pc:inkChg chg="del">
          <ac:chgData name="ALEXANDRE TESO" userId="f708cf42-9739-491b-b8b2-8f15eb219d09" providerId="ADAL" clId="{E7DCCBC2-3906-4C58-B48A-FE79CEDEB397}" dt="2020-10-13T17:58:28.739" v="4" actId="478"/>
          <ac:inkMkLst>
            <pc:docMk/>
            <pc:sldMk cId="1568752627" sldId="406"/>
            <ac:inkMk id="4" creationId="{EBBEE571-B267-45B1-A62C-544EB57FE5E6}"/>
          </ac:inkMkLst>
        </pc:inkChg>
      </pc:sldChg>
      <pc:sldChg chg="delSp mod">
        <pc:chgData name="ALEXANDRE TESO" userId="f708cf42-9739-491b-b8b2-8f15eb219d09" providerId="ADAL" clId="{E7DCCBC2-3906-4C58-B48A-FE79CEDEB397}" dt="2020-10-13T17:58:23.840" v="3" actId="478"/>
        <pc:sldMkLst>
          <pc:docMk/>
          <pc:sldMk cId="4234096377" sldId="409"/>
        </pc:sldMkLst>
        <pc:inkChg chg="del">
          <ac:chgData name="ALEXANDRE TESO" userId="f708cf42-9739-491b-b8b2-8f15eb219d09" providerId="ADAL" clId="{E7DCCBC2-3906-4C58-B48A-FE79CEDEB397}" dt="2020-10-13T17:58:23.840" v="3" actId="478"/>
          <ac:inkMkLst>
            <pc:docMk/>
            <pc:sldMk cId="4234096377" sldId="409"/>
            <ac:inkMk id="2" creationId="{364A79CC-E57E-4475-8370-1B4555F68AB4}"/>
          </ac:inkMkLst>
        </pc:inkChg>
      </pc:sldChg>
    </pc:docChg>
  </pc:docChgLst>
  <pc:docChgLst>
    <pc:chgData name="ALEXANDRE TESO" userId="f708cf42-9739-491b-b8b2-8f15eb219d09" providerId="ADAL" clId="{52966A34-AA9F-4152-80C6-E2713834C4B8}"/>
    <pc:docChg chg="modSld">
      <pc:chgData name="ALEXANDRE TESO" userId="f708cf42-9739-491b-b8b2-8f15eb219d09" providerId="ADAL" clId="{52966A34-AA9F-4152-80C6-E2713834C4B8}" dt="2020-10-14T22:40:37.534" v="65" actId="20577"/>
      <pc:docMkLst>
        <pc:docMk/>
      </pc:docMkLst>
      <pc:sldChg chg="modSp">
        <pc:chgData name="ALEXANDRE TESO" userId="f708cf42-9739-491b-b8b2-8f15eb219d09" providerId="ADAL" clId="{52966A34-AA9F-4152-80C6-E2713834C4B8}" dt="2020-10-14T22:39:06.888" v="58" actId="20577"/>
        <pc:sldMkLst>
          <pc:docMk/>
          <pc:sldMk cId="4184695711" sldId="379"/>
        </pc:sldMkLst>
        <pc:spChg chg="mod">
          <ac:chgData name="ALEXANDRE TESO" userId="f708cf42-9739-491b-b8b2-8f15eb219d09" providerId="ADAL" clId="{52966A34-AA9F-4152-80C6-E2713834C4B8}" dt="2020-10-14T22:39:06.888" v="58" actId="20577"/>
          <ac:spMkLst>
            <pc:docMk/>
            <pc:sldMk cId="4184695711" sldId="379"/>
            <ac:spMk id="72" creationId="{F12B0CC8-BBC8-4BB0-B2AE-A1248F2D035D}"/>
          </ac:spMkLst>
        </pc:spChg>
      </pc:sldChg>
      <pc:sldChg chg="modSp mod">
        <pc:chgData name="ALEXANDRE TESO" userId="f708cf42-9739-491b-b8b2-8f15eb219d09" providerId="ADAL" clId="{52966A34-AA9F-4152-80C6-E2713834C4B8}" dt="2020-10-14T22:40:37.534" v="65" actId="20577"/>
        <pc:sldMkLst>
          <pc:docMk/>
          <pc:sldMk cId="1257166237" sldId="402"/>
        </pc:sldMkLst>
        <pc:spChg chg="mod">
          <ac:chgData name="ALEXANDRE TESO" userId="f708cf42-9739-491b-b8b2-8f15eb219d09" providerId="ADAL" clId="{52966A34-AA9F-4152-80C6-E2713834C4B8}" dt="2020-10-14T12:25:43.962" v="1" actId="20577"/>
          <ac:spMkLst>
            <pc:docMk/>
            <pc:sldMk cId="1257166237" sldId="402"/>
            <ac:spMk id="52" creationId="{8055052A-3126-4507-9B03-6E9CBCDE8E78}"/>
          </ac:spMkLst>
        </pc:spChg>
        <pc:spChg chg="mod">
          <ac:chgData name="ALEXANDRE TESO" userId="f708cf42-9739-491b-b8b2-8f15eb219d09" providerId="ADAL" clId="{52966A34-AA9F-4152-80C6-E2713834C4B8}" dt="2020-10-14T12:25:48.346" v="3" actId="20577"/>
          <ac:spMkLst>
            <pc:docMk/>
            <pc:sldMk cId="1257166237" sldId="402"/>
            <ac:spMk id="62" creationId="{095D46C0-A09C-4BD3-A833-6F7FD72B0A0E}"/>
          </ac:spMkLst>
        </pc:spChg>
        <pc:spChg chg="mod">
          <ac:chgData name="ALEXANDRE TESO" userId="f708cf42-9739-491b-b8b2-8f15eb219d09" providerId="ADAL" clId="{52966A34-AA9F-4152-80C6-E2713834C4B8}" dt="2020-10-14T12:25:51.916" v="5" actId="20577"/>
          <ac:spMkLst>
            <pc:docMk/>
            <pc:sldMk cId="1257166237" sldId="402"/>
            <ac:spMk id="66" creationId="{28735121-0C69-4300-AF17-ED25599A40B5}"/>
          </ac:spMkLst>
        </pc:spChg>
        <pc:spChg chg="mod">
          <ac:chgData name="ALEXANDRE TESO" userId="f708cf42-9739-491b-b8b2-8f15eb219d09" providerId="ADAL" clId="{52966A34-AA9F-4152-80C6-E2713834C4B8}" dt="2020-10-14T12:25:55.458" v="7" actId="20577"/>
          <ac:spMkLst>
            <pc:docMk/>
            <pc:sldMk cId="1257166237" sldId="402"/>
            <ac:spMk id="68" creationId="{4B8E6BF7-A167-494F-BDDD-C6B55C8879EB}"/>
          </ac:spMkLst>
        </pc:spChg>
        <pc:spChg chg="mod">
          <ac:chgData name="ALEXANDRE TESO" userId="f708cf42-9739-491b-b8b2-8f15eb219d09" providerId="ADAL" clId="{52966A34-AA9F-4152-80C6-E2713834C4B8}" dt="2020-10-14T22:40:37.534" v="65" actId="20577"/>
          <ac:spMkLst>
            <pc:docMk/>
            <pc:sldMk cId="1257166237" sldId="402"/>
            <ac:spMk id="72" creationId="{F12B0CC8-BBC8-4BB0-B2AE-A1248F2D035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97C15E-8852-4512-9E23-8D5D3DDFD603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80B52D-FB82-4402-B64E-7F30EB591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0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6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5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4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E9E2-8AC3-4067-9B2A-26FD8A4D7D41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CD6790-FEAD-49D4-8C24-37ED960F04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package" Target="../embeddings/Microsoft_Excel_Binary_Worksheet5.xlsb"/><Relationship Id="rId39" Type="http://schemas.openxmlformats.org/officeDocument/2006/relationships/image" Target="../media/image371.png"/><Relationship Id="rId26" Type="http://schemas.openxmlformats.org/officeDocument/2006/relationships/image" Target="../media/image441.png"/><Relationship Id="rId42" Type="http://schemas.openxmlformats.org/officeDocument/2006/relationships/image" Target="../media/image411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29" Type="http://schemas.openxmlformats.org/officeDocument/2006/relationships/image" Target="../media/image47.png"/><Relationship Id="rId41" Type="http://schemas.openxmlformats.org/officeDocument/2006/relationships/image" Target="../media/image401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37" Type="http://schemas.openxmlformats.org/officeDocument/2006/relationships/image" Target="../media/image150.emf"/><Relationship Id="rId40" Type="http://schemas.openxmlformats.org/officeDocument/2006/relationships/image" Target="../media/image391.png"/><Relationship Id="rId24" Type="http://schemas.openxmlformats.org/officeDocument/2006/relationships/image" Target="../media/image420.png"/><Relationship Id="rId45" Type="http://schemas.openxmlformats.org/officeDocument/2006/relationships/image" Target="../media/image53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36" Type="http://schemas.openxmlformats.org/officeDocument/2006/relationships/package" Target="../embeddings/Microsoft_Excel_Binary_Worksheet0.xlsb"/><Relationship Id="rId28" Type="http://schemas.openxmlformats.org/officeDocument/2006/relationships/image" Target="../media/image46.png"/><Relationship Id="rId49" Type="http://schemas.openxmlformats.org/officeDocument/2006/relationships/image" Target="../media/image57.png"/><Relationship Id="rId10" Type="http://schemas.openxmlformats.org/officeDocument/2006/relationships/image" Target="../media/image7.png"/><Relationship Id="rId19" Type="http://schemas.openxmlformats.org/officeDocument/2006/relationships/image" Target="../media/image23.emf"/><Relationship Id="rId31" Type="http://schemas.openxmlformats.org/officeDocument/2006/relationships/image" Target="../media/image49.png"/><Relationship Id="rId44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6.png"/><Relationship Id="rId51" Type="http://schemas.openxmlformats.org/officeDocument/2006/relationships/image" Target="../media/image59.png"/><Relationship Id="rId3" Type="http://schemas.openxmlformats.org/officeDocument/2006/relationships/image" Target="../media/image2.png"/><Relationship Id="rId12" Type="http://schemas.microsoft.com/office/2007/relationships/hdphoto" Target="../media/hdphoto3.wdp"/><Relationship Id="rId17" Type="http://schemas.openxmlformats.org/officeDocument/2006/relationships/image" Target="../media/image40.png"/><Relationship Id="rId38" Type="http://schemas.openxmlformats.org/officeDocument/2006/relationships/image" Target="../media/image201.png"/><Relationship Id="rId25" Type="http://schemas.openxmlformats.org/officeDocument/2006/relationships/image" Target="../media/image430.png"/><Relationship Id="rId46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34" Type="http://schemas.openxmlformats.org/officeDocument/2006/relationships/image" Target="../media/image13.svg"/><Relationship Id="rId7" Type="http://schemas.microsoft.com/office/2007/relationships/hdphoto" Target="../media/hdphoto1.wdp"/><Relationship Id="rId12" Type="http://schemas.microsoft.com/office/2007/relationships/hdphoto" Target="../media/hdphoto3.wdp"/><Relationship Id="rId3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32" Type="http://schemas.openxmlformats.org/officeDocument/2006/relationships/image" Target="../media/image104.png"/><Relationship Id="rId5" Type="http://schemas.openxmlformats.org/officeDocument/2006/relationships/image" Target="../media/image4.png"/><Relationship Id="rId15" Type="http://schemas.openxmlformats.org/officeDocument/2006/relationships/package" Target="../embeddings/Microsoft_Excel_Worksheet.xlsx"/><Relationship Id="rId10" Type="http://schemas.openxmlformats.org/officeDocument/2006/relationships/image" Target="../media/image7.png"/><Relationship Id="rId31" Type="http://schemas.openxmlformats.org/officeDocument/2006/relationships/image" Target="../media/image103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35" Type="http://schemas.openxmlformats.org/officeDocument/2006/relationships/image" Target="../media/image14.png"/><Relationship Id="rId27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20" Type="http://schemas.openxmlformats.org/officeDocument/2006/relationships/image" Target="../media/image16.png"/><Relationship Id="rId29" Type="http://schemas.openxmlformats.org/officeDocument/2006/relationships/image" Target="../media/image11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3.svg"/><Relationship Id="rId5" Type="http://schemas.openxmlformats.org/officeDocument/2006/relationships/image" Target="../media/image4.png"/><Relationship Id="rId15" Type="http://schemas.openxmlformats.org/officeDocument/2006/relationships/package" Target="../embeddings/Microsoft_Excel_Worksheet1.xlsx"/><Relationship Id="rId23" Type="http://schemas.openxmlformats.org/officeDocument/2006/relationships/image" Target="../media/image12.png"/><Relationship Id="rId28" Type="http://schemas.openxmlformats.org/officeDocument/2006/relationships/image" Target="../media/image10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129.png"/><Relationship Id="rId3" Type="http://schemas.openxmlformats.org/officeDocument/2006/relationships/image" Target="../media/image2.png"/><Relationship Id="rId34" Type="http://schemas.openxmlformats.org/officeDocument/2006/relationships/image" Target="../media/image124.png"/><Relationship Id="rId42" Type="http://schemas.openxmlformats.org/officeDocument/2006/relationships/image" Target="../media/image133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33" Type="http://schemas.openxmlformats.org/officeDocument/2006/relationships/image" Target="../media/image11.emf"/><Relationship Id="rId38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png"/><Relationship Id="rId29" Type="http://schemas.openxmlformats.org/officeDocument/2006/relationships/image" Target="../media/image123.png"/><Relationship Id="rId41" Type="http://schemas.openxmlformats.org/officeDocument/2006/relationships/image" Target="../media/image13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32" Type="http://schemas.openxmlformats.org/officeDocument/2006/relationships/package" Target="../embeddings/Microsoft_Excel_Worksheet20.xlsx"/><Relationship Id="rId24" Type="http://schemas.openxmlformats.org/officeDocument/2006/relationships/image" Target="../media/image118.png"/><Relationship Id="rId37" Type="http://schemas.openxmlformats.org/officeDocument/2006/relationships/image" Target="../media/image127.png"/><Relationship Id="rId40" Type="http://schemas.openxmlformats.org/officeDocument/2006/relationships/image" Target="../media/image131.png"/><Relationship Id="rId45" Type="http://schemas.openxmlformats.org/officeDocument/2006/relationships/image" Target="../media/image137.png"/><Relationship Id="rId5" Type="http://schemas.openxmlformats.org/officeDocument/2006/relationships/image" Target="../media/image4.png"/><Relationship Id="rId15" Type="http://schemas.openxmlformats.org/officeDocument/2006/relationships/image" Target="../media/image140.png"/><Relationship Id="rId36" Type="http://schemas.openxmlformats.org/officeDocument/2006/relationships/image" Target="../media/image126.png"/><Relationship Id="rId10" Type="http://schemas.openxmlformats.org/officeDocument/2006/relationships/image" Target="../media/image7.png"/><Relationship Id="rId31" Type="http://schemas.openxmlformats.org/officeDocument/2006/relationships/image" Target="../media/image11.emf"/><Relationship Id="rId44" Type="http://schemas.openxmlformats.org/officeDocument/2006/relationships/image" Target="../media/image136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30" Type="http://schemas.openxmlformats.org/officeDocument/2006/relationships/package" Target="../embeddings/Microsoft_Excel_Worksheet2.xlsx"/><Relationship Id="rId35" Type="http://schemas.openxmlformats.org/officeDocument/2006/relationships/image" Target="../media/image125.png"/><Relationship Id="rId43" Type="http://schemas.openxmlformats.org/officeDocument/2006/relationships/image" Target="../media/image134.png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20.emf"/><Relationship Id="rId3" Type="http://schemas.openxmlformats.org/officeDocument/2006/relationships/image" Target="../media/image2.png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image" Target="../media/image35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33" Type="http://schemas.openxmlformats.org/officeDocument/2006/relationships/image" Target="../media/image25.png"/><Relationship Id="rId38" Type="http://schemas.openxmlformats.org/officeDocument/2006/relationships/package" Target="../embeddings/Microsoft_Excel_Worksheet30.xlsx"/><Relationship Id="rId46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41" Type="http://schemas.openxmlformats.org/officeDocument/2006/relationships/image" Target="../media/image29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32" Type="http://schemas.openxmlformats.org/officeDocument/2006/relationships/image" Target="../media/image241.png"/><Relationship Id="rId37" Type="http://schemas.openxmlformats.org/officeDocument/2006/relationships/image" Target="../media/image20.emf"/><Relationship Id="rId40" Type="http://schemas.openxmlformats.org/officeDocument/2006/relationships/image" Target="../media/image28.png"/><Relationship Id="rId45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36" Type="http://schemas.openxmlformats.org/officeDocument/2006/relationships/package" Target="../embeddings/Microsoft_Excel_Worksheet3.xlsx"/><Relationship Id="rId49" Type="http://schemas.openxmlformats.org/officeDocument/2006/relationships/image" Target="../media/image37.png"/><Relationship Id="rId10" Type="http://schemas.openxmlformats.org/officeDocument/2006/relationships/image" Target="../media/image7.png"/><Relationship Id="rId31" Type="http://schemas.openxmlformats.org/officeDocument/2006/relationships/image" Target="../media/image221.png"/><Relationship Id="rId44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30" Type="http://schemas.openxmlformats.org/officeDocument/2006/relationships/image" Target="../media/image211.png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image" Target="../media/image36.png"/><Relationship Id="rId8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package" Target="../embeddings/Microsoft_Excel_Binary_Worksheet.xlsb"/><Relationship Id="rId39" Type="http://schemas.openxmlformats.org/officeDocument/2006/relationships/image" Target="../media/image371.png"/><Relationship Id="rId26" Type="http://schemas.openxmlformats.org/officeDocument/2006/relationships/image" Target="../media/image441.png"/><Relationship Id="rId21" Type="http://schemas.openxmlformats.org/officeDocument/2006/relationships/image" Target="../media/image21.emf"/><Relationship Id="rId42" Type="http://schemas.openxmlformats.org/officeDocument/2006/relationships/image" Target="../media/image411.png"/><Relationship Id="rId47" Type="http://schemas.openxmlformats.org/officeDocument/2006/relationships/image" Target="../media/image55.png"/><Relationship Id="rId50" Type="http://schemas.openxmlformats.org/officeDocument/2006/relationships/image" Target="../media/image41.png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20" Type="http://schemas.openxmlformats.org/officeDocument/2006/relationships/package" Target="../embeddings/Microsoft_Excel_Binary_Worksheet.xlsb"/><Relationship Id="rId29" Type="http://schemas.openxmlformats.org/officeDocument/2006/relationships/image" Target="../media/image47.png"/><Relationship Id="rId41" Type="http://schemas.openxmlformats.org/officeDocument/2006/relationships/image" Target="../media/image40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40" Type="http://schemas.openxmlformats.org/officeDocument/2006/relationships/image" Target="../media/image391.png"/><Relationship Id="rId24" Type="http://schemas.openxmlformats.org/officeDocument/2006/relationships/image" Target="../media/image420.png"/><Relationship Id="rId45" Type="http://schemas.openxmlformats.org/officeDocument/2006/relationships/image" Target="../media/image53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8" Type="http://schemas.openxmlformats.org/officeDocument/2006/relationships/image" Target="../media/image46.png"/><Relationship Id="rId49" Type="http://schemas.openxmlformats.org/officeDocument/2006/relationships/image" Target="../media/image57.png"/><Relationship Id="rId10" Type="http://schemas.openxmlformats.org/officeDocument/2006/relationships/image" Target="../media/image7.png"/><Relationship Id="rId19" Type="http://schemas.openxmlformats.org/officeDocument/2006/relationships/image" Target="../media/image21.emf"/><Relationship Id="rId31" Type="http://schemas.openxmlformats.org/officeDocument/2006/relationships/image" Target="../media/image49.png"/><Relationship Id="rId44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6.png"/><Relationship Id="rId51" Type="http://schemas.openxmlformats.org/officeDocument/2006/relationships/image" Target="../media/image42.png"/><Relationship Id="rId3" Type="http://schemas.openxmlformats.org/officeDocument/2006/relationships/image" Target="../media/image2.png"/><Relationship Id="rId12" Type="http://schemas.microsoft.com/office/2007/relationships/hdphoto" Target="../media/hdphoto3.wdp"/><Relationship Id="rId17" Type="http://schemas.openxmlformats.org/officeDocument/2006/relationships/image" Target="../media/image40.png"/><Relationship Id="rId38" Type="http://schemas.openxmlformats.org/officeDocument/2006/relationships/image" Target="../media/image201.png"/><Relationship Id="rId25" Type="http://schemas.openxmlformats.org/officeDocument/2006/relationships/image" Target="../media/image430.png"/><Relationship Id="rId46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package" Target="../embeddings/Microsoft_Excel_Binary_Worksheet4.xlsb"/><Relationship Id="rId39" Type="http://schemas.openxmlformats.org/officeDocument/2006/relationships/image" Target="../media/image371.png"/><Relationship Id="rId26" Type="http://schemas.openxmlformats.org/officeDocument/2006/relationships/image" Target="../media/image441.png"/><Relationship Id="rId42" Type="http://schemas.openxmlformats.org/officeDocument/2006/relationships/image" Target="../media/image411.png"/><Relationship Id="rId47" Type="http://schemas.openxmlformats.org/officeDocument/2006/relationships/image" Target="../media/image55.png"/><Relationship Id="rId50" Type="http://schemas.openxmlformats.org/officeDocument/2006/relationships/image" Target="../media/image44.png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29" Type="http://schemas.openxmlformats.org/officeDocument/2006/relationships/image" Target="../media/image47.png"/><Relationship Id="rId41" Type="http://schemas.openxmlformats.org/officeDocument/2006/relationships/image" Target="../media/image401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37" Type="http://schemas.openxmlformats.org/officeDocument/2006/relationships/image" Target="../media/image150.emf"/><Relationship Id="rId40" Type="http://schemas.openxmlformats.org/officeDocument/2006/relationships/image" Target="../media/image391.png"/><Relationship Id="rId24" Type="http://schemas.openxmlformats.org/officeDocument/2006/relationships/image" Target="../media/image420.png"/><Relationship Id="rId45" Type="http://schemas.openxmlformats.org/officeDocument/2006/relationships/image" Target="../media/image53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36" Type="http://schemas.openxmlformats.org/officeDocument/2006/relationships/package" Target="../embeddings/Microsoft_Excel_Binary_Worksheet0.xlsb"/><Relationship Id="rId28" Type="http://schemas.openxmlformats.org/officeDocument/2006/relationships/image" Target="../media/image46.png"/><Relationship Id="rId49" Type="http://schemas.openxmlformats.org/officeDocument/2006/relationships/image" Target="../media/image57.png"/><Relationship Id="rId10" Type="http://schemas.openxmlformats.org/officeDocument/2006/relationships/image" Target="../media/image7.png"/><Relationship Id="rId19" Type="http://schemas.openxmlformats.org/officeDocument/2006/relationships/image" Target="../media/image22.emf"/><Relationship Id="rId31" Type="http://schemas.openxmlformats.org/officeDocument/2006/relationships/image" Target="../media/image49.png"/><Relationship Id="rId44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6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microsoft.com/office/2007/relationships/hdphoto" Target="../media/hdphoto3.wdp"/><Relationship Id="rId17" Type="http://schemas.openxmlformats.org/officeDocument/2006/relationships/image" Target="../media/image40.png"/><Relationship Id="rId38" Type="http://schemas.openxmlformats.org/officeDocument/2006/relationships/image" Target="../media/image201.png"/><Relationship Id="rId25" Type="http://schemas.openxmlformats.org/officeDocument/2006/relationships/image" Target="../media/image430.png"/><Relationship Id="rId46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 hidden="1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251520" y="152946"/>
            <a:ext cx="1985242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452053" y="14715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3C9A5F-AA43-4227-B7C9-7F463B8622ED}"/>
              </a:ext>
            </a:extLst>
          </p:cNvPr>
          <p:cNvSpPr txBox="1"/>
          <p:nvPr/>
        </p:nvSpPr>
        <p:spPr>
          <a:xfrm>
            <a:off x="3206869" y="285757"/>
            <a:ext cx="345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Estatística Aplicada</a:t>
            </a:r>
          </a:p>
          <a:p>
            <a:r>
              <a:rPr lang="pt-BR" sz="2000" dirty="0"/>
              <a:t>Prof. Alexandre Teso</a:t>
            </a:r>
          </a:p>
          <a:p>
            <a:r>
              <a:rPr lang="pt-BR" sz="2000" dirty="0"/>
              <a:t>alexandre.teso@fatec.sp.gov.br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F7BED7-5E86-4022-8601-6E037412173A}"/>
              </a:ext>
            </a:extLst>
          </p:cNvPr>
          <p:cNvSpPr txBox="1"/>
          <p:nvPr/>
        </p:nvSpPr>
        <p:spPr>
          <a:xfrm>
            <a:off x="452053" y="2447933"/>
            <a:ext cx="8080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1) Medidas de ordenamento (Mediana, Quartil, </a:t>
            </a:r>
            <a:r>
              <a:rPr lang="pt-BR" dirty="0" err="1"/>
              <a:t>Decil</a:t>
            </a:r>
            <a:r>
              <a:rPr lang="pt-BR" dirty="0"/>
              <a:t> e Percentil)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Definição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Exemplos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Exercícios</a:t>
            </a:r>
          </a:p>
          <a:p>
            <a:endParaRPr lang="pt-BR" dirty="0"/>
          </a:p>
          <a:p>
            <a:r>
              <a:rPr lang="pt-BR" dirty="0"/>
              <a:t>2) Box </a:t>
            </a:r>
            <a:r>
              <a:rPr lang="pt-BR" dirty="0" err="1"/>
              <a:t>Plot</a:t>
            </a:r>
            <a:r>
              <a:rPr lang="pt-BR" dirty="0"/>
              <a:t> (resumindo 5 números)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7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4905289" y="39365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i=1,2,3,...9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blipFill>
                <a:blip r:embed="rId15"/>
                <a:stretch>
                  <a:fillRect l="-3364" t="-1087" r="-3178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>
            <a:extLst>
              <a:ext uri="{FF2B5EF4-FFF2-40B4-BE49-F238E27FC236}">
                <a16:creationId xmlns:a16="http://schemas.microsoft.com/office/drawing/2014/main" id="{869E2525-8D29-4C7B-8630-8A5C7E4E7429}"/>
              </a:ext>
            </a:extLst>
          </p:cNvPr>
          <p:cNvSpPr/>
          <p:nvPr/>
        </p:nvSpPr>
        <p:spPr>
          <a:xfrm>
            <a:off x="6866308" y="83680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/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𝑐𝑎𝑙𝑐𝑢𝑙𝑎𝑑𝑜𝑠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𝑎𝑏𝑎𝑖𝑥𝑜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  <a:blipFill>
                <a:blip r:embed="rId16"/>
                <a:stretch>
                  <a:fillRect l="-42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/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Decil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=1,2,3…,9)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Um conjunto de dados (ordenados) pode ser dividido em dez partes iguais. As medidas dessa divisão são chamadas de primeiro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segundo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e  nono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Cada divisão contém 10% dos dados. A expressão para o cálculo da posição dos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decis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em um conjunto ordenado de  valores é dado pela fórmula abaixo.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i= 1,2,3....,9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  <a:blipFill>
                <a:blip r:embed="rId17"/>
                <a:stretch>
                  <a:fillRect l="-673" t="-1842" r="-5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1B8CF25-3183-4A95-A94E-2E49D1C8CC15}"/>
              </a:ext>
            </a:extLst>
          </p:cNvPr>
          <p:cNvGrpSpPr/>
          <p:nvPr/>
        </p:nvGrpSpPr>
        <p:grpSpPr>
          <a:xfrm>
            <a:off x="468313" y="2935929"/>
            <a:ext cx="7471318" cy="721671"/>
            <a:chOff x="961856" y="1893375"/>
            <a:chExt cx="7471318" cy="7216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220292"/>
                    </p:ext>
                  </p:extLst>
                </p:nvPr>
              </p:nvGraphicFramePr>
              <p:xfrm>
                <a:off x="961856" y="2240396"/>
                <a:ext cx="7037387" cy="3746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0" name="Binary Worksheet" r:id="rId18" imgW="6105556" imgH="323898" progId="Excel.SheetBinaryMacroEnabled.12">
                        <p:embed/>
                      </p:oleObj>
                    </mc:Choice>
                    <mc:Fallback>
                      <p:oleObj name="Binary Worksheet" r:id="rId18" imgW="6105556" imgH="323898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1856" y="2240396"/>
                              <a:ext cx="7037387" cy="3746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4987244"/>
                    </p:ext>
                  </p:extLst>
                </p:nvPr>
              </p:nvGraphicFramePr>
              <p:xfrm>
                <a:off x="961087" y="2241149"/>
                <a:ext cx="7472087" cy="3568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2" name="Binary Worksheet" r:id="rId36" imgW="6481522" imgH="309812" progId="Excel.SheetBinaryMacroEnabled.12">
                        <p:embed/>
                      </p:oleObj>
                    </mc:Choice>
                    <mc:Fallback>
                      <p:oleObj name="Binary Worksheet" r:id="rId36" imgW="6481522" imgH="309812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1087" y="2241149"/>
                              <a:ext cx="7472087" cy="3568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4E7AF5E-6E5D-4C73-BEEB-1DD869B072C7}"/>
                </a:ext>
              </a:extLst>
            </p:cNvPr>
            <p:cNvGrpSpPr/>
            <p:nvPr/>
          </p:nvGrpSpPr>
          <p:grpSpPr>
            <a:xfrm>
              <a:off x="998768" y="1893375"/>
              <a:ext cx="7434406" cy="324721"/>
              <a:chOff x="998768" y="1893375"/>
              <a:chExt cx="7434406" cy="324721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F7344EA1-3BFF-4A1D-8AE4-CA5FBA291AFB}"/>
                  </a:ext>
                </a:extLst>
              </p:cNvPr>
              <p:cNvGrpSpPr/>
              <p:nvPr/>
            </p:nvGrpSpPr>
            <p:grpSpPr>
              <a:xfrm>
                <a:off x="998768" y="1893375"/>
                <a:ext cx="4041824" cy="320916"/>
                <a:chOff x="998768" y="1893375"/>
                <a:chExt cx="4041824" cy="3209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38" r="-6383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0417" r="-4167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D5A90B33-B922-4023-8C63-A0C482EA158E}"/>
                    </a:ext>
                  </a:extLst>
                </p:cNvPr>
                <p:cNvGrpSpPr/>
                <p:nvPr/>
              </p:nvGrpSpPr>
              <p:grpSpPr>
                <a:xfrm>
                  <a:off x="2075150" y="1913095"/>
                  <a:ext cx="2965442" cy="301196"/>
                  <a:chOff x="2208969" y="1913095"/>
                  <a:chExt cx="2965442" cy="30119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0417" r="-6250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0417" r="-416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6154" r="-307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6250" r="-3125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6154" r="-30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6154" r="-30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/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6250" r="-468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/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6250" r="-312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154" r="-153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6154" r="-461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/>
              <p:nvPr/>
            </p:nvSpPr>
            <p:spPr>
              <a:xfrm>
                <a:off x="-813317" y="5267067"/>
                <a:ext cx="4576010" cy="531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∙20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14,5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317" y="5267067"/>
                <a:ext cx="4576010" cy="53181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/>
              <p:nvPr/>
            </p:nvSpPr>
            <p:spPr>
              <a:xfrm>
                <a:off x="2591001" y="5255734"/>
                <a:ext cx="6378630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14,5 = 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1−0,5</m:t>
                              </m:r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(0,5)∙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32+0,5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∙34=33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01" y="5255734"/>
                <a:ext cx="6378630" cy="438518"/>
              </a:xfrm>
              <a:prstGeom prst="rect">
                <a:avLst/>
              </a:prstGeom>
              <a:blipFill>
                <a:blip r:embed="rId5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052D620C-CB39-4D01-BAAE-4BB180F1B728}"/>
              </a:ext>
            </a:extLst>
          </p:cNvPr>
          <p:cNvSpPr txBox="1"/>
          <p:nvPr/>
        </p:nvSpPr>
        <p:spPr>
          <a:xfrm>
            <a:off x="4525528" y="5779130"/>
            <a:ext cx="405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Pelo menos 70% dos valores entre 9 e 33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75E70AD-5C98-448C-9E06-63C62F61748E}"/>
              </a:ext>
            </a:extLst>
          </p:cNvPr>
          <p:cNvCxnSpPr>
            <a:cxnSpLocks/>
          </p:cNvCxnSpPr>
          <p:nvPr/>
        </p:nvCxnSpPr>
        <p:spPr>
          <a:xfrm>
            <a:off x="8331591" y="5555531"/>
            <a:ext cx="59483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4B63025-71D4-4CEC-8456-B2449C3B0310}"/>
              </a:ext>
            </a:extLst>
          </p:cNvPr>
          <p:cNvCxnSpPr>
            <a:cxnSpLocks/>
          </p:cNvCxnSpPr>
          <p:nvPr/>
        </p:nvCxnSpPr>
        <p:spPr>
          <a:xfrm>
            <a:off x="801286" y="3725416"/>
            <a:ext cx="7019458" cy="224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CF86E8-AAE5-4EB7-87EC-49BF6F01B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3" t="23831" r="31887" b="13654"/>
          <a:stretch/>
        </p:blipFill>
        <p:spPr>
          <a:xfrm>
            <a:off x="107504" y="260648"/>
            <a:ext cx="871296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 hidden="1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251520" y="152946"/>
            <a:ext cx="1985242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452053" y="14715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3C9A5F-AA43-4227-B7C9-7F463B8622ED}"/>
              </a:ext>
            </a:extLst>
          </p:cNvPr>
          <p:cNvSpPr txBox="1"/>
          <p:nvPr/>
        </p:nvSpPr>
        <p:spPr>
          <a:xfrm>
            <a:off x="3206869" y="285757"/>
            <a:ext cx="345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Estatística Aplicada</a:t>
            </a:r>
          </a:p>
          <a:p>
            <a:r>
              <a:rPr lang="pt-BR" sz="2000" dirty="0"/>
              <a:t>Prof. Alexandre Teso</a:t>
            </a:r>
          </a:p>
          <a:p>
            <a:r>
              <a:rPr lang="pt-BR" sz="2000" dirty="0"/>
              <a:t>alexandre.teso@fatec.sp.gov.br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AF7BED7-5E86-4022-8601-6E037412173A}"/>
                  </a:ext>
                </a:extLst>
              </p:cNvPr>
              <p:cNvSpPr txBox="1"/>
              <p:nvPr/>
            </p:nvSpPr>
            <p:spPr>
              <a:xfrm>
                <a:off x="452053" y="2447933"/>
                <a:ext cx="80803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Medidas de ordenamento (Mediana, Quartil, </a:t>
                </a:r>
                <a:r>
                  <a:rPr lang="pt-BR" dirty="0" err="1"/>
                  <a:t>Decil</a:t>
                </a:r>
                <a:r>
                  <a:rPr lang="pt-BR" dirty="0"/>
                  <a:t> e Percentil)</a:t>
                </a:r>
              </a:p>
              <a:p>
                <a:endParaRPr lang="pt-BR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pt-BR" dirty="0"/>
                  <a:t>Definição – Dividir um conjunto de dados ordenados em partes iguais. Mostrar os valores que dividem um conjunto de dados em várias partes e a porcentagem de dados associada a elas.</a:t>
                </a:r>
              </a:p>
              <a:p>
                <a:endParaRPr lang="pt-BR" dirty="0"/>
              </a:p>
              <a:p>
                <a:pPr algn="just"/>
                <a:r>
                  <a:rPr lang="pt-BR" dirty="0"/>
                  <a:t>Quartil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Um conjunto de dados (ordenados) pode ser dividido em quatro partes iguais. As medidas dessa divisão são chamadas de primeiro quartil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segundo quartil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e  terceiro quartil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Cada divisão contém 25% dos dados.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AF7BED7-5E86-4022-8601-6E037412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3" y="2447933"/>
                <a:ext cx="8080386" cy="3139321"/>
              </a:xfrm>
              <a:prstGeom prst="rect">
                <a:avLst/>
              </a:prstGeom>
              <a:blipFill>
                <a:blip r:embed="rId14"/>
                <a:stretch>
                  <a:fillRect l="-603" r="-603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251520" y="152946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5E2D9E-D7AE-45D7-A416-C08607F5D154}"/>
              </a:ext>
            </a:extLst>
          </p:cNvPr>
          <p:cNvSpPr txBox="1"/>
          <p:nvPr/>
        </p:nvSpPr>
        <p:spPr>
          <a:xfrm>
            <a:off x="1043608" y="715883"/>
            <a:ext cx="630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1- No exemplo abaixo temos os valores para os quartis.</a:t>
            </a:r>
          </a:p>
          <a:p>
            <a:r>
              <a:rPr lang="pt-BR" dirty="0"/>
              <a:t>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BBC1CC3-44EE-4D12-A9C1-148D5DE86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35692"/>
              </p:ext>
            </p:extLst>
          </p:nvPr>
        </p:nvGraphicFramePr>
        <p:xfrm>
          <a:off x="775400" y="1771285"/>
          <a:ext cx="6211219" cy="32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15" imgW="3719621" imgH="195327" progId="Excel.Sheet.12">
                  <p:embed/>
                </p:oleObj>
              </mc:Choice>
              <mc:Fallback>
                <p:oleObj name="Worksheet" r:id="rId15" imgW="3719621" imgH="195327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BBC1CC3-44EE-4D12-A9C1-148D5DE86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5400" y="1771285"/>
                        <a:ext cx="6211219" cy="32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7092425" y="16985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n=10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612F03-5CA1-459E-BBA3-784E1D08C7A3}"/>
              </a:ext>
            </a:extLst>
          </p:cNvPr>
          <p:cNvCxnSpPr>
            <a:cxnSpLocks/>
          </p:cNvCxnSpPr>
          <p:nvPr/>
        </p:nvCxnSpPr>
        <p:spPr>
          <a:xfrm>
            <a:off x="3881009" y="1495827"/>
            <a:ext cx="0" cy="1141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2412175-A413-4725-B9B0-C6A5CBB4E42C}"/>
              </a:ext>
            </a:extLst>
          </p:cNvPr>
          <p:cNvGrpSpPr/>
          <p:nvPr/>
        </p:nvGrpSpPr>
        <p:grpSpPr>
          <a:xfrm>
            <a:off x="782740" y="2272436"/>
            <a:ext cx="6156889" cy="1070043"/>
            <a:chOff x="731029" y="2923284"/>
            <a:chExt cx="6156889" cy="1070043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D83DDFE2-96FA-402B-AF99-20D625532A66}"/>
                </a:ext>
              </a:extLst>
            </p:cNvPr>
            <p:cNvGrpSpPr/>
            <p:nvPr/>
          </p:nvGrpSpPr>
          <p:grpSpPr>
            <a:xfrm>
              <a:off x="731029" y="2924945"/>
              <a:ext cx="2955553" cy="1068382"/>
              <a:chOff x="731029" y="2924945"/>
              <a:chExt cx="2955553" cy="1068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431ED2AC-65D2-4836-94FA-6669E8A093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91952" y="1664022"/>
                    <a:ext cx="433708" cy="295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431ED2AC-65D2-4836-94FA-6669E8A09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991952" y="1664022"/>
                    <a:ext cx="433708" cy="2955553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409ED16A-EBF8-4A34-99DC-CCF2B25A46AE}"/>
                  </a:ext>
                </a:extLst>
              </p:cNvPr>
              <p:cNvSpPr txBox="1"/>
              <p:nvPr/>
            </p:nvSpPr>
            <p:spPr>
              <a:xfrm>
                <a:off x="1524687" y="3346996"/>
                <a:ext cx="15776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50% dos dados</a:t>
                </a:r>
              </a:p>
              <a:p>
                <a:pPr algn="ctr"/>
                <a:r>
                  <a:rPr lang="pt-BR" dirty="0"/>
                  <a:t>(5 dados)</a:t>
                </a:r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5F196D81-0B0E-4B90-A808-CF13DE8CE459}"/>
                </a:ext>
              </a:extLst>
            </p:cNvPr>
            <p:cNvGrpSpPr/>
            <p:nvPr/>
          </p:nvGrpSpPr>
          <p:grpSpPr>
            <a:xfrm>
              <a:off x="3932365" y="2923284"/>
              <a:ext cx="2955553" cy="1037729"/>
              <a:chOff x="3932365" y="2923284"/>
              <a:chExt cx="2955553" cy="1037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DD0017F6-E18F-4D75-9C27-8E08C246690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93288" y="1662361"/>
                    <a:ext cx="433708" cy="295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DD0017F6-E18F-4D75-9C27-8E08C24669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193288" y="1662361"/>
                    <a:ext cx="433708" cy="295555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6E423BA-EC08-4BF9-9A33-DBA2A03D6722}"/>
                  </a:ext>
                </a:extLst>
              </p:cNvPr>
              <p:cNvSpPr txBox="1"/>
              <p:nvPr/>
            </p:nvSpPr>
            <p:spPr>
              <a:xfrm>
                <a:off x="4737995" y="3314682"/>
                <a:ext cx="15776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50% dos dados</a:t>
                </a:r>
              </a:p>
              <a:p>
                <a:pPr algn="ctr"/>
                <a:r>
                  <a:rPr lang="pt-BR" dirty="0"/>
                  <a:t>(5 dados)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12B0CC8-BBC8-4BB0-B2AE-A1248F2D035D}"/>
                  </a:ext>
                </a:extLst>
              </p:cNvPr>
              <p:cNvSpPr txBox="1"/>
              <p:nvPr/>
            </p:nvSpPr>
            <p:spPr>
              <a:xfrm flipH="1">
                <a:off x="395536" y="3645024"/>
                <a:ext cx="8194921" cy="186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Blip>
                    <a:blip r:embed="rId33">
                      <a:extLst>
                        <a:ext uri="{96DAC541-7B7A-43D3-8B79-37D633B846F1}">
                          <asvg:svgBlip xmlns:asvg="http://schemas.microsoft.com/office/drawing/2016/SVG/main" r:embed="rId34"/>
                        </a:ext>
                      </a:extLst>
                    </a:blip>
                  </a:buBlip>
                </a:pPr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Primeiro quartil é igual a 12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=12).</m:t>
                    </m:r>
                  </m:oMath>
                </a14:m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 Logo 25% dos valores são menores ou iguais a 12 e 75% são maiores ou iguais a 12.</a:t>
                </a:r>
              </a:p>
              <a:p>
                <a:pPr marL="285750" indent="-285750" algn="just">
                  <a:buBlip>
                    <a:blip r:embed="rId33">
                      <a:extLst>
                        <a:ext uri="{96DAC541-7B7A-43D3-8B79-37D633B846F1}">
                          <asvg:svgBlip xmlns:asvg="http://schemas.microsoft.com/office/drawing/2016/SVG/main" r:embed="rId34"/>
                        </a:ext>
                      </a:extLst>
                    </a:blip>
                  </a:buBlip>
                </a:pPr>
                <a:r>
                  <a:rPr lang="pt-BR" dirty="0"/>
                  <a:t>Segundo quartil (mediana) é igual a 16,5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16+17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=16,5). </m:t>
                    </m:r>
                  </m:oMath>
                </a14:m>
                <a:r>
                  <a:rPr lang="pt-BR" b="0" dirty="0"/>
                  <a:t> Logo 50% dos valores são menores ou iguais a 16,5 (estão entre 9 e 16,5).</a:t>
                </a:r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((</a:t>
                </a:r>
                <a:r>
                  <a:rPr lang="pt-BR" dirty="0"/>
                  <a:t>50% entre 16,5 e 23</a:t>
                </a:r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Terceiro </a:t>
                </a:r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quaré</a:t>
                </a:r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 igual a 19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=19). </m:t>
                    </m:r>
                  </m:oMath>
                </a14:m>
                <a:r>
                  <a:rPr lang="pt-BR" b="0" dirty="0">
                    <a:solidFill>
                      <a:schemeClr val="bg1">
                        <a:lumMod val="85000"/>
                      </a:schemeClr>
                    </a:solidFill>
                  </a:rPr>
                  <a:t>Logo 75% dos valores são menores ou iguais a 19 e 25% são maiores ou iguais a 19.</a:t>
                </a:r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12B0CC8-BBC8-4BB0-B2AE-A1248F2D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536" y="3645024"/>
                <a:ext cx="8194921" cy="1869038"/>
              </a:xfrm>
              <a:prstGeom prst="rect">
                <a:avLst/>
              </a:prstGeom>
              <a:blipFill>
                <a:blip r:embed="rId35"/>
                <a:stretch>
                  <a:fillRect t="-1954" r="-595" b="-4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472539B4-3250-43E7-9A80-5C1327E903FA}"/>
                  </a:ext>
                </a:extLst>
              </p:cNvPr>
              <p:cNvSpPr txBox="1"/>
              <p:nvPr/>
            </p:nvSpPr>
            <p:spPr>
              <a:xfrm>
                <a:off x="3678394" y="1099152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472539B4-3250-43E7-9A80-5C1327E9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94" y="1099152"/>
                <a:ext cx="319639" cy="276999"/>
              </a:xfrm>
              <a:prstGeom prst="rect">
                <a:avLst/>
              </a:prstGeom>
              <a:blipFill>
                <a:blip r:embed="rId27"/>
                <a:stretch>
                  <a:fillRect l="-22642" r="-5660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2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251520" y="152946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BBC1CC3-44EE-4D12-A9C1-148D5DE86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1770649"/>
          <a:ext cx="6211219" cy="32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15" imgW="3719621" imgH="195327" progId="Excel.Sheet.12">
                  <p:embed/>
                </p:oleObj>
              </mc:Choice>
              <mc:Fallback>
                <p:oleObj name="Worksheet" r:id="rId15" imgW="3719621" imgH="195327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BBC1CC3-44EE-4D12-A9C1-148D5DE86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576" y="1770649"/>
                        <a:ext cx="6211219" cy="32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7092425" y="16985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n=10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612F03-5CA1-459E-BBA3-784E1D08C7A3}"/>
              </a:ext>
            </a:extLst>
          </p:cNvPr>
          <p:cNvCxnSpPr/>
          <p:nvPr/>
        </p:nvCxnSpPr>
        <p:spPr>
          <a:xfrm>
            <a:off x="3861185" y="1484784"/>
            <a:ext cx="0" cy="1734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D5BAD66-4277-4A89-A73C-5CBE57D2187A}"/>
              </a:ext>
            </a:extLst>
          </p:cNvPr>
          <p:cNvCxnSpPr>
            <a:cxnSpLocks/>
          </p:cNvCxnSpPr>
          <p:nvPr/>
        </p:nvCxnSpPr>
        <p:spPr>
          <a:xfrm>
            <a:off x="2311426" y="1545301"/>
            <a:ext cx="0" cy="1080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77CC06AD-39A3-4B80-91B9-9A35060D8126}"/>
              </a:ext>
            </a:extLst>
          </p:cNvPr>
          <p:cNvGrpSpPr/>
          <p:nvPr/>
        </p:nvGrpSpPr>
        <p:grpSpPr>
          <a:xfrm>
            <a:off x="665382" y="2093694"/>
            <a:ext cx="3258546" cy="971925"/>
            <a:chOff x="683568" y="2393217"/>
            <a:chExt cx="3258546" cy="971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3BAE80F2-FEF2-4F64-A293-E577FAA223A0}"/>
                    </a:ext>
                  </a:extLst>
                </p:cNvPr>
                <p:cNvSpPr txBox="1"/>
                <p:nvPr/>
              </p:nvSpPr>
              <p:spPr>
                <a:xfrm rot="16200000">
                  <a:off x="1267895" y="1811916"/>
                  <a:ext cx="433708" cy="1602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3BAE80F2-FEF2-4F64-A293-E577FAA22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67895" y="1811916"/>
                  <a:ext cx="433708" cy="1602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055052A-3126-4507-9B03-6E9CBCDE8E78}"/>
                </a:ext>
              </a:extLst>
            </p:cNvPr>
            <p:cNvSpPr txBox="1"/>
            <p:nvPr/>
          </p:nvSpPr>
          <p:spPr>
            <a:xfrm>
              <a:off x="743844" y="2718811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25% dos dados</a:t>
              </a:r>
            </a:p>
            <a:p>
              <a:pPr algn="ctr"/>
              <a:r>
                <a:rPr lang="pt-BR" dirty="0"/>
                <a:t>(2 dados)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FB80B11D-D74B-4084-ABED-F9775EA8A650}"/>
                    </a:ext>
                  </a:extLst>
                </p:cNvPr>
                <p:cNvSpPr txBox="1"/>
                <p:nvPr/>
              </p:nvSpPr>
              <p:spPr>
                <a:xfrm rot="16200000">
                  <a:off x="2924079" y="1808890"/>
                  <a:ext cx="433708" cy="1602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FB80B11D-D74B-4084-ABED-F9775EA8A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4079" y="1808890"/>
                  <a:ext cx="433708" cy="160236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95D46C0-A09C-4BD3-A833-6F7FD72B0A0E}"/>
                </a:ext>
              </a:extLst>
            </p:cNvPr>
            <p:cNvSpPr txBox="1"/>
            <p:nvPr/>
          </p:nvSpPr>
          <p:spPr>
            <a:xfrm>
              <a:off x="2321520" y="2718811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25% dos dados</a:t>
              </a:r>
            </a:p>
            <a:p>
              <a:pPr algn="ctr"/>
              <a:r>
                <a:rPr lang="pt-BR" dirty="0"/>
                <a:t>(2 dados)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71A41D7A-301D-409D-81F7-7D0A1C0029CE}"/>
              </a:ext>
            </a:extLst>
          </p:cNvPr>
          <p:cNvGrpSpPr/>
          <p:nvPr/>
        </p:nvGrpSpPr>
        <p:grpSpPr>
          <a:xfrm>
            <a:off x="3833734" y="2085544"/>
            <a:ext cx="3258546" cy="971925"/>
            <a:chOff x="683568" y="2393217"/>
            <a:chExt cx="3258546" cy="971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6364DB7E-E396-4990-9388-D64F3E3EAC26}"/>
                    </a:ext>
                  </a:extLst>
                </p:cNvPr>
                <p:cNvSpPr txBox="1"/>
                <p:nvPr/>
              </p:nvSpPr>
              <p:spPr>
                <a:xfrm rot="16200000">
                  <a:off x="1267895" y="1811916"/>
                  <a:ext cx="433708" cy="1602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6364DB7E-E396-4990-9388-D64F3E3EA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67895" y="1811916"/>
                  <a:ext cx="433708" cy="16023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28735121-0C69-4300-AF17-ED25599A40B5}"/>
                </a:ext>
              </a:extLst>
            </p:cNvPr>
            <p:cNvSpPr txBox="1"/>
            <p:nvPr/>
          </p:nvSpPr>
          <p:spPr>
            <a:xfrm>
              <a:off x="743844" y="2718811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25% dos dados</a:t>
              </a:r>
            </a:p>
            <a:p>
              <a:pPr algn="ctr"/>
              <a:r>
                <a:rPr lang="pt-BR" dirty="0"/>
                <a:t>(2 dados)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>
                  <a:extLst>
                    <a:ext uri="{FF2B5EF4-FFF2-40B4-BE49-F238E27FC236}">
                      <a16:creationId xmlns:a16="http://schemas.microsoft.com/office/drawing/2014/main" id="{720B4C59-F013-4442-8892-E623B13C2E76}"/>
                    </a:ext>
                  </a:extLst>
                </p:cNvPr>
                <p:cNvSpPr txBox="1"/>
                <p:nvPr/>
              </p:nvSpPr>
              <p:spPr>
                <a:xfrm rot="16200000">
                  <a:off x="2924079" y="1808890"/>
                  <a:ext cx="433708" cy="1602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>
                  <a:extLst>
                    <a:ext uri="{FF2B5EF4-FFF2-40B4-BE49-F238E27FC236}">
                      <a16:creationId xmlns:a16="http://schemas.microsoft.com/office/drawing/2014/main" id="{720B4C59-F013-4442-8892-E623B13C2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4079" y="1808890"/>
                  <a:ext cx="433708" cy="160236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4B8E6BF7-A167-494F-BDDD-C6B55C8879EB}"/>
                </a:ext>
              </a:extLst>
            </p:cNvPr>
            <p:cNvSpPr txBox="1"/>
            <p:nvPr/>
          </p:nvSpPr>
          <p:spPr>
            <a:xfrm>
              <a:off x="2321520" y="2718811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25% dos dados</a:t>
              </a:r>
            </a:p>
            <a:p>
              <a:pPr algn="ctr"/>
              <a:r>
                <a:rPr lang="pt-BR"/>
                <a:t>(2 </a:t>
              </a:r>
              <a:r>
                <a:rPr lang="pt-BR" dirty="0"/>
                <a:t>dados)</a:t>
              </a:r>
            </a:p>
          </p:txBody>
        </p:sp>
      </p:grp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73644212-03A7-47EB-846A-D4BE5BAEC188}"/>
              </a:ext>
            </a:extLst>
          </p:cNvPr>
          <p:cNvCxnSpPr>
            <a:cxnSpLocks/>
          </p:cNvCxnSpPr>
          <p:nvPr/>
        </p:nvCxnSpPr>
        <p:spPr>
          <a:xfrm>
            <a:off x="5467065" y="1509296"/>
            <a:ext cx="0" cy="1080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12B0CC8-BBC8-4BB0-B2AE-A1248F2D035D}"/>
                  </a:ext>
                </a:extLst>
              </p:cNvPr>
              <p:cNvSpPr txBox="1"/>
              <p:nvPr/>
            </p:nvSpPr>
            <p:spPr>
              <a:xfrm flipH="1">
                <a:off x="323528" y="3639216"/>
                <a:ext cx="8194921" cy="2700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r>
                  <a:rPr lang="pt-BR" dirty="0"/>
                  <a:t>Primeiro quartil é igual a 12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=12).</m:t>
                    </m:r>
                  </m:oMath>
                </a14:m>
                <a:r>
                  <a:rPr lang="pt-BR" dirty="0"/>
                  <a:t> Logo 25% dos valores são menores ou iguais a 12 e 75% são maiores ou iguais a 12</a:t>
                </a:r>
                <a:r>
                  <a:rPr lang="pt-BR"/>
                  <a:t>. </a:t>
                </a:r>
                <a:endParaRPr lang="pt-BR" dirty="0"/>
              </a:p>
              <a:p>
                <a:pPr marL="285750" indent="-285750" algn="just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r>
                  <a:rPr lang="pt-BR" dirty="0"/>
                  <a:t>Segundo quartil (mediana) é igual a 16,5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16+17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=16,5). </m:t>
                    </m:r>
                  </m:oMath>
                </a14:m>
                <a:r>
                  <a:rPr lang="pt-BR" b="0" dirty="0"/>
                  <a:t> Logo 50% dos valores são menores ou iguais a 16,5 (estão entre 9 e 16,5).</a:t>
                </a:r>
              </a:p>
              <a:p>
                <a:pPr marL="285750" indent="-285750" algn="just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r>
                  <a:rPr lang="pt-BR" dirty="0"/>
                  <a:t>Terceiro quartil é igual a 19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=19). </m:t>
                    </m:r>
                  </m:oMath>
                </a14:m>
                <a:r>
                  <a:rPr lang="pt-BR" b="0" dirty="0"/>
                  <a:t>Logo 75% dos valores são menores ou iguais a 19 e 25% são maiores ou iguais a 19.</a:t>
                </a:r>
              </a:p>
              <a:p>
                <a:pPr marL="285750" indent="-285750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endParaRPr lang="pt-BR" b="0" dirty="0"/>
              </a:p>
              <a:p>
                <a:pPr marL="285750" indent="-285750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endParaRPr lang="pt-BR" b="0" dirty="0"/>
              </a:p>
              <a:p>
                <a:pPr marL="285750" indent="-285750">
                  <a:buBlip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</a:buBlip>
                </a:pPr>
                <a:endParaRPr lang="pt-BR" dirty="0"/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12B0CC8-BBC8-4BB0-B2AE-A1248F2D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528" y="3639216"/>
                <a:ext cx="8194921" cy="2700035"/>
              </a:xfrm>
              <a:prstGeom prst="rect">
                <a:avLst/>
              </a:prstGeom>
              <a:blipFill>
                <a:blip r:embed="rId25"/>
                <a:stretch>
                  <a:fillRect t="-1354" r="-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C827F9BE-EA4E-4BDA-A895-6A8435F6F04E}"/>
              </a:ext>
            </a:extLst>
          </p:cNvPr>
          <p:cNvSpPr txBox="1"/>
          <p:nvPr/>
        </p:nvSpPr>
        <p:spPr>
          <a:xfrm>
            <a:off x="1043608" y="715883"/>
            <a:ext cx="630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1- No exemplo abaixo temos os valores para os quartis.</a:t>
            </a:r>
          </a:p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03C099F-87BC-4177-93E1-524E3DCEA57D}"/>
                  </a:ext>
                </a:extLst>
              </p:cNvPr>
              <p:cNvSpPr/>
              <p:nvPr/>
            </p:nvSpPr>
            <p:spPr>
              <a:xfrm>
                <a:off x="3609033" y="1073249"/>
                <a:ext cx="504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03C099F-87BC-4177-93E1-524E3DCEA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33" y="1073249"/>
                <a:ext cx="504304" cy="369332"/>
              </a:xfrm>
              <a:prstGeom prst="rect">
                <a:avLst/>
              </a:prstGeom>
              <a:blipFill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B38D0460-F86C-4541-A664-EE4E856FBD12}"/>
                  </a:ext>
                </a:extLst>
              </p:cNvPr>
              <p:cNvSpPr/>
              <p:nvPr/>
            </p:nvSpPr>
            <p:spPr>
              <a:xfrm>
                <a:off x="2050696" y="1119742"/>
                <a:ext cx="498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B38D0460-F86C-4541-A664-EE4E856F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96" y="1119742"/>
                <a:ext cx="498983" cy="369332"/>
              </a:xfrm>
              <a:prstGeom prst="rect">
                <a:avLst/>
              </a:prstGeom>
              <a:blipFill>
                <a:blip r:embed="rId2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A7EAF9A-0893-4A0C-A862-4A0D7A20E238}"/>
                  </a:ext>
                </a:extLst>
              </p:cNvPr>
              <p:cNvSpPr/>
              <p:nvPr/>
            </p:nvSpPr>
            <p:spPr>
              <a:xfrm>
                <a:off x="5292080" y="1083737"/>
                <a:ext cx="504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A7EAF9A-0893-4A0C-A862-4A0D7A20E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083737"/>
                <a:ext cx="504304" cy="369332"/>
              </a:xfrm>
              <a:prstGeom prst="rect">
                <a:avLst/>
              </a:prstGeom>
              <a:blipFill>
                <a:blip r:embed="rId3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2" grpId="0"/>
      <p:bldP spid="29" grpId="0"/>
      <p:bldP spid="35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7092280" y="30553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27F9BE-EA4E-4BDA-A895-6A8435F6F04E}"/>
              </a:ext>
            </a:extLst>
          </p:cNvPr>
          <p:cNvSpPr txBox="1"/>
          <p:nvPr/>
        </p:nvSpPr>
        <p:spPr>
          <a:xfrm>
            <a:off x="2266945" y="753337"/>
            <a:ext cx="329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Fórmula para posição do Quartil.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9351455-279A-45F0-A047-1FA5A4A96C93}"/>
              </a:ext>
            </a:extLst>
          </p:cNvPr>
          <p:cNvGrpSpPr/>
          <p:nvPr/>
        </p:nvGrpSpPr>
        <p:grpSpPr>
          <a:xfrm>
            <a:off x="740964" y="3615420"/>
            <a:ext cx="4394382" cy="409921"/>
            <a:chOff x="740964" y="3615420"/>
            <a:chExt cx="4394382" cy="409921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DB8EA11-12C1-4F14-8A37-80CDA5756965}"/>
                </a:ext>
              </a:extLst>
            </p:cNvPr>
            <p:cNvSpPr txBox="1"/>
            <p:nvPr/>
          </p:nvSpPr>
          <p:spPr>
            <a:xfrm>
              <a:off x="740964" y="3656009"/>
              <a:ext cx="4394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Logo,       e         são calculados abaixo: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B38D0460-F86C-4541-A664-EE4E856FBD12}"/>
                    </a:ext>
                  </a:extLst>
                </p:cNvPr>
                <p:cNvSpPr/>
                <p:nvPr/>
              </p:nvSpPr>
              <p:spPr>
                <a:xfrm>
                  <a:off x="1303194" y="3628168"/>
                  <a:ext cx="498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B38D0460-F86C-4541-A664-EE4E856FB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194" y="3628168"/>
                  <a:ext cx="49898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CA7EAF9A-0893-4A0C-A862-4A0D7A20E238}"/>
                    </a:ext>
                  </a:extLst>
                </p:cNvPr>
                <p:cNvSpPr/>
                <p:nvPr/>
              </p:nvSpPr>
              <p:spPr>
                <a:xfrm>
                  <a:off x="1876430" y="3615420"/>
                  <a:ext cx="5043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CA7EAF9A-0893-4A0C-A862-4A0D7A20E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430" y="3615420"/>
                  <a:ext cx="50430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793977" y="1272284"/>
                <a:ext cx="2967672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77" y="1272284"/>
                <a:ext cx="2967672" cy="562398"/>
              </a:xfrm>
              <a:prstGeom prst="rect">
                <a:avLst/>
              </a:prstGeom>
              <a:blipFill>
                <a:blip r:embed="rId29"/>
                <a:stretch>
                  <a:fillRect l="-4517" t="-1087" r="-3080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278EAF78-8F26-451A-BF0B-FD43EC87AE33}"/>
              </a:ext>
            </a:extLst>
          </p:cNvPr>
          <p:cNvSpPr txBox="1"/>
          <p:nvPr/>
        </p:nvSpPr>
        <p:spPr>
          <a:xfrm>
            <a:off x="701754" y="2204864"/>
            <a:ext cx="511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1 – Para um conjunto com n=10 elementos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FF5D0B-C629-4B2B-9074-A8ADF3F18F0B}"/>
              </a:ext>
            </a:extLst>
          </p:cNvPr>
          <p:cNvGrpSpPr/>
          <p:nvPr/>
        </p:nvGrpSpPr>
        <p:grpSpPr>
          <a:xfrm>
            <a:off x="807362" y="2665724"/>
            <a:ext cx="6211219" cy="746489"/>
            <a:chOff x="807362" y="2665724"/>
            <a:chExt cx="6211219" cy="74648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to 3">
                  <a:extLst>
                    <a:ext uri="{FF2B5EF4-FFF2-40B4-BE49-F238E27FC236}">
                      <a16:creationId xmlns:a16="http://schemas.microsoft.com/office/drawing/2014/main" id="{CBBC1CC3-44EE-4D12-A9C1-148D5DE86A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4508363"/>
                    </p:ext>
                  </p:extLst>
                </p:nvPr>
              </p:nvGraphicFramePr>
              <p:xfrm>
                <a:off x="807362" y="3086143"/>
                <a:ext cx="6211219" cy="3260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4" name="Worksheet" r:id="rId30" imgW="3719621" imgH="195327" progId="Excel.Sheet.12">
                        <p:embed/>
                      </p:oleObj>
                    </mc:Choice>
                    <mc:Fallback>
                      <p:oleObj name="Worksheet" r:id="rId30" imgW="3719621" imgH="195327" progId="Excel.Sheet.12">
                        <p:embed/>
                        <p:pic>
                          <p:nvPicPr>
                            <p:cNvPr id="4" name="Objeto 3">
                              <a:extLst>
                                <a:ext uri="{FF2B5EF4-FFF2-40B4-BE49-F238E27FC236}">
                                  <a16:creationId xmlns:a16="http://schemas.microsoft.com/office/drawing/2014/main" id="{CBBC1CC3-44EE-4D12-A9C1-148D5DE86A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7362" y="3086143"/>
                              <a:ext cx="6211219" cy="3260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to 3">
                  <a:extLst>
                    <a:ext uri="{FF2B5EF4-FFF2-40B4-BE49-F238E27FC236}">
                      <a16:creationId xmlns:a16="http://schemas.microsoft.com/office/drawing/2014/main" id="{CBBC1CC3-44EE-4D12-A9C1-148D5DE86A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4508363"/>
                    </p:ext>
                  </p:extLst>
                </p:nvPr>
              </p:nvGraphicFramePr>
              <p:xfrm>
                <a:off x="807362" y="3086143"/>
                <a:ext cx="6211219" cy="3260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68" name="Worksheet" r:id="rId32" imgW="3719621" imgH="195327" progId="Excel.Sheet.12">
                        <p:embed/>
                      </p:oleObj>
                    </mc:Choice>
                    <mc:Fallback>
                      <p:oleObj name="Worksheet" r:id="rId32" imgW="3719621" imgH="195327" progId="Excel.Sheet.12">
                        <p:embed/>
                        <p:pic>
                          <p:nvPicPr>
                            <p:cNvPr id="4" name="Objeto 3">
                              <a:extLst>
                                <a:ext uri="{FF2B5EF4-FFF2-40B4-BE49-F238E27FC236}">
                                  <a16:creationId xmlns:a16="http://schemas.microsoft.com/office/drawing/2014/main" id="{CBBC1CC3-44EE-4D12-A9C1-148D5DE86A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7362" y="3086143"/>
                              <a:ext cx="6211219" cy="3260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1707042D-7101-46F1-8D1D-A6F810B80674}"/>
                    </a:ext>
                  </a:extLst>
                </p:cNvPr>
                <p:cNvSpPr txBox="1"/>
                <p:nvPr/>
              </p:nvSpPr>
              <p:spPr>
                <a:xfrm>
                  <a:off x="1008140" y="2667379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1707042D-7101-46F1-8D1D-A6F810B80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40" y="2667379"/>
                  <a:ext cx="28732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48E77494-161A-402E-99C6-3E08881CDE6C}"/>
                    </a:ext>
                  </a:extLst>
                </p:cNvPr>
                <p:cNvSpPr txBox="1"/>
                <p:nvPr/>
              </p:nvSpPr>
              <p:spPr>
                <a:xfrm>
                  <a:off x="1583786" y="2667378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48E77494-161A-402E-99C6-3E08881C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86" y="2667378"/>
                  <a:ext cx="29264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DEBA9360-63C6-4646-9B4A-7E11B4AD0C8D}"/>
                    </a:ext>
                  </a:extLst>
                </p:cNvPr>
                <p:cNvSpPr txBox="1"/>
                <p:nvPr/>
              </p:nvSpPr>
              <p:spPr>
                <a:xfrm>
                  <a:off x="2165094" y="2665724"/>
                  <a:ext cx="3921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DEBA9360-63C6-4646-9B4A-7E11B4AD0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094" y="2665724"/>
                  <a:ext cx="392146" cy="276999"/>
                </a:xfrm>
                <a:prstGeom prst="rect">
                  <a:avLst/>
                </a:prstGeom>
                <a:blipFill>
                  <a:blip r:embed="rId3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A6D26CE4-4DCA-4093-93BA-EA1C81E45E19}"/>
                    </a:ext>
                  </a:extLst>
                </p:cNvPr>
                <p:cNvSpPr txBox="1"/>
                <p:nvPr/>
              </p:nvSpPr>
              <p:spPr>
                <a:xfrm>
                  <a:off x="2843808" y="2692243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A6D26CE4-4DCA-4093-93BA-EA1C81E4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2692243"/>
                  <a:ext cx="292644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369B563D-E842-43C6-8D86-4FE25B139842}"/>
                    </a:ext>
                  </a:extLst>
                </p:cNvPr>
                <p:cNvSpPr txBox="1"/>
                <p:nvPr/>
              </p:nvSpPr>
              <p:spPr>
                <a:xfrm>
                  <a:off x="3419454" y="2692242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369B563D-E842-43C6-8D86-4FE25B139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454" y="2692242"/>
                  <a:ext cx="29264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10417" r="-6250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CBD9E29D-251D-45F5-94AF-D397CE1AF76F}"/>
                    </a:ext>
                  </a:extLst>
                </p:cNvPr>
                <p:cNvSpPr txBox="1"/>
                <p:nvPr/>
              </p:nvSpPr>
              <p:spPr>
                <a:xfrm>
                  <a:off x="4000762" y="2690588"/>
                  <a:ext cx="3921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CBD9E29D-251D-45F5-94AF-D397CE1AF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762" y="2690588"/>
                  <a:ext cx="392146" cy="276999"/>
                </a:xfrm>
                <a:prstGeom prst="rect">
                  <a:avLst/>
                </a:prstGeom>
                <a:blipFill>
                  <a:blip r:embed="rId3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5EB10C41-4AA6-45B5-9416-2A15D919E248}"/>
                    </a:ext>
                  </a:extLst>
                </p:cNvPr>
                <p:cNvSpPr txBox="1"/>
                <p:nvPr/>
              </p:nvSpPr>
              <p:spPr>
                <a:xfrm>
                  <a:off x="4689719" y="2698725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5EB10C41-4AA6-45B5-9416-2A15D919E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719" y="2698725"/>
                  <a:ext cx="29264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0417" r="-6250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33B90E43-3390-4C38-AD3F-0465A75401A8}"/>
                    </a:ext>
                  </a:extLst>
                </p:cNvPr>
                <p:cNvSpPr txBox="1"/>
                <p:nvPr/>
              </p:nvSpPr>
              <p:spPr>
                <a:xfrm>
                  <a:off x="5265365" y="2698724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33B90E43-3390-4C38-AD3F-0465A7540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365" y="2698724"/>
                  <a:ext cx="29264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CD927966-4183-4C81-B374-4E7EB8D58CF1}"/>
                    </a:ext>
                  </a:extLst>
                </p:cNvPr>
                <p:cNvSpPr txBox="1"/>
                <p:nvPr/>
              </p:nvSpPr>
              <p:spPr>
                <a:xfrm>
                  <a:off x="5846673" y="2697070"/>
                  <a:ext cx="3921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CD927966-4183-4C81-B374-4E7EB8D58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73" y="2697070"/>
                  <a:ext cx="392146" cy="276999"/>
                </a:xfrm>
                <a:prstGeom prst="rect">
                  <a:avLst/>
                </a:prstGeom>
                <a:blipFill>
                  <a:blip r:embed="rId4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1632CA7-00D1-4320-8CC9-DCFD58C2DC76}"/>
                    </a:ext>
                  </a:extLst>
                </p:cNvPr>
                <p:cNvSpPr txBox="1"/>
                <p:nvPr/>
              </p:nvSpPr>
              <p:spPr>
                <a:xfrm>
                  <a:off x="6513083" y="2697070"/>
                  <a:ext cx="3921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1632CA7-00D1-4320-8CC9-DCFD58C2D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083" y="2697070"/>
                  <a:ext cx="392146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6154" r="-3077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2EAC521-6AF8-44AE-8567-474C62735060}"/>
                  </a:ext>
                </a:extLst>
              </p:cNvPr>
              <p:cNvSpPr/>
              <p:nvPr/>
            </p:nvSpPr>
            <p:spPr>
              <a:xfrm>
                <a:off x="919244" y="4128087"/>
                <a:ext cx="2418675" cy="50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=12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2EAC521-6AF8-44AE-8567-474C62735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44" y="4128087"/>
                <a:ext cx="2418675" cy="508922"/>
              </a:xfrm>
              <a:prstGeom prst="rect">
                <a:avLst/>
              </a:prstGeom>
              <a:blipFill>
                <a:blip r:embed="rId43"/>
                <a:stretch>
                  <a:fillRect l="-504" t="-5952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942A7449-B0EC-4BD1-95D2-926C9BEEEB41}"/>
                  </a:ext>
                </a:extLst>
              </p:cNvPr>
              <p:cNvSpPr/>
              <p:nvPr/>
            </p:nvSpPr>
            <p:spPr>
              <a:xfrm>
                <a:off x="906915" y="4842502"/>
                <a:ext cx="2423997" cy="50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pt-BR" dirty="0"/>
                  <a:t>=19</a:t>
                </a:r>
              </a:p>
            </p:txBody>
          </p:sp>
        </mc:Choice>
        <mc:Fallback xmlns="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942A7449-B0EC-4BD1-95D2-926C9BEEE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15" y="4842502"/>
                <a:ext cx="2423997" cy="508922"/>
              </a:xfrm>
              <a:prstGeom prst="rect">
                <a:avLst/>
              </a:prstGeom>
              <a:blipFill>
                <a:blip r:embed="rId44"/>
                <a:stretch>
                  <a:fillRect l="-504" t="-5952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BAD5978F-C191-4376-A080-268BE4F102F9}"/>
                  </a:ext>
                </a:extLst>
              </p:cNvPr>
              <p:cNvSpPr/>
              <p:nvPr/>
            </p:nvSpPr>
            <p:spPr>
              <a:xfrm>
                <a:off x="3856754" y="4432314"/>
                <a:ext cx="4337534" cy="565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16+17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=16,5</a:t>
                </a:r>
              </a:p>
            </p:txBody>
          </p:sp>
        </mc:Choice>
        <mc:Fallback xmlns=""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BAD5978F-C191-4376-A080-268BE4F10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754" y="4432314"/>
                <a:ext cx="4337534" cy="565155"/>
              </a:xfrm>
              <a:prstGeom prst="rect">
                <a:avLst/>
              </a:prstGeom>
              <a:blipFill>
                <a:blip r:embed="rId45"/>
                <a:stretch>
                  <a:fillRect l="-281" r="-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0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34" grpId="0"/>
      <p:bldP spid="37" grpId="0"/>
      <p:bldP spid="60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27F9BE-EA4E-4BDA-A895-6A8435F6F04E}"/>
              </a:ext>
            </a:extLst>
          </p:cNvPr>
          <p:cNvSpPr txBox="1"/>
          <p:nvPr/>
        </p:nvSpPr>
        <p:spPr>
          <a:xfrm>
            <a:off x="2266945" y="753337"/>
            <a:ext cx="38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Fórmula geral para posição do Quartil.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793977" y="1272284"/>
                <a:ext cx="3010952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 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77" y="1272284"/>
                <a:ext cx="3010952" cy="562398"/>
              </a:xfrm>
              <a:prstGeom prst="rect">
                <a:avLst/>
              </a:prstGeom>
              <a:blipFill>
                <a:blip r:embed="rId14"/>
                <a:stretch>
                  <a:fillRect l="-4453" t="-1087" r="-3846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>
            <a:extLst>
              <a:ext uri="{FF2B5EF4-FFF2-40B4-BE49-F238E27FC236}">
                <a16:creationId xmlns:a16="http://schemas.microsoft.com/office/drawing/2014/main" id="{869E2525-8D29-4C7B-8630-8A5C7E4E7429}"/>
              </a:ext>
            </a:extLst>
          </p:cNvPr>
          <p:cNvSpPr/>
          <p:nvPr/>
        </p:nvSpPr>
        <p:spPr>
          <a:xfrm>
            <a:off x="6866308" y="83680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174FAD-0F21-4470-AD83-7E9B857E88EF}"/>
                  </a:ext>
                </a:extLst>
              </p:cNvPr>
              <p:cNvSpPr txBox="1"/>
              <p:nvPr/>
            </p:nvSpPr>
            <p:spPr>
              <a:xfrm>
                <a:off x="773105" y="2099452"/>
                <a:ext cx="800753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Quando o resultado na expressão anterior for um número não inteiro e representamos a variável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onde j é a porção inteira e d a porção não inteira. Podemos usar a  expressão ajustada abaixo.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174FAD-0F21-4470-AD83-7E9B857E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5" y="2099452"/>
                <a:ext cx="8007539" cy="945643"/>
              </a:xfrm>
              <a:prstGeom prst="rect">
                <a:avLst/>
              </a:prstGeom>
              <a:blipFill>
                <a:blip r:embed="rId15"/>
                <a:stretch>
                  <a:fillRect l="-685" t="-3205" r="-609" b="-8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0A05433-6006-486C-BB21-9B52BB7B18D1}"/>
                  </a:ext>
                </a:extLst>
              </p:cNvPr>
              <p:cNvSpPr txBox="1"/>
              <p:nvPr/>
            </p:nvSpPr>
            <p:spPr>
              <a:xfrm>
                <a:off x="959637" y="3162116"/>
                <a:ext cx="5147691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0A05433-6006-486C-BB21-9B52BB7B1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37" y="3162116"/>
                <a:ext cx="5147691" cy="562398"/>
              </a:xfrm>
              <a:prstGeom prst="rect">
                <a:avLst/>
              </a:prstGeom>
              <a:blipFill>
                <a:blip r:embed="rId16"/>
                <a:stretch>
                  <a:fillRect l="-2604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7092280" y="30553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27F9BE-EA4E-4BDA-A895-6A8435F6F04E}"/>
              </a:ext>
            </a:extLst>
          </p:cNvPr>
          <p:cNvSpPr txBox="1"/>
          <p:nvPr/>
        </p:nvSpPr>
        <p:spPr>
          <a:xfrm>
            <a:off x="2266945" y="753337"/>
            <a:ext cx="329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Fórmula para posição do Quartil.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615150" y="1299111"/>
                <a:ext cx="3253006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 ou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0" y="1299111"/>
                <a:ext cx="3253006" cy="562398"/>
              </a:xfrm>
              <a:prstGeom prst="rect">
                <a:avLst/>
              </a:prstGeom>
              <a:blipFill>
                <a:blip r:embed="rId15"/>
                <a:stretch>
                  <a:fillRect l="-4120" t="-1087" r="-3371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278EAF78-8F26-451A-BF0B-FD43EC87AE33}"/>
              </a:ext>
            </a:extLst>
          </p:cNvPr>
          <p:cNvSpPr txBox="1"/>
          <p:nvPr/>
        </p:nvSpPr>
        <p:spPr>
          <a:xfrm>
            <a:off x="704794" y="2084345"/>
            <a:ext cx="511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2 – Para um conjunto com n=11 elementos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2EAC521-6AF8-44AE-8567-474C62735060}"/>
                  </a:ext>
                </a:extLst>
              </p:cNvPr>
              <p:cNvSpPr/>
              <p:nvPr/>
            </p:nvSpPr>
            <p:spPr>
              <a:xfrm>
                <a:off x="330318" y="4139384"/>
                <a:ext cx="8450327" cy="558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3,25</m:t>
                          </m:r>
                        </m:sub>
                      </m:sSub>
                      <m:groupChr>
                        <m:groupChrPr>
                          <m:chr m:val="⇒"/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1−0,25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=0,75∙12+0,25∙14=12,5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2EAC521-6AF8-44AE-8567-474C62735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8" y="4139384"/>
                <a:ext cx="8450327" cy="558936"/>
              </a:xfrm>
              <a:prstGeom prst="rect">
                <a:avLst/>
              </a:prstGeom>
              <a:blipFill>
                <a:blip r:embed="rId30"/>
                <a:stretch>
                  <a:fillRect t="-30435" b="-22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942A7449-B0EC-4BD1-95D2-926C9BEEEB41}"/>
                  </a:ext>
                </a:extLst>
              </p:cNvPr>
              <p:cNvSpPr/>
              <p:nvPr/>
            </p:nvSpPr>
            <p:spPr>
              <a:xfrm>
                <a:off x="308546" y="5210307"/>
                <a:ext cx="8579079" cy="558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8,75</m:t>
                          </m:r>
                        </m:sub>
                      </m:sSub>
                      <m:groupChr>
                        <m:groupChrPr>
                          <m:chr m:val="⇒"/>
                          <m:pos m:val="top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5∙1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942A7449-B0EC-4BD1-95D2-926C9BEEE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6" y="5210307"/>
                <a:ext cx="8579079" cy="558936"/>
              </a:xfrm>
              <a:prstGeom prst="rect">
                <a:avLst/>
              </a:prstGeom>
              <a:blipFill>
                <a:blip r:embed="rId31"/>
                <a:stretch>
                  <a:fillRect t="-30769" b="-24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BAD5978F-C191-4376-A080-268BE4F102F9}"/>
                  </a:ext>
                </a:extLst>
              </p:cNvPr>
              <p:cNvSpPr/>
              <p:nvPr/>
            </p:nvSpPr>
            <p:spPr>
              <a:xfrm>
                <a:off x="371787" y="4714928"/>
                <a:ext cx="2423997" cy="50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pt-BR" dirty="0"/>
                  <a:t>=17</a:t>
                </a:r>
              </a:p>
            </p:txBody>
          </p:sp>
        </mc:Choice>
        <mc:Fallback xmlns=""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BAD5978F-C191-4376-A080-268BE4F10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7" y="4714928"/>
                <a:ext cx="2423997" cy="508922"/>
              </a:xfrm>
              <a:prstGeom prst="rect">
                <a:avLst/>
              </a:prstGeom>
              <a:blipFill>
                <a:blip r:embed="rId32"/>
                <a:stretch>
                  <a:fillRect l="-503" t="-5952" r="-10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85D28A9-92E0-427F-84C7-8BA16EAF3AE7}"/>
              </a:ext>
            </a:extLst>
          </p:cNvPr>
          <p:cNvGrpSpPr/>
          <p:nvPr/>
        </p:nvGrpSpPr>
        <p:grpSpPr>
          <a:xfrm>
            <a:off x="755576" y="2684284"/>
            <a:ext cx="6211220" cy="668097"/>
            <a:chOff x="889395" y="2684284"/>
            <a:chExt cx="6211220" cy="668097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A3EB34F-7176-41B2-87BE-1F2402ABBD93}"/>
                </a:ext>
              </a:extLst>
            </p:cNvPr>
            <p:cNvGrpSpPr/>
            <p:nvPr/>
          </p:nvGrpSpPr>
          <p:grpSpPr>
            <a:xfrm>
              <a:off x="889395" y="2684284"/>
              <a:ext cx="6211220" cy="668097"/>
              <a:chOff x="806585" y="2688125"/>
              <a:chExt cx="6211220" cy="6680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1707042D-7101-46F1-8D1D-A6F810B8067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674" y="2688126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1707042D-7101-46F1-8D1D-A6F810B806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674" y="2688126"/>
                    <a:ext cx="287323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0638" r="-425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48E77494-161A-402E-99C6-3E08881CDE6C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388" y="2688125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48E77494-161A-402E-99C6-3E08881CD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388" y="2688125"/>
                    <a:ext cx="292644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0417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DEBA9360-63C6-4646-9B4A-7E11B4AD0C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754" y="2688125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DEBA9360-63C6-4646-9B4A-7E11B4AD0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754" y="2688125"/>
                    <a:ext cx="392146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Objeto 1">
                    <a:extLst>
                      <a:ext uri="{FF2B5EF4-FFF2-40B4-BE49-F238E27FC236}">
                        <a16:creationId xmlns:a16="http://schemas.microsoft.com/office/drawing/2014/main" id="{CF227597-65B5-48C3-AE17-C423A76D3EC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29464220"/>
                      </p:ext>
                    </p:extLst>
                  </p:nvPr>
                </p:nvGraphicFramePr>
                <p:xfrm>
                  <a:off x="806585" y="3046660"/>
                  <a:ext cx="6211220" cy="309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098" name="Worksheet" r:id="rId36" imgW="4014805" imgH="309812" progId="Excel.Sheet.12">
                          <p:embed/>
                        </p:oleObj>
                      </mc:Choice>
                      <mc:Fallback>
                        <p:oleObj name="Worksheet" r:id="rId36" imgW="4014805" imgH="309812" progId="Excel.Sheet.12">
                          <p:embed/>
                          <p:pic>
                            <p:nvPicPr>
                              <p:cNvPr id="2" name="Objeto 1">
                                <a:extLst>
                                  <a:ext uri="{FF2B5EF4-FFF2-40B4-BE49-F238E27FC236}">
                                    <a16:creationId xmlns:a16="http://schemas.microsoft.com/office/drawing/2014/main" id="{CF227597-65B5-48C3-AE17-C423A76D3EC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06585" y="3046660"/>
                                <a:ext cx="6211220" cy="3095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" name="Objeto 1">
                    <a:extLst>
                      <a:ext uri="{FF2B5EF4-FFF2-40B4-BE49-F238E27FC236}">
                        <a16:creationId xmlns:a16="http://schemas.microsoft.com/office/drawing/2014/main" id="{CF227597-65B5-48C3-AE17-C423A76D3EC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29464220"/>
                      </p:ext>
                    </p:extLst>
                  </p:nvPr>
                </p:nvGraphicFramePr>
                <p:xfrm>
                  <a:off x="806585" y="3046660"/>
                  <a:ext cx="6211220" cy="309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098" name="Worksheet" r:id="rId38" imgW="4014805" imgH="309812" progId="Excel.Sheet.12">
                          <p:embed/>
                        </p:oleObj>
                      </mc:Choice>
                      <mc:Fallback>
                        <p:oleObj name="Worksheet" r:id="rId38" imgW="4014805" imgH="309812" progId="Excel.Sheet.12">
                          <p:embed/>
                          <p:pic>
                            <p:nvPicPr>
                              <p:cNvPr id="2" name="Objeto 1">
                                <a:extLst>
                                  <a:ext uri="{FF2B5EF4-FFF2-40B4-BE49-F238E27FC236}">
                                    <a16:creationId xmlns:a16="http://schemas.microsoft.com/office/drawing/2014/main" id="{CF227597-65B5-48C3-AE17-C423A76D3EC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06585" y="3046660"/>
                                <a:ext cx="6211220" cy="3095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D5A90B33-B922-4023-8C63-A0C482EA158E}"/>
                </a:ext>
              </a:extLst>
            </p:cNvPr>
            <p:cNvGrpSpPr/>
            <p:nvPr/>
          </p:nvGrpSpPr>
          <p:grpSpPr>
            <a:xfrm>
              <a:off x="2699792" y="2690587"/>
              <a:ext cx="4308598" cy="307552"/>
              <a:chOff x="2699792" y="2690587"/>
              <a:chExt cx="4308598" cy="3075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A6D26CE4-4DCA-4093-93BA-EA1C81E45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792" y="2692243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A6D26CE4-4DCA-4093-93BA-EA1C81E45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9792" y="2692243"/>
                    <a:ext cx="292644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0417" r="-416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aixaDeTexto 42">
                    <a:extLst>
                      <a:ext uri="{FF2B5EF4-FFF2-40B4-BE49-F238E27FC236}">
                        <a16:creationId xmlns:a16="http://schemas.microsoft.com/office/drawing/2014/main" id="{369B563D-E842-43C6-8D86-4FE25B1398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5856" y="2692242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3" name="CaixaDeTexto 42">
                    <a:extLst>
                      <a:ext uri="{FF2B5EF4-FFF2-40B4-BE49-F238E27FC236}">
                        <a16:creationId xmlns:a16="http://schemas.microsoft.com/office/drawing/2014/main" id="{369B563D-E842-43C6-8D86-4FE25B139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2692242"/>
                    <a:ext cx="292644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41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CBD9E29D-251D-45F5-94AF-D397CE1AF76F}"/>
                      </a:ext>
                    </a:extLst>
                  </p:cNvPr>
                  <p:cNvSpPr txBox="1"/>
                  <p:nvPr/>
                </p:nvSpPr>
                <p:spPr>
                  <a:xfrm>
                    <a:off x="3851920" y="2690588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CBD9E29D-251D-45F5-94AF-D397CE1AF7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920" y="2690588"/>
                    <a:ext cx="392146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ixaDeTexto 44">
                    <a:extLst>
                      <a:ext uri="{FF2B5EF4-FFF2-40B4-BE49-F238E27FC236}">
                        <a16:creationId xmlns:a16="http://schemas.microsoft.com/office/drawing/2014/main" id="{5EB10C41-4AA6-45B5-9416-2A15D919E2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96657" y="2721140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5" name="CaixaDeTexto 44">
                    <a:extLst>
                      <a:ext uri="{FF2B5EF4-FFF2-40B4-BE49-F238E27FC236}">
                        <a16:creationId xmlns:a16="http://schemas.microsoft.com/office/drawing/2014/main" id="{5EB10C41-4AA6-45B5-9416-2A15D919E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657" y="2721140"/>
                    <a:ext cx="292644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417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33B90E43-3390-4C38-AD3F-0465A75401A8}"/>
                      </a:ext>
                    </a:extLst>
                  </p:cNvPr>
                  <p:cNvSpPr txBox="1"/>
                  <p:nvPr/>
                </p:nvSpPr>
                <p:spPr>
                  <a:xfrm>
                    <a:off x="4950821" y="2697070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33B90E43-3390-4C38-AD3F-0465A7540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0821" y="2697070"/>
                    <a:ext cx="292644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0417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CD927966-4183-4C81-B374-4E7EB8D5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4985" y="2697070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CD927966-4183-4C81-B374-4E7EB8D5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985" y="2697070"/>
                    <a:ext cx="392146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11632CA7-00D1-4320-8CC9-DCFD58C2DC7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2570" y="2690587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11632CA7-00D1-4320-8CC9-DCFD58C2D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2570" y="2690587"/>
                    <a:ext cx="392146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6154" r="-30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37A0BD33-3935-4161-9CEA-FDAB7FE5A2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16244" y="2697070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37A0BD33-3935-4161-9CEA-FDAB7FE5A2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6244" y="2697070"/>
                    <a:ext cx="392146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6154" r="-30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869E2525-8D29-4C7B-8630-8A5C7E4E7429}"/>
              </a:ext>
            </a:extLst>
          </p:cNvPr>
          <p:cNvSpPr/>
          <p:nvPr/>
        </p:nvSpPr>
        <p:spPr>
          <a:xfrm>
            <a:off x="6866308" y="83680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/>
              <p:nvPr/>
            </p:nvSpPr>
            <p:spPr>
              <a:xfrm>
                <a:off x="615150" y="3526678"/>
                <a:ext cx="4194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𝑐𝑎𝑙𝑐𝑢𝑙𝑎𝑑𝑜𝑠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𝑎𝑏𝑎𝑖𝑥𝑜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0" y="3526678"/>
                <a:ext cx="4194290" cy="369332"/>
              </a:xfrm>
              <a:prstGeom prst="rect">
                <a:avLst/>
              </a:prstGeom>
              <a:blipFill>
                <a:blip r:embed="rId48"/>
                <a:stretch>
                  <a:fillRect l="-436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2904325B-BB01-4CBF-A02F-F2FE1E107729}"/>
                  </a:ext>
                </a:extLst>
              </p:cNvPr>
              <p:cNvSpPr txBox="1"/>
              <p:nvPr/>
            </p:nvSpPr>
            <p:spPr>
              <a:xfrm>
                <a:off x="4101030" y="1321056"/>
                <a:ext cx="4385047" cy="4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2904325B-BB01-4CBF-A02F-F2FE1E107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30" y="1321056"/>
                <a:ext cx="4385047" cy="468718"/>
              </a:xfrm>
              <a:prstGeom prst="rect">
                <a:avLst/>
              </a:prstGeom>
              <a:blipFill>
                <a:blip r:embed="rId49"/>
                <a:stretch>
                  <a:fillRect l="-2503" b="-7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7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34" grpId="0"/>
      <p:bldP spid="37" grpId="0"/>
      <p:bldP spid="60" grpId="0"/>
      <p:bldP spid="75" grpId="0"/>
      <p:bldP spid="76" grpId="0"/>
      <p:bldP spid="85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4905289" y="39365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i=1,2,3,...9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blipFill>
                <a:blip r:embed="rId15"/>
                <a:stretch>
                  <a:fillRect l="-3364" t="-1087" r="-3178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>
            <a:extLst>
              <a:ext uri="{FF2B5EF4-FFF2-40B4-BE49-F238E27FC236}">
                <a16:creationId xmlns:a16="http://schemas.microsoft.com/office/drawing/2014/main" id="{869E2525-8D29-4C7B-8630-8A5C7E4E7429}"/>
              </a:ext>
            </a:extLst>
          </p:cNvPr>
          <p:cNvSpPr/>
          <p:nvPr/>
        </p:nvSpPr>
        <p:spPr>
          <a:xfrm>
            <a:off x="6866308" y="83680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/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𝑐𝑎𝑙𝑐𝑢𝑙𝑎𝑑𝑜𝑠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𝑎𝑏𝑎𝑖𝑥𝑜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  <a:blipFill>
                <a:blip r:embed="rId16"/>
                <a:stretch>
                  <a:fillRect l="-42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/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Decil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=1,2,3…,9)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Um conjunto de dados (ordenados) pode ser dividido em dez partes iguais. As medidas dessa divisão são chamadas de primeiro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segundo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e  nono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Cada divisão contém 10% dos dados. A expressão para o cálculo da posição dos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decis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em um conjunto ordenado de  valores é dado pela fórmula abaixo.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i= 1,2,3....,9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  <a:blipFill>
                <a:blip r:embed="rId17"/>
                <a:stretch>
                  <a:fillRect l="-673" t="-1842" r="-5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1B8CF25-3183-4A95-A94E-2E49D1C8CC15}"/>
              </a:ext>
            </a:extLst>
          </p:cNvPr>
          <p:cNvGrpSpPr/>
          <p:nvPr/>
        </p:nvGrpSpPr>
        <p:grpSpPr>
          <a:xfrm>
            <a:off x="504825" y="2935929"/>
            <a:ext cx="7434806" cy="761359"/>
            <a:chOff x="998368" y="1893375"/>
            <a:chExt cx="7434806" cy="76135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57064674"/>
                    </p:ext>
                  </p:extLst>
                </p:nvPr>
              </p:nvGraphicFramePr>
              <p:xfrm>
                <a:off x="998368" y="2281671"/>
                <a:ext cx="7037388" cy="373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2" name="Binary Worksheet" r:id="rId18" imgW="6105556" imgH="323898" progId="Excel.SheetBinaryMacroEnabled.12">
                        <p:embed/>
                      </p:oleObj>
                    </mc:Choice>
                    <mc:Fallback>
                      <p:oleObj name="Binary Worksheet" r:id="rId18" imgW="6105556" imgH="323898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8368" y="2281671"/>
                              <a:ext cx="7037388" cy="373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57064674"/>
                    </p:ext>
                  </p:extLst>
                </p:nvPr>
              </p:nvGraphicFramePr>
              <p:xfrm>
                <a:off x="998368" y="2281671"/>
                <a:ext cx="7037388" cy="373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8" name="Binary Worksheet" r:id="rId20" imgW="6105556" imgH="323898" progId="Excel.SheetBinaryMacroEnabled.12">
                        <p:embed/>
                      </p:oleObj>
                    </mc:Choice>
                    <mc:Fallback>
                      <p:oleObj name="Binary Worksheet" r:id="rId20" imgW="6105556" imgH="323898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8368" y="2281671"/>
                              <a:ext cx="7037388" cy="373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4E7AF5E-6E5D-4C73-BEEB-1DD869B072C7}"/>
                </a:ext>
              </a:extLst>
            </p:cNvPr>
            <p:cNvGrpSpPr/>
            <p:nvPr/>
          </p:nvGrpSpPr>
          <p:grpSpPr>
            <a:xfrm>
              <a:off x="998768" y="1893375"/>
              <a:ext cx="7434406" cy="324721"/>
              <a:chOff x="998768" y="1893375"/>
              <a:chExt cx="7434406" cy="324721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F7344EA1-3BFF-4A1D-8AE4-CA5FBA291AFB}"/>
                  </a:ext>
                </a:extLst>
              </p:cNvPr>
              <p:cNvGrpSpPr/>
              <p:nvPr/>
            </p:nvGrpSpPr>
            <p:grpSpPr>
              <a:xfrm>
                <a:off x="998768" y="1893375"/>
                <a:ext cx="4041824" cy="320916"/>
                <a:chOff x="998768" y="1893375"/>
                <a:chExt cx="4041824" cy="3209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38" r="-6383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0417" r="-4167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D5A90B33-B922-4023-8C63-A0C482EA158E}"/>
                    </a:ext>
                  </a:extLst>
                </p:cNvPr>
                <p:cNvGrpSpPr/>
                <p:nvPr/>
              </p:nvGrpSpPr>
              <p:grpSpPr>
                <a:xfrm>
                  <a:off x="2075150" y="1913095"/>
                  <a:ext cx="2965442" cy="301196"/>
                  <a:chOff x="2208969" y="1913095"/>
                  <a:chExt cx="2965442" cy="30119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0417" r="-6250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0417" r="-416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6154" r="-307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6250" r="-3125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6154" r="-30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6154" r="-30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/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6250" r="-468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/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6250" r="-312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154" r="-153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6154" r="-461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/>
              <p:nvPr/>
            </p:nvSpPr>
            <p:spPr>
              <a:xfrm>
                <a:off x="-813317" y="5289625"/>
                <a:ext cx="4576010" cy="531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∙20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317" y="5289625"/>
                <a:ext cx="4576010" cy="53181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/>
              <p:nvPr/>
            </p:nvSpPr>
            <p:spPr>
              <a:xfrm>
                <a:off x="2465353" y="5287409"/>
                <a:ext cx="6378630" cy="461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1−0,5</m:t>
                              </m:r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(0,5)∙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10+0,5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∙12=11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53" y="5287409"/>
                <a:ext cx="6378630" cy="461345"/>
              </a:xfrm>
              <a:prstGeom prst="rect">
                <a:avLst/>
              </a:prstGeom>
              <a:blipFill>
                <a:blip r:embed="rId5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B61FB6-41A5-43C2-A718-4AD28EFEB864}"/>
              </a:ext>
            </a:extLst>
          </p:cNvPr>
          <p:cNvSpPr txBox="1"/>
          <p:nvPr/>
        </p:nvSpPr>
        <p:spPr>
          <a:xfrm>
            <a:off x="4525528" y="5779130"/>
            <a:ext cx="405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Pelo menos 10% dos valores entre 9 e 11</a:t>
            </a:r>
          </a:p>
        </p:txBody>
      </p:sp>
    </p:spTree>
    <p:extLst>
      <p:ext uri="{BB962C8B-B14F-4D97-AF65-F5344CB8AC3E}">
        <p14:creationId xmlns:p14="http://schemas.microsoft.com/office/powerpoint/2010/main" val="29758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308546" y="136338"/>
            <a:ext cx="2304256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Plano de Aula" hidden="1">
            <a:extLst>
              <a:ext uri="{FF2B5EF4-FFF2-40B4-BE49-F238E27FC236}">
                <a16:creationId xmlns:a16="http://schemas.microsoft.com/office/drawing/2014/main" id="{1E615884-CB6B-4AA8-BC4B-27C1AC641F0B}"/>
              </a:ext>
            </a:extLst>
          </p:cNvPr>
          <p:cNvGrpSpPr/>
          <p:nvPr/>
        </p:nvGrpSpPr>
        <p:grpSpPr>
          <a:xfrm>
            <a:off x="251520" y="152946"/>
            <a:ext cx="2201266" cy="708117"/>
            <a:chOff x="714551" y="175515"/>
            <a:chExt cx="2201266" cy="70811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B07BE68-7082-4EDF-B468-44B58474E1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363607"/>
              <a:ext cx="136815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Plano de aula</a:t>
              </a:r>
            </a:p>
          </p:txBody>
        </p:sp>
        <p:pic>
          <p:nvPicPr>
            <p:cNvPr id="7" name="Imagem 6" descr="Desenho de um cachorro&#10;&#10;Descrição gerada automaticamente">
              <a:extLst>
                <a:ext uri="{FF2B5EF4-FFF2-40B4-BE49-F238E27FC236}">
                  <a16:creationId xmlns:a16="http://schemas.microsoft.com/office/drawing/2014/main" id="{ADE04A3F-CA55-42BC-AE5E-C3EED91D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175515"/>
              <a:ext cx="708117" cy="708117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10051A-0FD3-4384-AAB3-BB4AD7E44653}"/>
              </a:ext>
            </a:extLst>
          </p:cNvPr>
          <p:cNvSpPr txBox="1"/>
          <p:nvPr/>
        </p:nvSpPr>
        <p:spPr>
          <a:xfrm>
            <a:off x="4905289" y="39365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/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dirty="0"/>
                  <a:t>;  onde i=1,2,3,...9</a:t>
                </a: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0B4A4B0-0A41-489E-A88B-B24624FC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6" y="4601847"/>
                <a:ext cx="3263970" cy="562398"/>
              </a:xfrm>
              <a:prstGeom prst="rect">
                <a:avLst/>
              </a:prstGeom>
              <a:blipFill>
                <a:blip r:embed="rId15"/>
                <a:stretch>
                  <a:fillRect l="-3364" t="-1087" r="-3178" b="-7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>
            <a:extLst>
              <a:ext uri="{FF2B5EF4-FFF2-40B4-BE49-F238E27FC236}">
                <a16:creationId xmlns:a16="http://schemas.microsoft.com/office/drawing/2014/main" id="{869E2525-8D29-4C7B-8630-8A5C7E4E7429}"/>
              </a:ext>
            </a:extLst>
          </p:cNvPr>
          <p:cNvSpPr/>
          <p:nvPr/>
        </p:nvSpPr>
        <p:spPr>
          <a:xfrm>
            <a:off x="6866308" y="83680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/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𝑐𝑎𝑙𝑐𝑢𝑙𝑎𝑑𝑜𝑠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𝑎𝑏𝑎𝑖𝑥𝑜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1199FD4B-2C91-4152-8F9C-68A85942E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8" y="3936539"/>
                <a:ext cx="4269117" cy="369332"/>
              </a:xfrm>
              <a:prstGeom prst="rect">
                <a:avLst/>
              </a:prstGeom>
              <a:blipFill>
                <a:blip r:embed="rId16"/>
                <a:stretch>
                  <a:fillRect l="-42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/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Decil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=1,2,3…,9)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Um conjunto de dados (ordenados) pode ser dividido em dez partes iguais. As medidas dessa divisão são chamadas de primeiro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segundo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e  nono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Cada divisão contém 10% dos dados. A expressão para o cálculo da posição dos </a:t>
                </a:r>
                <a:r>
                  <a:rPr lang="pt-B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decis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em um conjunto ordenado de  valores é dado pela fórmula abaixo.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∙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i= 1,2,3....,9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CAD56EC-6A05-4CF1-9D9F-A5D1C490E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5" y="548045"/>
                <a:ext cx="8151218" cy="2316724"/>
              </a:xfrm>
              <a:prstGeom prst="rect">
                <a:avLst/>
              </a:prstGeom>
              <a:blipFill>
                <a:blip r:embed="rId17"/>
                <a:stretch>
                  <a:fillRect l="-673" t="-1842" r="-5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1B8CF25-3183-4A95-A94E-2E49D1C8CC15}"/>
              </a:ext>
            </a:extLst>
          </p:cNvPr>
          <p:cNvGrpSpPr/>
          <p:nvPr/>
        </p:nvGrpSpPr>
        <p:grpSpPr>
          <a:xfrm>
            <a:off x="468313" y="2935929"/>
            <a:ext cx="7471318" cy="721671"/>
            <a:chOff x="961856" y="1893375"/>
            <a:chExt cx="7471318" cy="7216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1919607"/>
                    </p:ext>
                  </p:extLst>
                </p:nvPr>
              </p:nvGraphicFramePr>
              <p:xfrm>
                <a:off x="961856" y="2240396"/>
                <a:ext cx="7037387" cy="3746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6" name="Binary Worksheet" r:id="rId18" imgW="6105556" imgH="323898" progId="Excel.SheetBinaryMacroEnabled.12">
                        <p:embed/>
                      </p:oleObj>
                    </mc:Choice>
                    <mc:Fallback>
                      <p:oleObj name="Binary Worksheet" r:id="rId18" imgW="6105556" imgH="323898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1856" y="2240396"/>
                              <a:ext cx="7037387" cy="3746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9" name="Objeto 68">
                  <a:extLst>
                    <a:ext uri="{FF2B5EF4-FFF2-40B4-BE49-F238E27FC236}">
                      <a16:creationId xmlns:a16="http://schemas.microsoft.com/office/drawing/2014/main" id="{54B38B8B-88F2-4619-88C7-DA388B9D48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4987244"/>
                    </p:ext>
                  </p:extLst>
                </p:nvPr>
              </p:nvGraphicFramePr>
              <p:xfrm>
                <a:off x="961087" y="2241149"/>
                <a:ext cx="7472087" cy="3568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2" name="Binary Worksheet" r:id="rId36" imgW="6481522" imgH="309812" progId="Excel.SheetBinaryMacroEnabled.12">
                        <p:embed/>
                      </p:oleObj>
                    </mc:Choice>
                    <mc:Fallback>
                      <p:oleObj name="Binary Worksheet" r:id="rId36" imgW="6481522" imgH="309812" progId="Excel.SheetBinaryMacroEnabled.12">
                        <p:embed/>
                        <p:pic>
                          <p:nvPicPr>
                            <p:cNvPr id="69" name="Objeto 68">
                              <a:extLst>
                                <a:ext uri="{FF2B5EF4-FFF2-40B4-BE49-F238E27FC236}">
                                  <a16:creationId xmlns:a16="http://schemas.microsoft.com/office/drawing/2014/main" id="{54B38B8B-88F2-4619-88C7-DA388B9D48D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1087" y="2241149"/>
                              <a:ext cx="7472087" cy="3568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4E7AF5E-6E5D-4C73-BEEB-1DD869B072C7}"/>
                </a:ext>
              </a:extLst>
            </p:cNvPr>
            <p:cNvGrpSpPr/>
            <p:nvPr/>
          </p:nvGrpSpPr>
          <p:grpSpPr>
            <a:xfrm>
              <a:off x="998768" y="1893375"/>
              <a:ext cx="7434406" cy="324721"/>
              <a:chOff x="998768" y="1893375"/>
              <a:chExt cx="7434406" cy="324721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F7344EA1-3BFF-4A1D-8AE4-CA5FBA291AFB}"/>
                  </a:ext>
                </a:extLst>
              </p:cNvPr>
              <p:cNvGrpSpPr/>
              <p:nvPr/>
            </p:nvGrpSpPr>
            <p:grpSpPr>
              <a:xfrm>
                <a:off x="998768" y="1893375"/>
                <a:ext cx="4041824" cy="320916"/>
                <a:chOff x="998768" y="1893375"/>
                <a:chExt cx="4041824" cy="3209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39" name="CaixaDeTexto 38">
                      <a:extLst>
                        <a:ext uri="{FF2B5EF4-FFF2-40B4-BE49-F238E27FC236}">
                          <a16:creationId xmlns:a16="http://schemas.microsoft.com/office/drawing/2014/main" id="{1707042D-7101-46F1-8D1D-A6F810B80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768" y="1897555"/>
                      <a:ext cx="287323" cy="27699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38" r="-6383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48E77494-161A-402E-99C6-3E08881CDE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8522" y="1893375"/>
                      <a:ext cx="292644" cy="276999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0417" r="-4167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DEBA9360-63C6-4646-9B4A-7E11B4AD0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443" y="1903521"/>
                      <a:ext cx="392146" cy="276999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D5A90B33-B922-4023-8C63-A0C482EA158E}"/>
                    </a:ext>
                  </a:extLst>
                </p:cNvPr>
                <p:cNvGrpSpPr/>
                <p:nvPr/>
              </p:nvGrpSpPr>
              <p:grpSpPr>
                <a:xfrm>
                  <a:off x="2075150" y="1913095"/>
                  <a:ext cx="2965442" cy="301196"/>
                  <a:chOff x="2208969" y="1913095"/>
                  <a:chExt cx="2965442" cy="30119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2" name="CaixaDeTexto 41">
                        <a:extLst>
                          <a:ext uri="{FF2B5EF4-FFF2-40B4-BE49-F238E27FC236}">
                            <a16:creationId xmlns:a16="http://schemas.microsoft.com/office/drawing/2014/main" id="{A6D26CE4-4DCA-4093-93BA-EA1C81E45E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8969" y="1935759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3" name="CaixaDeTexto 42">
                        <a:extLst>
                          <a:ext uri="{FF2B5EF4-FFF2-40B4-BE49-F238E27FC236}">
                            <a16:creationId xmlns:a16="http://schemas.microsoft.com/office/drawing/2014/main" id="{369B563D-E842-43C6-8D86-4FE25B1398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3027" y="1937292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0417" r="-6250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CBD9E29D-251D-45F5-94AF-D397CE1AF7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6642" y="1919497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5EB10C41-4AA6-45B5-9416-2A15D919E2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8619" y="191309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0417" r="-6250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33B90E43-3390-4C38-AD3F-0465A75401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80140" y="1933485"/>
                        <a:ext cx="292644" cy="27699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0417" r="-416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CD927966-4183-4C81-B374-4E7EB8D58C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7771" y="1933484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48" name="CaixaDeTexto 47">
                        <a:extLst>
                          <a:ext uri="{FF2B5EF4-FFF2-40B4-BE49-F238E27FC236}">
                            <a16:creationId xmlns:a16="http://schemas.microsoft.com/office/drawing/2014/main" id="{11632CA7-00D1-4320-8CC9-DCFD58C2DC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0055" y="1927516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6154" r="-3077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dirty="0"/>
                      </a:p>
                    </p:txBody>
                  </p:sp>
                </mc:Choice>
                <mc:Fallback xmlns="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37A0BD33-3935-4161-9CEA-FDAB7FE5A2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265" y="1920683"/>
                        <a:ext cx="392146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6250" r="-3125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D1DBA49B-D10A-4B5B-AE96-7E1F227FC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686" y="1933484"/>
                    <a:ext cx="392146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1" name="CaixaDeTexto 70">
                    <a:extLst>
                      <a:ext uri="{FF2B5EF4-FFF2-40B4-BE49-F238E27FC236}">
                        <a16:creationId xmlns:a16="http://schemas.microsoft.com/office/drawing/2014/main" id="{296CB583-9302-4FF2-9D02-1B8D9D8A1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590" y="1941097"/>
                    <a:ext cx="392146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6154" r="-307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711B8DE9-5798-467A-8DD4-1A5AF85F56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7274" y="1927516"/>
                    <a:ext cx="392146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6154" r="-30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/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CaixaDeTexto 86">
                    <a:extLst>
                      <a:ext uri="{FF2B5EF4-FFF2-40B4-BE49-F238E27FC236}">
                        <a16:creationId xmlns:a16="http://schemas.microsoft.com/office/drawing/2014/main" id="{C2C6453F-2CCA-4342-AE54-A7E58CBC5A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557" y="1927516"/>
                    <a:ext cx="392146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6250" r="-468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/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1A02970-5FC0-4985-A7CF-F2CDBEFEC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874" y="1924560"/>
                    <a:ext cx="392146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7F51F99D-91F1-4BB5-A1AD-765EAB30D2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5916" y="1912184"/>
                    <a:ext cx="392146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6250" r="-312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3" name="CaixaDeTexto 92">
                    <a:extLst>
                      <a:ext uri="{FF2B5EF4-FFF2-40B4-BE49-F238E27FC236}">
                        <a16:creationId xmlns:a16="http://schemas.microsoft.com/office/drawing/2014/main" id="{4245251C-AD1F-42EF-82F4-1A3C14B4B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293" y="1908656"/>
                    <a:ext cx="392146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6250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5" name="CaixaDeTexto 94">
                    <a:extLst>
                      <a:ext uri="{FF2B5EF4-FFF2-40B4-BE49-F238E27FC236}">
                        <a16:creationId xmlns:a16="http://schemas.microsoft.com/office/drawing/2014/main" id="{FDAC4198-D341-4BB8-9D13-5FA4281F72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90" y="1911838"/>
                    <a:ext cx="392146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154" r="-153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F2736D1D-60E6-446B-8F06-86A339E1F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028" y="1927516"/>
                    <a:ext cx="392146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6154" r="-461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/>
              <p:nvPr/>
            </p:nvSpPr>
            <p:spPr>
              <a:xfrm>
                <a:off x="-813317" y="5289625"/>
                <a:ext cx="4576010" cy="531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∙20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8,5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9E206AD-42B6-4E75-A603-39E2B6C9E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317" y="5289625"/>
                <a:ext cx="4576010" cy="53181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/>
              <p:nvPr/>
            </p:nvSpPr>
            <p:spPr>
              <a:xfrm>
                <a:off x="2465353" y="5287409"/>
                <a:ext cx="6378630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8,5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1−0,5</m:t>
                              </m:r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(0,5)∙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19+0,5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∙20=19,5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7954D1A-1DDF-4880-B81E-8A4D3AB5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53" y="5287409"/>
                <a:ext cx="6378630" cy="438518"/>
              </a:xfrm>
              <a:prstGeom prst="rect">
                <a:avLst/>
              </a:prstGeom>
              <a:blipFill>
                <a:blip r:embed="rId5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052D620C-CB39-4D01-BAAE-4BB180F1B728}"/>
              </a:ext>
            </a:extLst>
          </p:cNvPr>
          <p:cNvSpPr txBox="1"/>
          <p:nvPr/>
        </p:nvSpPr>
        <p:spPr>
          <a:xfrm>
            <a:off x="4354823" y="5725927"/>
            <a:ext cx="42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Pelo menos 40% dos valores entre 9 e 19,5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75E70AD-5C98-448C-9E06-63C62F61748E}"/>
              </a:ext>
            </a:extLst>
          </p:cNvPr>
          <p:cNvCxnSpPr>
            <a:cxnSpLocks/>
          </p:cNvCxnSpPr>
          <p:nvPr/>
        </p:nvCxnSpPr>
        <p:spPr>
          <a:xfrm>
            <a:off x="8331591" y="5555531"/>
            <a:ext cx="59483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4B63025-71D4-4CEC-8456-B2449C3B0310}"/>
              </a:ext>
            </a:extLst>
          </p:cNvPr>
          <p:cNvCxnSpPr>
            <a:cxnSpLocks/>
          </p:cNvCxnSpPr>
          <p:nvPr/>
        </p:nvCxnSpPr>
        <p:spPr>
          <a:xfrm>
            <a:off x="801286" y="3725416"/>
            <a:ext cx="7019458" cy="224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7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85" grpId="0"/>
    </p:bld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778A59D18C1045B20949D29FB9D9A4" ma:contentTypeVersion="6" ma:contentTypeDescription="Crie um novo documento." ma:contentTypeScope="" ma:versionID="7ec3a063d095b3415f8ca8c05a4af9c1">
  <xsd:schema xmlns:xsd="http://www.w3.org/2001/XMLSchema" xmlns:xs="http://www.w3.org/2001/XMLSchema" xmlns:p="http://schemas.microsoft.com/office/2006/metadata/properties" xmlns:ns2="848b60b5-6ce0-433e-8055-1a0ee4eb1014" xmlns:ns3="dfdf0eb2-a6ac-4f22-a8b7-230089c9822d" targetNamespace="http://schemas.microsoft.com/office/2006/metadata/properties" ma:root="true" ma:fieldsID="aad09bbec56c9f9720731950429ff057" ns2:_="" ns3:_="">
    <xsd:import namespace="848b60b5-6ce0-433e-8055-1a0ee4eb1014"/>
    <xsd:import namespace="dfdf0eb2-a6ac-4f22-a8b7-230089c982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b60b5-6ce0-433e-8055-1a0ee4eb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f0eb2-a6ac-4f22-a8b7-230089c982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B949F-91B5-4013-93CD-E5F1A0B92B55}"/>
</file>

<file path=customXml/itemProps2.xml><?xml version="1.0" encoding="utf-8"?>
<ds:datastoreItem xmlns:ds="http://schemas.openxmlformats.org/officeDocument/2006/customXml" ds:itemID="{F0D9E131-797F-44B1-B4EE-93F7B0F6B4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0AC79A-8DD5-400B-A0F8-3A1891654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4117</TotalTime>
  <Words>1301</Words>
  <Application>Microsoft Office PowerPoint</Application>
  <PresentationFormat>Apresentação na tela (4:3)</PresentationFormat>
  <Paragraphs>279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Wingdings</vt:lpstr>
      <vt:lpstr>Galeria</vt:lpstr>
      <vt:lpstr>Worksheet</vt:lpstr>
      <vt:lpstr>Binary 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Mecânica</dc:title>
  <dc:creator>wmmm</dc:creator>
  <cp:lastModifiedBy>alexandre teso</cp:lastModifiedBy>
  <cp:revision>218</cp:revision>
  <dcterms:created xsi:type="dcterms:W3CDTF">2020-04-07T03:58:30Z</dcterms:created>
  <dcterms:modified xsi:type="dcterms:W3CDTF">2020-10-14T22:40:50Z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0x010100A2778A59D18C1045B20949D29FB9D9A4</vt:lpwstr>
  </property>
</Properties>
</file>