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99" r:id="rId3"/>
    <p:sldId id="417" r:id="rId4"/>
    <p:sldId id="467" r:id="rId5"/>
    <p:sldId id="479" r:id="rId6"/>
    <p:sldId id="470" r:id="rId7"/>
    <p:sldId id="444" r:id="rId8"/>
    <p:sldId id="471" r:id="rId9"/>
    <p:sldId id="480" r:id="rId10"/>
    <p:sldId id="473" r:id="rId11"/>
    <p:sldId id="472" r:id="rId12"/>
    <p:sldId id="481" r:id="rId13"/>
    <p:sldId id="474" r:id="rId14"/>
    <p:sldId id="475" r:id="rId15"/>
    <p:sldId id="476" r:id="rId16"/>
    <p:sldId id="477" r:id="rId17"/>
    <p:sldId id="486" r:id="rId18"/>
    <p:sldId id="478" r:id="rId19"/>
    <p:sldId id="482" r:id="rId20"/>
    <p:sldId id="483" r:id="rId21"/>
    <p:sldId id="484" r:id="rId22"/>
    <p:sldId id="488" r:id="rId23"/>
    <p:sldId id="485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6E6A-0477-496C-8B75-05BA98571CA1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D06B2-0629-4475-86F1-A09F9F289B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7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7A4B3-4AF3-440A-BD5B-6DE42FD77A0B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F91B-51C8-4427-A9A1-3685B734E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16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10F3F-A089-41D5-8726-B61CB89D9392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D2198-0110-4DB3-BFD1-E32FDD6578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62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B8AD6-7355-419C-B035-97150F45E3D1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4FD4F-167A-4816-B1EE-0C0A70847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8E50-0B83-43DD-B226-AE6A2181BE10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5DA8-7FC8-4D4A-8877-D1A9156920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45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DD9B5-F1E0-4139-9D07-532CDAA3CE33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F729-FBA4-449E-B73E-1FDDA0CEE1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8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ECAC8-C79B-484D-81C5-80064642C587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E6C5-2595-4430-829C-FC37C67498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3FEB-8114-403A-B391-C066F173238C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1D77-48C9-4EF2-ABE5-6BEEA5A471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1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7151-50F4-4BE7-9A14-5054DE446C1E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CC0A-ED94-43F0-BA2A-2573281986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9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D5C2E-C507-47ED-97C8-EE354C8D7CD0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E9876-2C4F-441D-9925-3C2D093F7D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45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0F730-B406-4C50-A4C2-F03FBC3D13CA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7987-4713-465B-83F6-1EB5290FEC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5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C5351-D7F2-4454-A8F5-B753ABDC7D32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D60CD-7AC2-4B5A-9EB6-6DED06333E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9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623163-FB77-4E9E-8716-B8635B034A48}" type="datetimeFigureOut">
              <a:rPr lang="pt-BR"/>
              <a:pPr>
                <a:defRPr/>
              </a:pPr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6C32C7-0964-4503-92DB-2A3E358B68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4876800" cy="1066800"/>
          </a:xfrm>
        </p:spPr>
        <p:txBody>
          <a:bodyPr vert="horz" anchor="b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pt-BR" sz="3600" b="1" cap="small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Informática, Algoritmos e Programação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2F5C9-9E68-6C1C-7A8D-9517F09D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412776"/>
            <a:ext cx="2697215" cy="3810000"/>
          </a:xfrm>
          <a:prstGeom prst="rect">
            <a:avLst/>
          </a:prstGeom>
        </p:spPr>
      </p:pic>
      <p:pic>
        <p:nvPicPr>
          <p:cNvPr id="7" name="Picture 2" descr="Livro-Python-RAD">
            <a:extLst>
              <a:ext uri="{FF2B5EF4-FFF2-40B4-BE49-F238E27FC236}">
                <a16:creationId xmlns:a16="http://schemas.microsoft.com/office/drawing/2014/main" id="{0A1E8F4E-E301-EE4E-4328-190D3426E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r="14951"/>
          <a:stretch/>
        </p:blipFill>
        <p:spPr bwMode="auto">
          <a:xfrm>
            <a:off x="899592" y="2276872"/>
            <a:ext cx="266429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326A-04DC-65D2-5BB7-7BF3050E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397F4136-7579-BE1B-57AE-B709B802E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2D7425C-D927-2C79-CD2A-C38774548C56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8C7297-A005-A935-8942-E58F10BF8A9E}"/>
              </a:ext>
            </a:extLst>
          </p:cNvPr>
          <p:cNvSpPr txBox="1"/>
          <p:nvPr/>
        </p:nvSpPr>
        <p:spPr>
          <a:xfrm>
            <a:off x="251520" y="1052736"/>
            <a:ext cx="8640960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indent="0" algn="just">
              <a:buFont typeface="Wingdings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1pPr>
            <a:lvl2pPr marL="0" lvl="1" algn="just" defTabSz="914400" eaLnBrk="1" latinLnBrk="0" hangingPunct="1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pt-BR" dirty="0">
                <a:solidFill>
                  <a:srgbClr val="0000FF"/>
                </a:solidFill>
              </a:rPr>
              <a:t>Fatiamento</a:t>
            </a:r>
          </a:p>
          <a:p>
            <a:r>
              <a:rPr lang="pt-BR" dirty="0"/>
              <a:t>Você pode retornar um </a:t>
            </a:r>
            <a:r>
              <a:rPr lang="pt-BR" dirty="0">
                <a:solidFill>
                  <a:srgbClr val="0000FF"/>
                </a:solidFill>
              </a:rPr>
              <a:t>intervalo</a:t>
            </a:r>
            <a:r>
              <a:rPr lang="pt-BR" dirty="0"/>
              <a:t> de caracteres usando a sintaxe de fatia.</a:t>
            </a:r>
          </a:p>
          <a:p>
            <a:endParaRPr lang="pt-BR" dirty="0"/>
          </a:p>
          <a:p>
            <a:r>
              <a:rPr lang="pt-BR" dirty="0"/>
              <a:t>Especifique o </a:t>
            </a:r>
            <a:r>
              <a:rPr lang="pt-BR" dirty="0">
                <a:solidFill>
                  <a:srgbClr val="0000FF"/>
                </a:solidFill>
              </a:rPr>
              <a:t>índice inicial</a:t>
            </a:r>
            <a:r>
              <a:rPr lang="pt-BR" dirty="0"/>
              <a:t> e o </a:t>
            </a:r>
            <a:r>
              <a:rPr lang="pt-BR" dirty="0">
                <a:solidFill>
                  <a:srgbClr val="0000FF"/>
                </a:solidFill>
              </a:rPr>
              <a:t>índice final</a:t>
            </a:r>
            <a:r>
              <a:rPr lang="pt-BR" dirty="0"/>
              <a:t>, separados por </a:t>
            </a:r>
            <a:r>
              <a:rPr lang="pt-BR" dirty="0">
                <a:solidFill>
                  <a:srgbClr val="0000FF"/>
                </a:solidFill>
              </a:rPr>
              <a:t>dois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pontos</a:t>
            </a:r>
            <a:r>
              <a:rPr lang="pt-BR" dirty="0"/>
              <a:t>, para retornar uma parte da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2BB464-CB5F-87C8-C4EC-BEED8ADB4021}"/>
              </a:ext>
            </a:extLst>
          </p:cNvPr>
          <p:cNvSpPr txBox="1"/>
          <p:nvPr/>
        </p:nvSpPr>
        <p:spPr>
          <a:xfrm>
            <a:off x="4631034" y="5158933"/>
            <a:ext cx="3895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Imprima os caracteres da posição 2 à posição 6 (não incluído o 7º):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A0FAF2-24DD-A135-B7E3-6EC9AAE3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134421"/>
            <a:ext cx="4119610" cy="9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4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CEA9-662D-D574-EF90-8DA133C4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08A649E0-1E4D-2626-EF55-438AF773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BFE84A5-B57F-1D80-8791-9497F07C397A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4A91DE-A8FE-D7C6-D962-3CFDC6E44776}"/>
              </a:ext>
            </a:extLst>
          </p:cNvPr>
          <p:cNvSpPr txBox="1"/>
          <p:nvPr/>
        </p:nvSpPr>
        <p:spPr>
          <a:xfrm>
            <a:off x="4960236" y="1415809"/>
            <a:ext cx="4300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Imprima os caracteres da posição inicial  à posição 6. Não inclui o 7º.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03AF4E-2D08-11AE-2257-A1C754A64FD1}"/>
              </a:ext>
            </a:extLst>
          </p:cNvPr>
          <p:cNvSpPr txBox="1"/>
          <p:nvPr/>
        </p:nvSpPr>
        <p:spPr>
          <a:xfrm>
            <a:off x="303334" y="3766055"/>
            <a:ext cx="4300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Imprima os caracteres da posição 2 até a posição final.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73CCD5-3E7C-0040-FC29-2E93EF5A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50619"/>
            <a:ext cx="4475405" cy="11253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780FE5-56E2-CBBF-D034-BC88C91B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82" y="3608242"/>
            <a:ext cx="4258411" cy="9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9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3B60-EEE5-0FE3-6A95-006303EC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00-Paginas\Gifs\grd.gif">
            <a:extLst>
              <a:ext uri="{FF2B5EF4-FFF2-40B4-BE49-F238E27FC236}">
                <a16:creationId xmlns:a16="http://schemas.microsoft.com/office/drawing/2014/main" id="{0B37063E-B132-3986-1AB6-41FA62E4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C98127D-8ACC-BB4A-C0F3-A255D248B753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45F5E26-4801-1B9E-50AD-9162D04FA19D}"/>
              </a:ext>
            </a:extLst>
          </p:cNvPr>
          <p:cNvSpPr txBox="1"/>
          <p:nvPr/>
        </p:nvSpPr>
        <p:spPr>
          <a:xfrm>
            <a:off x="1043608" y="2708920"/>
            <a:ext cx="6984776" cy="1224136"/>
          </a:xfrm>
          <a:prstGeom prst="roundRect">
            <a:avLst/>
          </a:prstGeom>
          <a:gradFill rotWithShape="1">
            <a:gsLst>
              <a:gs pos="0">
                <a:srgbClr val="0F6FC6">
                  <a:shade val="63000"/>
                  <a:satMod val="165000"/>
                </a:srgbClr>
              </a:gs>
              <a:gs pos="30000">
                <a:srgbClr val="0F6FC6">
                  <a:shade val="58000"/>
                  <a:satMod val="165000"/>
                </a:srgbClr>
              </a:gs>
              <a:gs pos="75000">
                <a:srgbClr val="0F6FC6">
                  <a:shade val="30000"/>
                  <a:satMod val="175000"/>
                </a:srgbClr>
              </a:gs>
              <a:gs pos="100000">
                <a:srgbClr val="0F6FC6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>
            <a:noFill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Modificando </a:t>
            </a:r>
            <a:r>
              <a:rPr kumimoji="0" lang="pt-BR" sz="4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Strings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3027-6C25-7138-5D3C-AD638F0DD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A4AAF420-0E8C-FFCD-2D54-D95AC8C4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71CC1D6-6C95-8B99-C707-2B3BD75AFFF6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B7A0A6-F011-7EA1-7A66-73492F10D239}"/>
              </a:ext>
            </a:extLst>
          </p:cNvPr>
          <p:cNvSpPr txBox="1"/>
          <p:nvPr/>
        </p:nvSpPr>
        <p:spPr>
          <a:xfrm>
            <a:off x="4515088" y="1637510"/>
            <a:ext cx="465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O método </a:t>
            </a:r>
            <a:r>
              <a:rPr lang="pt-BR" dirty="0" err="1">
                <a:solidFill>
                  <a:srgbClr val="0000FF"/>
                </a:solidFill>
              </a:rPr>
              <a:t>upper</a:t>
            </a:r>
            <a:r>
              <a:rPr lang="pt-BR" dirty="0">
                <a:solidFill>
                  <a:srgbClr val="0000FF"/>
                </a:solidFill>
              </a:rPr>
              <a:t>() </a:t>
            </a:r>
            <a:r>
              <a:rPr lang="pt-BR" dirty="0"/>
              <a:t>retorna a </a:t>
            </a:r>
            <a:r>
              <a:rPr lang="pt-BR" dirty="0" err="1"/>
              <a:t>string</a:t>
            </a:r>
            <a:r>
              <a:rPr lang="pt-BR" dirty="0"/>
              <a:t> em letras maiúsculas.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7D02D2-205A-56AC-B94C-E1EA0CCA8C1E}"/>
              </a:ext>
            </a:extLst>
          </p:cNvPr>
          <p:cNvSpPr txBox="1"/>
          <p:nvPr/>
        </p:nvSpPr>
        <p:spPr>
          <a:xfrm>
            <a:off x="539552" y="3311201"/>
            <a:ext cx="465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O método </a:t>
            </a:r>
            <a:r>
              <a:rPr lang="pt-BR" dirty="0" err="1">
                <a:solidFill>
                  <a:srgbClr val="0000FF"/>
                </a:solidFill>
              </a:rPr>
              <a:t>lower</a:t>
            </a:r>
            <a:r>
              <a:rPr lang="pt-BR" dirty="0">
                <a:solidFill>
                  <a:srgbClr val="0000FF"/>
                </a:solidFill>
              </a:rPr>
              <a:t>() </a:t>
            </a:r>
            <a:r>
              <a:rPr lang="pt-BR" dirty="0"/>
              <a:t>retorna a </a:t>
            </a:r>
            <a:r>
              <a:rPr lang="pt-BR" dirty="0" err="1"/>
              <a:t>string</a:t>
            </a:r>
            <a:r>
              <a:rPr lang="pt-BR" dirty="0"/>
              <a:t> em letras minúsculas.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FA1617-6EEC-C030-A09F-FDC100EDFC59}"/>
              </a:ext>
            </a:extLst>
          </p:cNvPr>
          <p:cNvSpPr txBox="1"/>
          <p:nvPr/>
        </p:nvSpPr>
        <p:spPr>
          <a:xfrm>
            <a:off x="4788024" y="4795031"/>
            <a:ext cx="40052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O método </a:t>
            </a:r>
            <a:r>
              <a:rPr lang="pt-BR" dirty="0">
                <a:solidFill>
                  <a:srgbClr val="0000FF"/>
                </a:solidFill>
              </a:rPr>
              <a:t>strip() </a:t>
            </a:r>
            <a:r>
              <a:rPr lang="pt-BR" dirty="0"/>
              <a:t>remove qualquer espaço em branco do início ou do fim.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DA489B-E634-4BFA-2917-5A4DF50B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4" y="1489745"/>
            <a:ext cx="4176464" cy="9869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792BB9-0674-852F-BC95-C4BD0F34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5" y="3166330"/>
            <a:ext cx="4005208" cy="9983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C236189-6B34-CE8A-AF92-DB4CF67BE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05" y="4651412"/>
            <a:ext cx="4607619" cy="13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70E77-45E7-9BB8-F932-29A41FB4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C74DADE7-A680-2337-1978-A23A568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B53E3DD-6261-BD5A-7424-BC888E80F1FB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B7346F-51C6-24BE-085D-B678AB6746B0}"/>
              </a:ext>
            </a:extLst>
          </p:cNvPr>
          <p:cNvSpPr txBox="1"/>
          <p:nvPr/>
        </p:nvSpPr>
        <p:spPr>
          <a:xfrm>
            <a:off x="4860032" y="1742643"/>
            <a:ext cx="3488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O método </a:t>
            </a:r>
            <a:r>
              <a:rPr lang="pt-BR" dirty="0" err="1">
                <a:solidFill>
                  <a:srgbClr val="0000FF"/>
                </a:solidFill>
              </a:rPr>
              <a:t>replace</a:t>
            </a:r>
            <a:r>
              <a:rPr lang="pt-BR" dirty="0">
                <a:solidFill>
                  <a:srgbClr val="0000FF"/>
                </a:solidFill>
              </a:rPr>
              <a:t>() </a:t>
            </a:r>
            <a:r>
              <a:rPr lang="pt-BR" dirty="0"/>
              <a:t>substitui uma </a:t>
            </a:r>
            <a:r>
              <a:rPr lang="pt-BR" dirty="0" err="1"/>
              <a:t>string</a:t>
            </a:r>
            <a:r>
              <a:rPr lang="pt-BR" dirty="0"/>
              <a:t> por outra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7D75F6-44E9-D066-D6B5-3FAC52A71440}"/>
              </a:ext>
            </a:extLst>
          </p:cNvPr>
          <p:cNvSpPr txBox="1"/>
          <p:nvPr/>
        </p:nvSpPr>
        <p:spPr>
          <a:xfrm>
            <a:off x="3694792" y="4967338"/>
            <a:ext cx="4653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O método </a:t>
            </a:r>
            <a:r>
              <a:rPr lang="pt-BR" dirty="0">
                <a:solidFill>
                  <a:srgbClr val="0000FF"/>
                </a:solidFill>
              </a:rPr>
              <a:t>split() </a:t>
            </a:r>
            <a:r>
              <a:rPr lang="pt-BR" dirty="0"/>
              <a:t>divide a </a:t>
            </a:r>
            <a:r>
              <a:rPr lang="pt-BR" dirty="0" err="1"/>
              <a:t>string</a:t>
            </a:r>
            <a:r>
              <a:rPr lang="pt-BR" dirty="0"/>
              <a:t> em </a:t>
            </a:r>
            <a:r>
              <a:rPr lang="pt-BR" dirty="0" err="1"/>
              <a:t>substrings</a:t>
            </a:r>
            <a:r>
              <a:rPr lang="pt-BR" dirty="0"/>
              <a:t> se encontrar instâncias do separador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422A57-BF7C-84C6-E9D4-F3FCB3C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93242"/>
            <a:ext cx="4562032" cy="13517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063DF6-F2B9-D418-DA3F-D9769E6EF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297640"/>
            <a:ext cx="4752528" cy="14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82A7-B0B0-2C31-2519-E5F56D7A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9D405133-C169-1328-B62B-F07D1DEA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A52DC94-D501-F4BB-AFF0-9C056F9BE6A5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97C102-3232-6A0D-70C4-BEFD244E9702}"/>
              </a:ext>
            </a:extLst>
          </p:cNvPr>
          <p:cNvSpPr txBox="1"/>
          <p:nvPr/>
        </p:nvSpPr>
        <p:spPr>
          <a:xfrm>
            <a:off x="3879160" y="1844824"/>
            <a:ext cx="465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Mesclar variável </a:t>
            </a:r>
            <a:r>
              <a:rPr lang="pt-BR" b="1" dirty="0">
                <a:solidFill>
                  <a:srgbClr val="0000FF"/>
                </a:solidFill>
              </a:rPr>
              <a:t>a</a:t>
            </a:r>
            <a:r>
              <a:rPr lang="pt-BR" b="1" dirty="0"/>
              <a:t> com variável </a:t>
            </a:r>
            <a:r>
              <a:rPr lang="pt-BR" b="1" dirty="0">
                <a:solidFill>
                  <a:srgbClr val="0000FF"/>
                </a:solidFill>
              </a:rPr>
              <a:t>b </a:t>
            </a:r>
            <a:r>
              <a:rPr lang="pt-BR" b="1" dirty="0"/>
              <a:t>em variável </a:t>
            </a:r>
            <a:r>
              <a:rPr lang="pt-BR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36AC52-93DC-C3B2-CA24-5183B9B45BA5}"/>
              </a:ext>
            </a:extLst>
          </p:cNvPr>
          <p:cNvSpPr txBox="1"/>
          <p:nvPr/>
        </p:nvSpPr>
        <p:spPr>
          <a:xfrm>
            <a:off x="755576" y="3573016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r>
              <a:rPr lang="pt-BR" dirty="0"/>
              <a:t>O método </a:t>
            </a:r>
            <a:r>
              <a:rPr lang="pt-BR" dirty="0" err="1">
                <a:solidFill>
                  <a:srgbClr val="0000FF"/>
                </a:solidFill>
              </a:rPr>
              <a:t>format</a:t>
            </a:r>
            <a:r>
              <a:rPr lang="pt-BR" dirty="0">
                <a:solidFill>
                  <a:srgbClr val="0000FF"/>
                </a:solidFill>
              </a:rPr>
              <a:t>() </a:t>
            </a:r>
            <a:r>
              <a:rPr lang="pt-BR" dirty="0"/>
              <a:t>pega os argumentos passados, formata-os e os coloca na </a:t>
            </a:r>
            <a:r>
              <a:rPr lang="pt-BR" dirty="0" err="1"/>
              <a:t>string</a:t>
            </a:r>
            <a:r>
              <a:rPr lang="pt-BR" dirty="0"/>
              <a:t> onde </a:t>
            </a:r>
            <a:r>
              <a:rPr lang="pt-BR" dirty="0">
                <a:solidFill>
                  <a:srgbClr val="0000FF"/>
                </a:solidFill>
              </a:rPr>
              <a:t>{}</a:t>
            </a:r>
            <a:r>
              <a:rPr lang="pt-BR" dirty="0"/>
              <a:t> estão os espaços reservados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6AEF9B-E78A-F0B3-26D0-09EAA3D5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77975"/>
            <a:ext cx="3187772" cy="14095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9DA82C-2CAA-F488-1DF6-2443C19D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50" y="4437112"/>
            <a:ext cx="6850700" cy="18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9DD2B-9EC9-2860-3ACC-E6A0E1AAB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B97D20D8-0CFB-E262-7E7B-E6BC758A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6AB6822-B927-09F4-EFF6-96F927D7BACA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A91F09-DCAE-189F-A0C4-ABEA0BCC067C}"/>
              </a:ext>
            </a:extLst>
          </p:cNvPr>
          <p:cNvSpPr txBox="1"/>
          <p:nvPr/>
        </p:nvSpPr>
        <p:spPr>
          <a:xfrm>
            <a:off x="323528" y="1489745"/>
            <a:ext cx="7344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/>
            </a:lvl1pPr>
          </a:lstStyle>
          <a:p>
            <a:pPr algn="just"/>
            <a:r>
              <a:rPr lang="pt-BR" dirty="0"/>
              <a:t>O método </a:t>
            </a:r>
            <a:r>
              <a:rPr lang="pt-BR" dirty="0" err="1">
                <a:solidFill>
                  <a:srgbClr val="0000FF"/>
                </a:solidFill>
              </a:rPr>
              <a:t>format</a:t>
            </a:r>
            <a:r>
              <a:rPr lang="pt-BR" dirty="0">
                <a:solidFill>
                  <a:srgbClr val="0000FF"/>
                </a:solidFill>
              </a:rPr>
              <a:t>() </a:t>
            </a:r>
            <a:r>
              <a:rPr lang="pt-BR" dirty="0"/>
              <a:t>aceita um número ilimitado de argumentos e são colocados nos respectivos espaços reservados.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Você pode usar números de índice {0} para garantir que os argumentos sejam colocados nos espaços reservados corretos.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90BDBD-2C88-B290-3024-2BE2C0ED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5" y="3645024"/>
            <a:ext cx="626832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A7A4-E60C-D3A4-7864-8F431CD7E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00-Paginas\Gifs\grd.gif">
            <a:extLst>
              <a:ext uri="{FF2B5EF4-FFF2-40B4-BE49-F238E27FC236}">
                <a16:creationId xmlns:a16="http://schemas.microsoft.com/office/drawing/2014/main" id="{D0859597-2A23-51ED-9764-AF673A55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B1B68F7-B109-98E4-FC28-9EAF1C4B0281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90E81B3-197E-7361-5D25-A34213C45637}"/>
              </a:ext>
            </a:extLst>
          </p:cNvPr>
          <p:cNvSpPr txBox="1"/>
          <p:nvPr/>
        </p:nvSpPr>
        <p:spPr>
          <a:xfrm>
            <a:off x="1043608" y="2708920"/>
            <a:ext cx="6984776" cy="1224136"/>
          </a:xfrm>
          <a:prstGeom prst="roundRect">
            <a:avLst/>
          </a:prstGeom>
          <a:gradFill rotWithShape="1">
            <a:gsLst>
              <a:gs pos="0">
                <a:srgbClr val="0F6FC6">
                  <a:shade val="63000"/>
                  <a:satMod val="165000"/>
                </a:srgbClr>
              </a:gs>
              <a:gs pos="30000">
                <a:srgbClr val="0F6FC6">
                  <a:shade val="58000"/>
                  <a:satMod val="165000"/>
                </a:srgbClr>
              </a:gs>
              <a:gs pos="75000">
                <a:srgbClr val="0F6FC6">
                  <a:shade val="30000"/>
                  <a:satMod val="175000"/>
                </a:srgbClr>
              </a:gs>
              <a:gs pos="100000">
                <a:srgbClr val="0F6FC6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>
            <a:noFill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Métodos de </a:t>
            </a:r>
            <a:r>
              <a:rPr kumimoji="0" lang="pt-BR" sz="4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Strings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9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9F210-5C7F-7A90-8A3B-C66B4B03B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C92265A2-BB8F-94A5-A7F0-778F0212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19F93DD-5B85-C049-C245-2832732460C1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7C8FAE-810A-DE8F-0DDA-89DB1246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9" y="1196752"/>
            <a:ext cx="8085521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16B6-4B12-4E1F-CE76-64CD43CE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E64E517C-E07F-C274-18B3-9AE22E5B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275B071-7BBF-0A5D-1A5C-F17500136E8A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1E736-C8BA-CE5B-889A-A4569856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651566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00-Paginas\Gifs\g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043608" y="2708920"/>
            <a:ext cx="6984776" cy="1224136"/>
          </a:xfrm>
          <a:prstGeom prst="roundRect">
            <a:avLst/>
          </a:prstGeom>
          <a:gradFill rotWithShape="1">
            <a:gsLst>
              <a:gs pos="0">
                <a:srgbClr val="0F6FC6">
                  <a:shade val="63000"/>
                  <a:satMod val="165000"/>
                </a:srgbClr>
              </a:gs>
              <a:gs pos="30000">
                <a:srgbClr val="0F6FC6">
                  <a:shade val="58000"/>
                  <a:satMod val="165000"/>
                </a:srgbClr>
              </a:gs>
              <a:gs pos="75000">
                <a:srgbClr val="0F6FC6">
                  <a:shade val="30000"/>
                  <a:satMod val="175000"/>
                </a:srgbClr>
              </a:gs>
              <a:gs pos="100000">
                <a:srgbClr val="0F6FC6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>
            <a:noFill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Python (Prática)</a:t>
            </a:r>
          </a:p>
        </p:txBody>
      </p:sp>
    </p:spTree>
    <p:extLst>
      <p:ext uri="{BB962C8B-B14F-4D97-AF65-F5344CB8AC3E}">
        <p14:creationId xmlns:p14="http://schemas.microsoft.com/office/powerpoint/2010/main" val="213538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8A17-04C4-CEA0-98D4-F75699DB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1F7E54A6-B0E7-7921-671B-E83D6771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236FA95-42C2-E9B3-5C47-559F3A58B5A3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CF74A2-6A3C-A852-D8A1-7A58E9E4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5" y="1049387"/>
            <a:ext cx="826841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E0E65-0D8D-F44E-D8AD-746C5765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1CB817D7-5708-143E-F08F-C2135C8E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90DEEE9E-42D2-259A-6DB6-22237E648397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CC3AB-0DE5-244A-3805-71E989CA2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54" y="2312573"/>
            <a:ext cx="6820491" cy="22328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AB50482-AEC1-506B-B985-7D15646BBA37}"/>
              </a:ext>
            </a:extLst>
          </p:cNvPr>
          <p:cNvSpPr txBox="1"/>
          <p:nvPr/>
        </p:nvSpPr>
        <p:spPr>
          <a:xfrm>
            <a:off x="4490720" y="6322884"/>
            <a:ext cx="360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Fonte: w3schools</a:t>
            </a:r>
            <a:endParaRPr lang="pt-B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3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DA696-D8F2-EA90-5909-B3A0D96C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00-Paginas\Gifs\grd.gif">
            <a:extLst>
              <a:ext uri="{FF2B5EF4-FFF2-40B4-BE49-F238E27FC236}">
                <a16:creationId xmlns:a16="http://schemas.microsoft.com/office/drawing/2014/main" id="{6CA2E38F-66B7-D526-2838-4CE7C595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8C69025-5E5E-0357-6DDE-0294D098678D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7D93687-FC4C-7EA9-E16F-A1393B260E8B}"/>
              </a:ext>
            </a:extLst>
          </p:cNvPr>
          <p:cNvSpPr txBox="1"/>
          <p:nvPr/>
        </p:nvSpPr>
        <p:spPr>
          <a:xfrm>
            <a:off x="1043608" y="2708920"/>
            <a:ext cx="6984776" cy="1224136"/>
          </a:xfrm>
          <a:prstGeom prst="roundRect">
            <a:avLst/>
          </a:prstGeom>
          <a:gradFill rotWithShape="1">
            <a:gsLst>
              <a:gs pos="0">
                <a:srgbClr val="0F6FC6">
                  <a:shade val="63000"/>
                  <a:satMod val="165000"/>
                </a:srgbClr>
              </a:gs>
              <a:gs pos="30000">
                <a:srgbClr val="0F6FC6">
                  <a:shade val="58000"/>
                  <a:satMod val="165000"/>
                </a:srgbClr>
              </a:gs>
              <a:gs pos="75000">
                <a:srgbClr val="0F6FC6">
                  <a:shade val="30000"/>
                  <a:satMod val="175000"/>
                </a:srgbClr>
              </a:gs>
              <a:gs pos="100000">
                <a:srgbClr val="0F6FC6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>
            <a:noFill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Escape </a:t>
            </a:r>
            <a:r>
              <a:rPr kumimoji="0" lang="pt-BR" sz="4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Characters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4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62D9-5259-3892-CD2B-0DC9FF6F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C47C2607-0C35-CF4D-D12E-4D0CED74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5B2F37B5-68DA-B770-0A68-2F2D3329F69A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769D38-3115-F3DD-7B11-398E97CF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59617"/>
            <a:ext cx="4392488" cy="48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08EF-1FFA-E7D2-25A1-6CA529B6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00-Paginas\Gifs\grd.gif">
            <a:extLst>
              <a:ext uri="{FF2B5EF4-FFF2-40B4-BE49-F238E27FC236}">
                <a16:creationId xmlns:a16="http://schemas.microsoft.com/office/drawing/2014/main" id="{826A84C7-F07E-034C-B5AE-0318F5D4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90B0983-FA0F-68BA-F461-643DCE7981BD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45CBFA4-3CC2-0AF2-A6D4-FBB80B14F3CE}"/>
              </a:ext>
            </a:extLst>
          </p:cNvPr>
          <p:cNvSpPr txBox="1"/>
          <p:nvPr/>
        </p:nvSpPr>
        <p:spPr>
          <a:xfrm>
            <a:off x="1043608" y="2708920"/>
            <a:ext cx="6984776" cy="1224136"/>
          </a:xfrm>
          <a:prstGeom prst="roundRect">
            <a:avLst/>
          </a:prstGeom>
          <a:gradFill rotWithShape="1">
            <a:gsLst>
              <a:gs pos="0">
                <a:srgbClr val="0F6FC6">
                  <a:shade val="63000"/>
                  <a:satMod val="165000"/>
                </a:srgbClr>
              </a:gs>
              <a:gs pos="30000">
                <a:srgbClr val="0F6FC6">
                  <a:shade val="58000"/>
                  <a:satMod val="165000"/>
                </a:srgbClr>
              </a:gs>
              <a:gs pos="75000">
                <a:srgbClr val="0F6FC6">
                  <a:shade val="30000"/>
                  <a:satMod val="175000"/>
                </a:srgbClr>
              </a:gs>
              <a:gs pos="100000">
                <a:srgbClr val="0F6FC6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>
            <a:noFill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Strings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234E-6AFB-9A4C-E7FF-D1D2BA3D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E1CA8116-1533-B436-CE55-612A3E21E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C2DCA8E-5102-97AE-275E-6A1580BC65E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D8DDE6-2633-73A6-6211-03DA774EA257}"/>
              </a:ext>
            </a:extLst>
          </p:cNvPr>
          <p:cNvSpPr txBox="1"/>
          <p:nvPr/>
        </p:nvSpPr>
        <p:spPr>
          <a:xfrm>
            <a:off x="294224" y="963454"/>
            <a:ext cx="8742272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indent="0" algn="just">
              <a:buFont typeface="Wingdings" pitchFamily="2" charset="2"/>
              <a:buNone/>
              <a:def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1pPr>
            <a:lvl2pPr marL="0" lvl="1" algn="just" defTabSz="914400" eaLnBrk="1" latinLnBrk="0" hangingPunct="1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pt-BR" dirty="0" err="1"/>
              <a:t>Strings</a:t>
            </a:r>
            <a:r>
              <a:rPr lang="pt-BR" dirty="0">
                <a:solidFill>
                  <a:schemeClr val="tx1"/>
                </a:solidFill>
              </a:rPr>
              <a:t> em </a:t>
            </a:r>
            <a:r>
              <a:rPr lang="pt-BR" dirty="0" err="1">
                <a:solidFill>
                  <a:schemeClr val="tx1"/>
                </a:solidFill>
              </a:rPr>
              <a:t>python</a:t>
            </a:r>
            <a:r>
              <a:rPr lang="pt-BR" dirty="0">
                <a:solidFill>
                  <a:schemeClr val="tx1"/>
                </a:solidFill>
              </a:rPr>
              <a:t> são colocadas entre aspas </a:t>
            </a:r>
            <a:r>
              <a:rPr lang="pt-BR" dirty="0"/>
              <a:t>simples</a:t>
            </a:r>
            <a:r>
              <a:rPr lang="pt-BR" dirty="0">
                <a:solidFill>
                  <a:schemeClr val="tx1"/>
                </a:solidFill>
              </a:rPr>
              <a:t> ou </a:t>
            </a:r>
            <a:r>
              <a:rPr lang="pt-BR" dirty="0"/>
              <a:t>duplas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‘Curso de Engenharia' é o mesmo que " Curso de Engenharia" 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Você pode exibir uma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 literal com a função  </a:t>
            </a:r>
            <a:r>
              <a:rPr lang="pt-BR" dirty="0"/>
              <a:t>print()</a:t>
            </a:r>
            <a:r>
              <a:rPr lang="pt-BR" dirty="0">
                <a:solidFill>
                  <a:schemeClr val="tx1"/>
                </a:solidFill>
              </a:rPr>
              <a:t> 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BD2257-8C70-324F-0650-6AC1F065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75" y="4718466"/>
            <a:ext cx="5620850" cy="12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394C-F75C-6309-FADD-462ABFC6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5592AA03-50E6-FCC8-3C09-DC40821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88CE17F-794D-9C9C-5815-6311D2C134E0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1AB236-C3CB-5F1B-28F2-A4403AA867CA}"/>
              </a:ext>
            </a:extLst>
          </p:cNvPr>
          <p:cNvSpPr txBox="1"/>
          <p:nvPr/>
        </p:nvSpPr>
        <p:spPr>
          <a:xfrm>
            <a:off x="251520" y="1268760"/>
            <a:ext cx="7704856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indent="0" algn="just">
              <a:buFont typeface="Wingdings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1pPr>
            <a:lvl2pPr marL="0" lvl="1" algn="just" defTabSz="914400" eaLnBrk="1" latinLnBrk="0" hangingPunct="1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pt-BR" dirty="0"/>
              <a:t>Atribuir </a:t>
            </a:r>
            <a:r>
              <a:rPr lang="pt-BR" dirty="0" err="1"/>
              <a:t>String</a:t>
            </a:r>
            <a:r>
              <a:rPr lang="pt-BR" dirty="0"/>
              <a:t> a uma Variável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rgbClr val="0000FF"/>
                </a:solidFill>
              </a:rPr>
              <a:t>atribuição</a:t>
            </a:r>
            <a:r>
              <a:rPr lang="pt-BR" dirty="0"/>
              <a:t> de uma </a:t>
            </a:r>
            <a:r>
              <a:rPr lang="pt-BR" dirty="0" err="1"/>
              <a:t>string</a:t>
            </a:r>
            <a:r>
              <a:rPr lang="pt-BR" dirty="0"/>
              <a:t> a uma variável é feita com o nome da variável seguido de um </a:t>
            </a:r>
            <a:r>
              <a:rPr lang="pt-BR" dirty="0">
                <a:solidFill>
                  <a:srgbClr val="0000FF"/>
                </a:solidFill>
              </a:rPr>
              <a:t>sinal de igual </a:t>
            </a:r>
            <a:r>
              <a:rPr lang="pt-BR" dirty="0"/>
              <a:t>e da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5B8F1D-4B63-23FF-F203-14AB0360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28538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0C985-3869-D871-66EA-141167BD5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72E5B72E-F87C-9647-600C-01FCEA3E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569E519-A589-76CE-EF8A-5FC11C6668CA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F32ECE-D178-FF5E-E27D-E7E984CA011A}"/>
              </a:ext>
            </a:extLst>
          </p:cNvPr>
          <p:cNvSpPr txBox="1"/>
          <p:nvPr/>
        </p:nvSpPr>
        <p:spPr>
          <a:xfrm>
            <a:off x="215008" y="895544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indent="0" algn="just">
              <a:buFont typeface="Wingdings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1pPr>
            <a:lvl2pPr marL="0" lvl="1" algn="just" defTabSz="914400" eaLnBrk="1" latinLnBrk="0" hangingPunct="1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pt-BR" dirty="0" err="1">
                <a:solidFill>
                  <a:srgbClr val="0000FF"/>
                </a:solidFill>
              </a:rPr>
              <a:t>Strings</a:t>
            </a:r>
            <a:r>
              <a:rPr lang="pt-BR" dirty="0"/>
              <a:t> </a:t>
            </a:r>
            <a:r>
              <a:rPr lang="pt-BR" dirty="0">
                <a:solidFill>
                  <a:srgbClr val="0000FF"/>
                </a:solidFill>
              </a:rPr>
              <a:t>multilinhas</a:t>
            </a:r>
          </a:p>
          <a:p>
            <a:endParaRPr lang="pt-BR" dirty="0"/>
          </a:p>
          <a:p>
            <a:r>
              <a:rPr lang="pt-BR" dirty="0"/>
              <a:t>Você pode atribuir uma </a:t>
            </a:r>
            <a:r>
              <a:rPr lang="pt-BR" dirty="0" err="1"/>
              <a:t>string</a:t>
            </a:r>
            <a:r>
              <a:rPr lang="pt-BR" dirty="0"/>
              <a:t> multilinha a uma variável usando três aspas duplas ou simples: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3BEBAF-DA2F-2D19-39B5-4F74A919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10" y="2773238"/>
            <a:ext cx="6554115" cy="19528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F2C0ED-2B9E-FCE9-9709-8294A2B2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839279"/>
            <a:ext cx="668748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8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649A5F-380B-9B6B-88A5-7AF0166675D8}"/>
              </a:ext>
            </a:extLst>
          </p:cNvPr>
          <p:cNvSpPr txBox="1"/>
          <p:nvPr/>
        </p:nvSpPr>
        <p:spPr>
          <a:xfrm>
            <a:off x="251520" y="126876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indent="0" algn="just">
              <a:buFont typeface="Wingdings" pitchFamily="2" charset="2"/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1pPr>
            <a:lvl2pPr marL="0" lvl="1" algn="just" defTabSz="914400" eaLnBrk="1" latinLnBrk="0" hangingPunct="1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pt-BR" dirty="0" err="1">
                <a:solidFill>
                  <a:srgbClr val="0000FF"/>
                </a:solidFill>
              </a:rPr>
              <a:t>Strings</a:t>
            </a:r>
            <a:r>
              <a:rPr lang="pt-BR" dirty="0">
                <a:solidFill>
                  <a:srgbClr val="0000FF"/>
                </a:solidFill>
              </a:rPr>
              <a:t> são matrizes</a:t>
            </a:r>
          </a:p>
          <a:p>
            <a:r>
              <a:rPr lang="pt-BR" dirty="0"/>
              <a:t>Como muitas outras linguagens de programação populares, </a:t>
            </a:r>
            <a:r>
              <a:rPr lang="pt-BR" dirty="0" err="1"/>
              <a:t>strings</a:t>
            </a:r>
            <a:r>
              <a:rPr lang="pt-BR" dirty="0"/>
              <a:t> em Python são matrizes de bytes que representam caracteres Unicode.</a:t>
            </a:r>
          </a:p>
          <a:p>
            <a:endParaRPr lang="pt-BR" dirty="0"/>
          </a:p>
          <a:p>
            <a:r>
              <a:rPr lang="pt-BR" dirty="0"/>
              <a:t>No entanto, Python não possui um tipo de dados de caractere, um único caractere é simplesmente uma </a:t>
            </a:r>
            <a:r>
              <a:rPr lang="pt-BR" dirty="0" err="1"/>
              <a:t>string</a:t>
            </a:r>
            <a:r>
              <a:rPr lang="pt-BR" dirty="0"/>
              <a:t> com comprimento 1.</a:t>
            </a:r>
          </a:p>
          <a:p>
            <a:endParaRPr lang="pt-BR" dirty="0"/>
          </a:p>
          <a:p>
            <a:r>
              <a:rPr lang="pt-BR" dirty="0">
                <a:solidFill>
                  <a:srgbClr val="0000FF"/>
                </a:solidFill>
              </a:rPr>
              <a:t>Colchetes</a:t>
            </a:r>
            <a:r>
              <a:rPr lang="pt-BR" dirty="0"/>
              <a:t> podem ser usados ​​para acessar </a:t>
            </a:r>
            <a:r>
              <a:rPr lang="pt-BR" dirty="0">
                <a:solidFill>
                  <a:srgbClr val="0000FF"/>
                </a:solidFill>
              </a:rPr>
              <a:t>elementos</a:t>
            </a:r>
            <a:r>
              <a:rPr lang="pt-BR" dirty="0"/>
              <a:t> da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92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7DA1E-9F1B-99C7-C5F4-19B768F9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00-Paginas\Gifs\grd.gif">
            <a:extLst>
              <a:ext uri="{FF2B5EF4-FFF2-40B4-BE49-F238E27FC236}">
                <a16:creationId xmlns:a16="http://schemas.microsoft.com/office/drawing/2014/main" id="{82924D2D-B117-082F-2BB0-5DC602D8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DC6CA63C-071C-E351-C361-B7678751D1C7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419CE0-DAA3-E6F4-7212-AA8470F931E0}"/>
              </a:ext>
            </a:extLst>
          </p:cNvPr>
          <p:cNvSpPr txBox="1"/>
          <p:nvPr/>
        </p:nvSpPr>
        <p:spPr>
          <a:xfrm>
            <a:off x="609340" y="3298022"/>
            <a:ext cx="349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Percorra as letras do texto "Curso de Engenharia"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F7B49F-EE63-F196-0AD0-136818283CAA}"/>
              </a:ext>
            </a:extLst>
          </p:cNvPr>
          <p:cNvSpPr txBox="1"/>
          <p:nvPr/>
        </p:nvSpPr>
        <p:spPr>
          <a:xfrm>
            <a:off x="4490720" y="1400985"/>
            <a:ext cx="465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Imprime a posição 1 (lembre-se que o primeiro caractere tem a posição 0)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FD8432-3886-CD16-F8AA-3485BBA0347C}"/>
              </a:ext>
            </a:extLst>
          </p:cNvPr>
          <p:cNvSpPr txBox="1"/>
          <p:nvPr/>
        </p:nvSpPr>
        <p:spPr>
          <a:xfrm>
            <a:off x="4366722" y="5176756"/>
            <a:ext cx="465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A função  </a:t>
            </a:r>
            <a:r>
              <a:rPr lang="pt-BR" dirty="0" err="1"/>
              <a:t>len</a:t>
            </a:r>
            <a:r>
              <a:rPr lang="pt-BR" dirty="0"/>
              <a:t>() retorna o comprimento de uma </a:t>
            </a:r>
            <a:r>
              <a:rPr lang="pt-BR" dirty="0" err="1"/>
              <a:t>string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9B362E-47C0-6F5A-AC0B-38C35D75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660"/>
          <a:stretch/>
        </p:blipFill>
        <p:spPr>
          <a:xfrm>
            <a:off x="115521" y="1381201"/>
            <a:ext cx="4270313" cy="10611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19C22B-1521-B0BC-6682-0E885A117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48" y="3043473"/>
            <a:ext cx="4690849" cy="10611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B4DA2E-DF36-1ADC-4E8B-3183E2A8F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45" y="5031538"/>
            <a:ext cx="4071871" cy="9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7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19ECD-A62B-3C68-E645-7133450B1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00-Paginas\Gifs\grd.gif">
            <a:extLst>
              <a:ext uri="{FF2B5EF4-FFF2-40B4-BE49-F238E27FC236}">
                <a16:creationId xmlns:a16="http://schemas.microsoft.com/office/drawing/2014/main" id="{4B757F3E-4775-C123-094E-CE2C36AB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78AFF05-ACE2-5EE5-F9F6-558F70639A9D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274638"/>
            <a:ext cx="8496944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009DD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Informática, Algoritmos e Programação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F7BCEE0-F810-BBB1-BB9E-3636D153FDF6}"/>
              </a:ext>
            </a:extLst>
          </p:cNvPr>
          <p:cNvSpPr txBox="1"/>
          <p:nvPr/>
        </p:nvSpPr>
        <p:spPr>
          <a:xfrm>
            <a:off x="1043608" y="2708920"/>
            <a:ext cx="6984776" cy="1224136"/>
          </a:xfrm>
          <a:prstGeom prst="roundRect">
            <a:avLst/>
          </a:prstGeom>
          <a:gradFill rotWithShape="1">
            <a:gsLst>
              <a:gs pos="0">
                <a:srgbClr val="0F6FC6">
                  <a:shade val="63000"/>
                  <a:satMod val="165000"/>
                </a:srgbClr>
              </a:gs>
              <a:gs pos="30000">
                <a:srgbClr val="0F6FC6">
                  <a:shade val="58000"/>
                  <a:satMod val="165000"/>
                </a:srgbClr>
              </a:gs>
              <a:gs pos="75000">
                <a:srgbClr val="0F6FC6">
                  <a:shade val="30000"/>
                  <a:satMod val="175000"/>
                </a:srgbClr>
              </a:gs>
              <a:gs pos="100000">
                <a:srgbClr val="0F6FC6">
                  <a:shade val="15000"/>
                  <a:satMod val="175000"/>
                </a:srgbClr>
              </a:gs>
            </a:gsLst>
            <a:path path="circle">
              <a:fillToRect l="5000" t="100000" r="120000" b="10000"/>
            </a:path>
          </a:gradFill>
          <a:ln>
            <a:noFill/>
          </a:ln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ysClr val="window" lastClr="FFFFFF"/>
            </a:contourClr>
          </a:sp3d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Slicing</a:t>
            </a:r>
            <a:r>
              <a:rPr kumimoji="0" lang="pt-BR" sz="4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pt-BR" sz="40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Strings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52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517</Words>
  <Application>Microsoft Office PowerPoint</Application>
  <PresentationFormat>Apresentação na tela (4:3)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Informática, Algoritmos 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Marcio Oliveira</dc:creator>
  <cp:lastModifiedBy>Marcio oliveira</cp:lastModifiedBy>
  <cp:revision>302</cp:revision>
  <dcterms:created xsi:type="dcterms:W3CDTF">2010-02-05T01:26:38Z</dcterms:created>
  <dcterms:modified xsi:type="dcterms:W3CDTF">2025-04-23T21:35:46Z</dcterms:modified>
</cp:coreProperties>
</file>