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0" r:id="rId6"/>
    <p:sldId id="257" r:id="rId7"/>
    <p:sldId id="269" r:id="rId8"/>
    <p:sldId id="261" r:id="rId9"/>
    <p:sldId id="262" r:id="rId10"/>
    <p:sldId id="264" r:id="rId11"/>
    <p:sldId id="266" r:id="rId12"/>
    <p:sldId id="267" r:id="rId13"/>
    <p:sldId id="270" r:id="rId14"/>
    <p:sldId id="273"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27BD297-14D0-4BE0-B757-781EA751C060}"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512AE54-7917-4F6B-B699-D8F0FFF846CF}" type="slidenum">
              <a:rPr lang="pt-BR" smtClean="0"/>
              <a:t>‹nº›</a:t>
            </a:fld>
            <a:endParaRPr lang="pt-BR"/>
          </a:p>
        </p:txBody>
      </p:sp>
    </p:spTree>
    <p:extLst>
      <p:ext uri="{BB962C8B-B14F-4D97-AF65-F5344CB8AC3E}">
        <p14:creationId xmlns:p14="http://schemas.microsoft.com/office/powerpoint/2010/main" val="133698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7BD297-14D0-4BE0-B757-781EA751C060}"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20052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7BD297-14D0-4BE0-B757-781EA751C060}"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81181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7BD297-14D0-4BE0-B757-781EA751C060}" type="datetimeFigureOut">
              <a:rPr lang="pt-BR" smtClean="0"/>
              <a:t>23/09/2021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583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327BD297-14D0-4BE0-B757-781EA751C060}" type="datetimeFigureOut">
              <a:rPr lang="pt-BR" smtClean="0"/>
              <a:t>23/09/2021</a:t>
            </a:fld>
            <a:endParaRPr lang="pt-BR"/>
          </a:p>
        </p:txBody>
      </p:sp>
      <p:sp>
        <p:nvSpPr>
          <p:cNvPr id="5" name="Footer Placeholder 4"/>
          <p:cNvSpPr>
            <a:spLocks noGrp="1"/>
          </p:cNvSpPr>
          <p:nvPr>
            <p:ph type="ftr" sz="quarter" idx="11"/>
          </p:nvPr>
        </p:nvSpPr>
        <p:spPr>
          <a:xfrm>
            <a:off x="2182708" y="6272784"/>
            <a:ext cx="6327648" cy="365125"/>
          </a:xfrm>
        </p:spPr>
        <p:txBody>
          <a:bodyPr/>
          <a:lstStyle/>
          <a:p>
            <a:endParaRPr lang="pt-B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512AE54-7917-4F6B-B699-D8F0FFF846CF}" type="slidenum">
              <a:rPr lang="pt-BR" smtClean="0"/>
              <a:t>‹nº›</a:t>
            </a:fld>
            <a:endParaRPr lang="pt-BR"/>
          </a:p>
        </p:txBody>
      </p:sp>
    </p:spTree>
    <p:extLst>
      <p:ext uri="{BB962C8B-B14F-4D97-AF65-F5344CB8AC3E}">
        <p14:creationId xmlns:p14="http://schemas.microsoft.com/office/powerpoint/2010/main" val="158603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27BD297-14D0-4BE0-B757-781EA751C060}"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12856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27BD297-14D0-4BE0-B757-781EA751C060}" type="datetimeFigureOut">
              <a:rPr lang="pt-BR" smtClean="0"/>
              <a:t>23/09/2021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404810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27BD297-14D0-4BE0-B757-781EA751C060}" type="datetimeFigureOut">
              <a:rPr lang="pt-BR" smtClean="0"/>
              <a:t>23/09/2021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4490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BD297-14D0-4BE0-B757-781EA751C060}" type="datetimeFigureOut">
              <a:rPr lang="pt-BR" smtClean="0"/>
              <a:t>23/09/2021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304406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27BD297-14D0-4BE0-B757-781EA751C060}" type="datetimeFigureOut">
              <a:rPr lang="pt-BR" smtClean="0"/>
              <a:t>23/09/2021</a:t>
            </a:fld>
            <a:endParaRPr lang="pt-BR"/>
          </a:p>
        </p:txBody>
      </p:sp>
      <p:sp>
        <p:nvSpPr>
          <p:cNvPr id="6" name="Footer Placeholder 5"/>
          <p:cNvSpPr>
            <a:spLocks noGrp="1"/>
          </p:cNvSpPr>
          <p:nvPr>
            <p:ph type="ftr" sz="quarter" idx="11"/>
          </p:nvPr>
        </p:nvSpPr>
        <p:spPr/>
        <p:txBody>
          <a:bodyPr/>
          <a:lstStyle/>
          <a:p>
            <a:endParaRPr lang="pt-B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290109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27BD297-14D0-4BE0-B757-781EA751C060}" type="datetimeFigureOut">
              <a:rPr lang="pt-BR" smtClean="0"/>
              <a:t>23/09/2021</a:t>
            </a:fld>
            <a:endParaRPr lang="pt-B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512AE54-7917-4F6B-B699-D8F0FFF846CF}" type="slidenum">
              <a:rPr lang="pt-BR" smtClean="0"/>
              <a:t>‹nº›</a:t>
            </a:fld>
            <a:endParaRPr lang="pt-BR"/>
          </a:p>
        </p:txBody>
      </p:sp>
    </p:spTree>
    <p:extLst>
      <p:ext uri="{BB962C8B-B14F-4D97-AF65-F5344CB8AC3E}">
        <p14:creationId xmlns:p14="http://schemas.microsoft.com/office/powerpoint/2010/main" val="5832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7BD297-14D0-4BE0-B757-781EA751C060}" type="datetimeFigureOut">
              <a:rPr lang="pt-BR" smtClean="0"/>
              <a:t>23/09/2021</a:t>
            </a:fld>
            <a:endParaRPr lang="pt-B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pt-B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512AE54-7917-4F6B-B699-D8F0FFF846CF}" type="slidenum">
              <a:rPr lang="pt-BR" smtClean="0"/>
              <a:t>‹nº›</a:t>
            </a:fld>
            <a:endParaRPr lang="pt-BR"/>
          </a:p>
        </p:txBody>
      </p:sp>
    </p:spTree>
    <p:extLst>
      <p:ext uri="{BB962C8B-B14F-4D97-AF65-F5344CB8AC3E}">
        <p14:creationId xmlns:p14="http://schemas.microsoft.com/office/powerpoint/2010/main" val="1157271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3C61F-502F-4661-9068-2CFCCB8D8C9A}"/>
              </a:ext>
            </a:extLst>
          </p:cNvPr>
          <p:cNvSpPr>
            <a:spLocks noGrp="1"/>
          </p:cNvSpPr>
          <p:nvPr>
            <p:ph type="ctrTitle"/>
          </p:nvPr>
        </p:nvSpPr>
        <p:spPr/>
        <p:txBody>
          <a:bodyPr/>
          <a:lstStyle/>
          <a:p>
            <a:r>
              <a:rPr lang="en-US" sz="2400" b="1" i="0" u="none" strike="noStrike" baseline="0" dirty="0">
                <a:latin typeface="TimesNewRomanPS-BoldMT"/>
              </a:rPr>
              <a:t>Assessment of Amazon Comprehend Medical:</a:t>
            </a:r>
            <a:br>
              <a:rPr lang="en-US" sz="2400" b="1" i="0" u="none" strike="noStrike" baseline="0" dirty="0">
                <a:latin typeface="TimesNewRomanPS-BoldMT"/>
              </a:rPr>
            </a:br>
            <a:r>
              <a:rPr lang="pt-BR" sz="2400" b="1" i="0" u="none" strike="noStrike" baseline="0" dirty="0" err="1">
                <a:latin typeface="TimesNewRomanPS-BoldMT"/>
              </a:rPr>
              <a:t>Medication</a:t>
            </a:r>
            <a:r>
              <a:rPr lang="pt-BR" sz="2400" b="1" i="0" u="none" strike="noStrike" baseline="0" dirty="0">
                <a:latin typeface="TimesNewRomanPS-BoldMT"/>
              </a:rPr>
              <a:t> </a:t>
            </a:r>
            <a:r>
              <a:rPr lang="pt-BR" sz="2400" b="1" i="0" u="none" strike="noStrike" baseline="0" dirty="0" err="1">
                <a:latin typeface="TimesNewRomanPS-BoldMT"/>
              </a:rPr>
              <a:t>Information</a:t>
            </a:r>
            <a:r>
              <a:rPr lang="pt-BR" sz="2400" b="1" i="0" u="none" strike="noStrike" baseline="0" dirty="0">
                <a:latin typeface="TimesNewRomanPS-BoldMT"/>
              </a:rPr>
              <a:t> </a:t>
            </a:r>
            <a:r>
              <a:rPr lang="pt-BR" sz="2400" b="1" i="0" u="none" strike="noStrike" baseline="0" dirty="0" err="1">
                <a:latin typeface="TimesNewRomanPS-BoldMT"/>
              </a:rPr>
              <a:t>Extraction</a:t>
            </a:r>
            <a:endParaRPr lang="pt-BR" sz="13800" dirty="0"/>
          </a:p>
        </p:txBody>
      </p:sp>
      <p:sp>
        <p:nvSpPr>
          <p:cNvPr id="5" name="CaixaDeTexto 4">
            <a:extLst>
              <a:ext uri="{FF2B5EF4-FFF2-40B4-BE49-F238E27FC236}">
                <a16:creationId xmlns:a16="http://schemas.microsoft.com/office/drawing/2014/main" id="{D2696C21-4808-41AC-81B7-F0D87260391B}"/>
              </a:ext>
            </a:extLst>
          </p:cNvPr>
          <p:cNvSpPr txBox="1"/>
          <p:nvPr/>
        </p:nvSpPr>
        <p:spPr>
          <a:xfrm>
            <a:off x="1051560" y="5601810"/>
            <a:ext cx="1547218" cy="646331"/>
          </a:xfrm>
          <a:prstGeom prst="rect">
            <a:avLst/>
          </a:prstGeom>
          <a:noFill/>
        </p:spPr>
        <p:txBody>
          <a:bodyPr wrap="none" rtlCol="0">
            <a:spAutoFit/>
          </a:bodyPr>
          <a:lstStyle/>
          <a:p>
            <a:r>
              <a:rPr lang="pt-BR" dirty="0"/>
              <a:t>Gabriel H. Lins</a:t>
            </a:r>
          </a:p>
          <a:p>
            <a:r>
              <a:rPr lang="pt-BR" dirty="0"/>
              <a:t>Mestrando ISD</a:t>
            </a:r>
          </a:p>
        </p:txBody>
      </p:sp>
      <p:sp>
        <p:nvSpPr>
          <p:cNvPr id="6" name="CaixaDeTexto 5">
            <a:extLst>
              <a:ext uri="{FF2B5EF4-FFF2-40B4-BE49-F238E27FC236}">
                <a16:creationId xmlns:a16="http://schemas.microsoft.com/office/drawing/2014/main" id="{6DE78B80-608D-4BE3-9AB5-124535D54E0B}"/>
              </a:ext>
            </a:extLst>
          </p:cNvPr>
          <p:cNvSpPr txBox="1"/>
          <p:nvPr/>
        </p:nvSpPr>
        <p:spPr>
          <a:xfrm>
            <a:off x="1051559" y="3267702"/>
            <a:ext cx="6966006" cy="738664"/>
          </a:xfrm>
          <a:prstGeom prst="rect">
            <a:avLst/>
          </a:prstGeom>
          <a:noFill/>
        </p:spPr>
        <p:txBody>
          <a:bodyPr wrap="square">
            <a:spAutoFit/>
          </a:bodyPr>
          <a:lstStyle/>
          <a:p>
            <a:pPr algn="l"/>
            <a:r>
              <a:rPr lang="pt-BR" sz="1400" b="1" i="0" u="none" strike="noStrike" baseline="0" dirty="0">
                <a:latin typeface="TimesNewRomanPS-BoldMT"/>
              </a:rPr>
              <a:t>Benedict </a:t>
            </a:r>
            <a:r>
              <a:rPr lang="pt-BR" sz="1400" b="1" i="0" u="none" strike="noStrike" baseline="0" dirty="0" err="1">
                <a:latin typeface="TimesNewRomanPS-BoldMT"/>
              </a:rPr>
              <a:t>Guzman</a:t>
            </a:r>
            <a:r>
              <a:rPr lang="pt-BR" sz="1400" b="1" i="0" u="none" strike="noStrike" baseline="0" dirty="0">
                <a:latin typeface="TimesNewRomanPS-BoldMT"/>
              </a:rPr>
              <a:t>, MS, Isabel </a:t>
            </a:r>
            <a:r>
              <a:rPr lang="pt-BR" sz="1400" b="1" i="0" u="none" strike="noStrike" baseline="0" dirty="0" err="1">
                <a:latin typeface="TimesNewRomanPS-BoldMT"/>
              </a:rPr>
              <a:t>Metzger</a:t>
            </a:r>
            <a:r>
              <a:rPr lang="pt-BR" sz="1400" b="1" i="0" u="none" strike="noStrike" baseline="0" dirty="0">
                <a:latin typeface="TimesNewRomanPS-BoldMT"/>
              </a:rPr>
              <a:t>, MS, </a:t>
            </a:r>
            <a:r>
              <a:rPr lang="pt-BR" sz="1400" b="1" i="0" u="none" strike="noStrike" baseline="0" dirty="0" err="1">
                <a:latin typeface="TimesNewRomanPS-BoldMT"/>
              </a:rPr>
              <a:t>Yindalon</a:t>
            </a:r>
            <a:r>
              <a:rPr lang="pt-BR" sz="1400" b="1" i="0" u="none" strike="noStrike" baseline="0" dirty="0">
                <a:latin typeface="TimesNewRomanPS-BoldMT"/>
              </a:rPr>
              <a:t> </a:t>
            </a:r>
            <a:r>
              <a:rPr lang="pt-BR" sz="1400" b="1" i="0" u="none" strike="noStrike" baseline="0" dirty="0" err="1">
                <a:latin typeface="TimesNewRomanPS-BoldMT"/>
              </a:rPr>
              <a:t>Aphinyanaphongs</a:t>
            </a:r>
            <a:r>
              <a:rPr lang="pt-BR" sz="1400" b="1" i="0" u="none" strike="noStrike" baseline="0" dirty="0">
                <a:latin typeface="TimesNewRomanPS-BoldMT"/>
              </a:rPr>
              <a:t>, M.D., Ph.D.,</a:t>
            </a:r>
          </a:p>
          <a:p>
            <a:pPr algn="l"/>
            <a:r>
              <a:rPr lang="pt-BR" sz="1400" b="1" i="0" u="none" strike="noStrike" baseline="0" dirty="0" err="1">
                <a:latin typeface="TimesNewRomanPS-BoldMT"/>
              </a:rPr>
              <a:t>Himanshu</a:t>
            </a:r>
            <a:r>
              <a:rPr lang="pt-BR" sz="1400" b="1" i="0" u="none" strike="noStrike" baseline="0" dirty="0">
                <a:latin typeface="TimesNewRomanPS-BoldMT"/>
              </a:rPr>
              <a:t> </a:t>
            </a:r>
            <a:r>
              <a:rPr lang="pt-BR" sz="1400" b="1" i="0" u="none" strike="noStrike" baseline="0" dirty="0" err="1">
                <a:latin typeface="TimesNewRomanPS-BoldMT"/>
              </a:rPr>
              <a:t>Grover</a:t>
            </a:r>
            <a:r>
              <a:rPr lang="pt-BR" sz="1400" b="1" i="0" u="none" strike="noStrike" baseline="0" dirty="0">
                <a:latin typeface="TimesNewRomanPS-BoldMT"/>
              </a:rPr>
              <a:t>, Ph.D.</a:t>
            </a:r>
          </a:p>
          <a:p>
            <a:pPr algn="l"/>
            <a:r>
              <a:rPr lang="en-US" sz="1400" b="1" i="0" u="none" strike="noStrike" baseline="0" dirty="0">
                <a:latin typeface="TimesNewRomanPS-BoldMT"/>
              </a:rPr>
              <a:t>NYU Langone Health, New York, NY</a:t>
            </a:r>
            <a:endParaRPr lang="pt-BR" sz="1400" dirty="0"/>
          </a:p>
        </p:txBody>
      </p:sp>
    </p:spTree>
    <p:extLst>
      <p:ext uri="{BB962C8B-B14F-4D97-AF65-F5344CB8AC3E}">
        <p14:creationId xmlns:p14="http://schemas.microsoft.com/office/powerpoint/2010/main" val="391370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95944-6541-47E2-9FB6-39CA0E187E33}"/>
              </a:ext>
            </a:extLst>
          </p:cNvPr>
          <p:cNvSpPr>
            <a:spLocks noGrp="1"/>
          </p:cNvSpPr>
          <p:nvPr>
            <p:ph type="title"/>
          </p:nvPr>
        </p:nvSpPr>
        <p:spPr/>
        <p:txBody>
          <a:bodyPr/>
          <a:lstStyle/>
          <a:p>
            <a:r>
              <a:rPr lang="pt-BR" dirty="0" err="1"/>
              <a:t>How</a:t>
            </a:r>
            <a:r>
              <a:rPr lang="pt-BR" dirty="0"/>
              <a:t> does it </a:t>
            </a:r>
            <a:r>
              <a:rPr lang="pt-BR" dirty="0" err="1"/>
              <a:t>works</a:t>
            </a:r>
            <a:r>
              <a:rPr lang="pt-BR" dirty="0"/>
              <a:t>?</a:t>
            </a:r>
          </a:p>
        </p:txBody>
      </p:sp>
      <p:sp>
        <p:nvSpPr>
          <p:cNvPr id="12" name="CaixaDeTexto 11">
            <a:extLst>
              <a:ext uri="{FF2B5EF4-FFF2-40B4-BE49-F238E27FC236}">
                <a16:creationId xmlns:a16="http://schemas.microsoft.com/office/drawing/2014/main" id="{D2F32822-2A27-4DF8-8CEC-34789A5FEFDC}"/>
              </a:ext>
            </a:extLst>
          </p:cNvPr>
          <p:cNvSpPr txBox="1"/>
          <p:nvPr/>
        </p:nvSpPr>
        <p:spPr>
          <a:xfrm>
            <a:off x="9713842" y="6373368"/>
            <a:ext cx="1627753" cy="369332"/>
          </a:xfrm>
          <a:prstGeom prst="rect">
            <a:avLst/>
          </a:prstGeom>
          <a:noFill/>
        </p:spPr>
        <p:txBody>
          <a:bodyPr wrap="none" rtlCol="0">
            <a:spAutoFit/>
          </a:bodyPr>
          <a:lstStyle/>
          <a:p>
            <a:r>
              <a:rPr lang="pt-BR" dirty="0">
                <a:effectLst/>
              </a:rPr>
              <a:t>AWS Console</a:t>
            </a:r>
            <a:endParaRPr lang="pt-BR" dirty="0"/>
          </a:p>
        </p:txBody>
      </p:sp>
      <p:pic>
        <p:nvPicPr>
          <p:cNvPr id="5" name="Imagem 4">
            <a:extLst>
              <a:ext uri="{FF2B5EF4-FFF2-40B4-BE49-F238E27FC236}">
                <a16:creationId xmlns:a16="http://schemas.microsoft.com/office/drawing/2014/main" id="{4B2CDF73-3F49-4850-85F0-167DCF9F5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636" y="1724929"/>
            <a:ext cx="9373082" cy="4648439"/>
          </a:xfrm>
          <a:prstGeom prst="rect">
            <a:avLst/>
          </a:prstGeom>
        </p:spPr>
      </p:pic>
    </p:spTree>
    <p:extLst>
      <p:ext uri="{BB962C8B-B14F-4D97-AF65-F5344CB8AC3E}">
        <p14:creationId xmlns:p14="http://schemas.microsoft.com/office/powerpoint/2010/main" val="184362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95944-6541-47E2-9FB6-39CA0E187E33}"/>
              </a:ext>
            </a:extLst>
          </p:cNvPr>
          <p:cNvSpPr>
            <a:spLocks noGrp="1"/>
          </p:cNvSpPr>
          <p:nvPr>
            <p:ph type="title"/>
          </p:nvPr>
        </p:nvSpPr>
        <p:spPr>
          <a:xfrm>
            <a:off x="-1" y="0"/>
            <a:ext cx="7116417" cy="549038"/>
          </a:xfrm>
        </p:spPr>
        <p:txBody>
          <a:bodyPr>
            <a:normAutofit fontScale="90000"/>
          </a:bodyPr>
          <a:lstStyle/>
          <a:p>
            <a:r>
              <a:rPr lang="pt-BR" dirty="0" err="1"/>
              <a:t>Testing</a:t>
            </a:r>
            <a:r>
              <a:rPr lang="pt-BR" dirty="0"/>
              <a:t> on </a:t>
            </a:r>
            <a:r>
              <a:rPr lang="pt-BR" dirty="0" err="1"/>
              <a:t>pyhthon</a:t>
            </a:r>
            <a:r>
              <a:rPr lang="pt-BR" dirty="0"/>
              <a:t> (</a:t>
            </a:r>
            <a:r>
              <a:rPr lang="pt-BR" dirty="0" err="1"/>
              <a:t>vscode</a:t>
            </a:r>
            <a:r>
              <a:rPr lang="pt-BR" dirty="0"/>
              <a:t>)</a:t>
            </a:r>
          </a:p>
        </p:txBody>
      </p:sp>
      <p:sp>
        <p:nvSpPr>
          <p:cNvPr id="12" name="CaixaDeTexto 11">
            <a:extLst>
              <a:ext uri="{FF2B5EF4-FFF2-40B4-BE49-F238E27FC236}">
                <a16:creationId xmlns:a16="http://schemas.microsoft.com/office/drawing/2014/main" id="{D2F32822-2A27-4DF8-8CEC-34789A5FEFDC}"/>
              </a:ext>
            </a:extLst>
          </p:cNvPr>
          <p:cNvSpPr txBox="1"/>
          <p:nvPr/>
        </p:nvSpPr>
        <p:spPr>
          <a:xfrm>
            <a:off x="9303024" y="6372440"/>
            <a:ext cx="2084930" cy="338554"/>
          </a:xfrm>
          <a:prstGeom prst="rect">
            <a:avLst/>
          </a:prstGeom>
          <a:noFill/>
        </p:spPr>
        <p:txBody>
          <a:bodyPr wrap="none" rtlCol="0">
            <a:spAutoFit/>
          </a:bodyPr>
          <a:lstStyle/>
          <a:p>
            <a:r>
              <a:rPr lang="pt-BR" sz="1600" dirty="0">
                <a:effectLst/>
              </a:rPr>
              <a:t>AWS SDK for Python</a:t>
            </a:r>
            <a:endParaRPr lang="pt-BR" sz="1600" dirty="0"/>
          </a:p>
        </p:txBody>
      </p:sp>
      <p:grpSp>
        <p:nvGrpSpPr>
          <p:cNvPr id="8" name="Agrupar 7">
            <a:extLst>
              <a:ext uri="{FF2B5EF4-FFF2-40B4-BE49-F238E27FC236}">
                <a16:creationId xmlns:a16="http://schemas.microsoft.com/office/drawing/2014/main" id="{386B4F84-DD96-4373-85F2-800FF535E153}"/>
              </a:ext>
            </a:extLst>
          </p:cNvPr>
          <p:cNvGrpSpPr/>
          <p:nvPr/>
        </p:nvGrpSpPr>
        <p:grpSpPr>
          <a:xfrm>
            <a:off x="0" y="549038"/>
            <a:ext cx="12192000" cy="5859177"/>
            <a:chOff x="0" y="549038"/>
            <a:chExt cx="12192000" cy="5859177"/>
          </a:xfrm>
        </p:grpSpPr>
        <p:pic>
          <p:nvPicPr>
            <p:cNvPr id="4" name="Imagem 3">
              <a:extLst>
                <a:ext uri="{FF2B5EF4-FFF2-40B4-BE49-F238E27FC236}">
                  <a16:creationId xmlns:a16="http://schemas.microsoft.com/office/drawing/2014/main" id="{8364D2D7-7E67-4D32-902D-823C199C1D2A}"/>
                </a:ext>
              </a:extLst>
            </p:cNvPr>
            <p:cNvPicPr>
              <a:picLocks noChangeAspect="1"/>
            </p:cNvPicPr>
            <p:nvPr/>
          </p:nvPicPr>
          <p:blipFill>
            <a:blip r:embed="rId2"/>
            <a:stretch>
              <a:fillRect/>
            </a:stretch>
          </p:blipFill>
          <p:spPr>
            <a:xfrm>
              <a:off x="0" y="549038"/>
              <a:ext cx="12192000" cy="5859177"/>
            </a:xfrm>
            <a:prstGeom prst="rect">
              <a:avLst/>
            </a:prstGeom>
          </p:spPr>
        </p:pic>
        <p:pic>
          <p:nvPicPr>
            <p:cNvPr id="7" name="Imagem 6">
              <a:extLst>
                <a:ext uri="{FF2B5EF4-FFF2-40B4-BE49-F238E27FC236}">
                  <a16:creationId xmlns:a16="http://schemas.microsoft.com/office/drawing/2014/main" id="{FF87C878-CFD9-49F7-B435-1490360C15CD}"/>
                </a:ext>
              </a:extLst>
            </p:cNvPr>
            <p:cNvPicPr>
              <a:picLocks noChangeAspect="1"/>
            </p:cNvPicPr>
            <p:nvPr/>
          </p:nvPicPr>
          <p:blipFill>
            <a:blip r:embed="rId3"/>
            <a:stretch>
              <a:fillRect/>
            </a:stretch>
          </p:blipFill>
          <p:spPr>
            <a:xfrm>
              <a:off x="418117" y="5779477"/>
              <a:ext cx="10501674" cy="628738"/>
            </a:xfrm>
            <a:prstGeom prst="rect">
              <a:avLst/>
            </a:prstGeom>
          </p:spPr>
        </p:pic>
      </p:grpSp>
    </p:spTree>
    <p:extLst>
      <p:ext uri="{BB962C8B-B14F-4D97-AF65-F5344CB8AC3E}">
        <p14:creationId xmlns:p14="http://schemas.microsoft.com/office/powerpoint/2010/main" val="44759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5EB73-CE46-434D-B5F0-E23CB9A722FF}"/>
              </a:ext>
            </a:extLst>
          </p:cNvPr>
          <p:cNvSpPr>
            <a:spLocks noGrp="1"/>
          </p:cNvSpPr>
          <p:nvPr>
            <p:ph type="title"/>
          </p:nvPr>
        </p:nvSpPr>
        <p:spPr>
          <a:xfrm>
            <a:off x="327727" y="0"/>
            <a:ext cx="10058400" cy="1609344"/>
          </a:xfrm>
        </p:spPr>
        <p:txBody>
          <a:bodyPr/>
          <a:lstStyle/>
          <a:p>
            <a:r>
              <a:rPr lang="pt-BR" dirty="0" err="1"/>
              <a:t>Results</a:t>
            </a:r>
            <a:endParaRPr lang="pt-BR" dirty="0"/>
          </a:p>
        </p:txBody>
      </p:sp>
      <p:pic>
        <p:nvPicPr>
          <p:cNvPr id="6" name="Imagem 5">
            <a:extLst>
              <a:ext uri="{FF2B5EF4-FFF2-40B4-BE49-F238E27FC236}">
                <a16:creationId xmlns:a16="http://schemas.microsoft.com/office/drawing/2014/main" id="{866E2111-1106-47CC-BA24-4872392A6DE4}"/>
              </a:ext>
            </a:extLst>
          </p:cNvPr>
          <p:cNvPicPr>
            <a:picLocks noChangeAspect="1"/>
          </p:cNvPicPr>
          <p:nvPr/>
        </p:nvPicPr>
        <p:blipFill>
          <a:blip r:embed="rId2"/>
          <a:stretch>
            <a:fillRect/>
          </a:stretch>
        </p:blipFill>
        <p:spPr>
          <a:xfrm>
            <a:off x="3784489" y="997756"/>
            <a:ext cx="3562847" cy="5487166"/>
          </a:xfrm>
          <a:prstGeom prst="rect">
            <a:avLst/>
          </a:prstGeom>
        </p:spPr>
      </p:pic>
    </p:spTree>
    <p:extLst>
      <p:ext uri="{BB962C8B-B14F-4D97-AF65-F5344CB8AC3E}">
        <p14:creationId xmlns:p14="http://schemas.microsoft.com/office/powerpoint/2010/main" val="72602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8346D-817A-4DE0-B912-7B1A81B9FE13}"/>
              </a:ext>
            </a:extLst>
          </p:cNvPr>
          <p:cNvSpPr>
            <a:spLocks noGrp="1"/>
          </p:cNvSpPr>
          <p:nvPr>
            <p:ph type="title"/>
          </p:nvPr>
        </p:nvSpPr>
        <p:spPr/>
        <p:txBody>
          <a:bodyPr/>
          <a:lstStyle/>
          <a:p>
            <a:r>
              <a:rPr lang="pt-BR" dirty="0"/>
              <a:t>PAPER </a:t>
            </a:r>
            <a:r>
              <a:rPr lang="pt-BR" dirty="0" err="1"/>
              <a:t>Method</a:t>
            </a:r>
            <a:endParaRPr lang="pt-BR" dirty="0"/>
          </a:p>
        </p:txBody>
      </p:sp>
      <p:pic>
        <p:nvPicPr>
          <p:cNvPr id="5" name="Imagem 4">
            <a:extLst>
              <a:ext uri="{FF2B5EF4-FFF2-40B4-BE49-F238E27FC236}">
                <a16:creationId xmlns:a16="http://schemas.microsoft.com/office/drawing/2014/main" id="{A992E2A5-8224-4516-935E-739CCC7CC183}"/>
              </a:ext>
            </a:extLst>
          </p:cNvPr>
          <p:cNvPicPr>
            <a:picLocks noChangeAspect="1"/>
          </p:cNvPicPr>
          <p:nvPr/>
        </p:nvPicPr>
        <p:blipFill>
          <a:blip r:embed="rId2"/>
          <a:stretch>
            <a:fillRect/>
          </a:stretch>
        </p:blipFill>
        <p:spPr>
          <a:xfrm>
            <a:off x="1732941" y="2249915"/>
            <a:ext cx="8726118" cy="3762900"/>
          </a:xfrm>
          <a:prstGeom prst="rect">
            <a:avLst/>
          </a:prstGeom>
        </p:spPr>
      </p:pic>
    </p:spTree>
    <p:extLst>
      <p:ext uri="{BB962C8B-B14F-4D97-AF65-F5344CB8AC3E}">
        <p14:creationId xmlns:p14="http://schemas.microsoft.com/office/powerpoint/2010/main" val="41196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8346D-817A-4DE0-B912-7B1A81B9FE13}"/>
              </a:ext>
            </a:extLst>
          </p:cNvPr>
          <p:cNvSpPr>
            <a:spLocks noGrp="1"/>
          </p:cNvSpPr>
          <p:nvPr>
            <p:ph type="title"/>
          </p:nvPr>
        </p:nvSpPr>
        <p:spPr/>
        <p:txBody>
          <a:bodyPr/>
          <a:lstStyle/>
          <a:p>
            <a:r>
              <a:rPr lang="pt-BR" dirty="0"/>
              <a:t>PAPER RESULTS</a:t>
            </a:r>
          </a:p>
        </p:txBody>
      </p:sp>
      <p:pic>
        <p:nvPicPr>
          <p:cNvPr id="4" name="Imagem 3">
            <a:extLst>
              <a:ext uri="{FF2B5EF4-FFF2-40B4-BE49-F238E27FC236}">
                <a16:creationId xmlns:a16="http://schemas.microsoft.com/office/drawing/2014/main" id="{90C149D2-C867-48CF-8E55-2600639A662F}"/>
              </a:ext>
            </a:extLst>
          </p:cNvPr>
          <p:cNvPicPr>
            <a:picLocks noChangeAspect="1"/>
          </p:cNvPicPr>
          <p:nvPr/>
        </p:nvPicPr>
        <p:blipFill>
          <a:blip r:embed="rId2"/>
          <a:stretch>
            <a:fillRect/>
          </a:stretch>
        </p:blipFill>
        <p:spPr>
          <a:xfrm>
            <a:off x="806634" y="1947232"/>
            <a:ext cx="10315518" cy="4029499"/>
          </a:xfrm>
          <a:prstGeom prst="rect">
            <a:avLst/>
          </a:prstGeom>
        </p:spPr>
      </p:pic>
    </p:spTree>
    <p:extLst>
      <p:ext uri="{BB962C8B-B14F-4D97-AF65-F5344CB8AC3E}">
        <p14:creationId xmlns:p14="http://schemas.microsoft.com/office/powerpoint/2010/main" val="343169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A301E-901F-46EF-BB47-F70A0E46F341}"/>
              </a:ext>
            </a:extLst>
          </p:cNvPr>
          <p:cNvSpPr>
            <a:spLocks noGrp="1"/>
          </p:cNvSpPr>
          <p:nvPr>
            <p:ph type="title"/>
          </p:nvPr>
        </p:nvSpPr>
        <p:spPr/>
        <p:txBody>
          <a:bodyPr/>
          <a:lstStyle/>
          <a:p>
            <a:r>
              <a:rPr lang="pt-BR" dirty="0" err="1"/>
              <a:t>Paper</a:t>
            </a:r>
            <a:r>
              <a:rPr lang="pt-BR" dirty="0"/>
              <a:t> </a:t>
            </a:r>
            <a:r>
              <a:rPr lang="pt-BR" dirty="0" err="1"/>
              <a:t>Discussion</a:t>
            </a:r>
            <a:r>
              <a:rPr lang="pt-BR" dirty="0"/>
              <a:t> and </a:t>
            </a:r>
            <a:r>
              <a:rPr lang="pt-BR" dirty="0" err="1"/>
              <a:t>conclusion</a:t>
            </a:r>
            <a:endParaRPr lang="pt-BR" dirty="0"/>
          </a:p>
        </p:txBody>
      </p:sp>
      <p:sp>
        <p:nvSpPr>
          <p:cNvPr id="3" name="Espaço Reservado para Conteúdo 2">
            <a:extLst>
              <a:ext uri="{FF2B5EF4-FFF2-40B4-BE49-F238E27FC236}">
                <a16:creationId xmlns:a16="http://schemas.microsoft.com/office/drawing/2014/main" id="{53F0B37C-C1FE-4465-A866-5BA32447E73D}"/>
              </a:ext>
            </a:extLst>
          </p:cNvPr>
          <p:cNvSpPr>
            <a:spLocks noGrp="1"/>
          </p:cNvSpPr>
          <p:nvPr>
            <p:ph idx="1"/>
          </p:nvPr>
        </p:nvSpPr>
        <p:spPr/>
        <p:txBody>
          <a:bodyPr/>
          <a:lstStyle/>
          <a:p>
            <a:r>
              <a:rPr lang="en-US" dirty="0"/>
              <a:t>Analysis showed that ACM achieved a precision=0.913, recall=0.488, and F-score=0.636 for its performance on the former and a precision=0.939, recall=0.208, and F-score=0.341 for the latter. Similarly, other systems that participated in the 2009 i2b2 challenge also scored better when extracting entities from lists than from narratives.</a:t>
            </a:r>
          </a:p>
          <a:p>
            <a:r>
              <a:rPr lang="en-US" dirty="0"/>
              <a:t>Based on all the evaluation datasets, one of the most noticeable deficiencies of ACM pertains to misclassification of certain medications as treatment names.</a:t>
            </a:r>
          </a:p>
          <a:p>
            <a:r>
              <a:rPr lang="en-US" dirty="0"/>
              <a:t>Altogether, ACM presents a promising approach with its built-in simplicity and usability. The combination of all the above factors can empower end-users to innovate and drive usage. In terms of its performance for medication information extraction, however, better systems do exist, at least for now.</a:t>
            </a:r>
            <a:endParaRPr lang="pt-BR" dirty="0"/>
          </a:p>
        </p:txBody>
      </p:sp>
    </p:spTree>
    <p:extLst>
      <p:ext uri="{BB962C8B-B14F-4D97-AF65-F5344CB8AC3E}">
        <p14:creationId xmlns:p14="http://schemas.microsoft.com/office/powerpoint/2010/main" val="235893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10B95-A5B5-4FED-8A82-ED4ED7E21744}"/>
              </a:ext>
            </a:extLst>
          </p:cNvPr>
          <p:cNvSpPr>
            <a:spLocks noGrp="1"/>
          </p:cNvSpPr>
          <p:nvPr>
            <p:ph type="title"/>
          </p:nvPr>
        </p:nvSpPr>
        <p:spPr/>
        <p:txBody>
          <a:bodyPr/>
          <a:lstStyle/>
          <a:p>
            <a:r>
              <a:rPr lang="pt-BR" dirty="0" err="1"/>
              <a:t>Study</a:t>
            </a:r>
            <a:r>
              <a:rPr lang="pt-BR" dirty="0"/>
              <a:t> </a:t>
            </a:r>
            <a:r>
              <a:rPr lang="pt-BR" dirty="0" err="1"/>
              <a:t>limitations</a:t>
            </a:r>
            <a:endParaRPr lang="pt-BR" dirty="0"/>
          </a:p>
        </p:txBody>
      </p:sp>
      <p:sp>
        <p:nvSpPr>
          <p:cNvPr id="3" name="Espaço Reservado para Conteúdo 2">
            <a:extLst>
              <a:ext uri="{FF2B5EF4-FFF2-40B4-BE49-F238E27FC236}">
                <a16:creationId xmlns:a16="http://schemas.microsoft.com/office/drawing/2014/main" id="{ADA6A30B-D854-402E-AEFB-6C6D76F3CCE7}"/>
              </a:ext>
            </a:extLst>
          </p:cNvPr>
          <p:cNvSpPr>
            <a:spLocks noGrp="1"/>
          </p:cNvSpPr>
          <p:nvPr>
            <p:ph idx="1"/>
          </p:nvPr>
        </p:nvSpPr>
        <p:spPr/>
        <p:txBody>
          <a:bodyPr>
            <a:normAutofit/>
          </a:bodyPr>
          <a:lstStyle/>
          <a:p>
            <a:r>
              <a:rPr lang="en-US" dirty="0"/>
              <a:t>First, ACM was only evaluated on the medication extraction task. This implies that its performance for the medication category may not necessarily reflect its performance for other clinical concepts, which include anatomy, medical condition, PHI, test name, treatment name, and procedure names. </a:t>
            </a:r>
          </a:p>
          <a:p>
            <a:r>
              <a:rPr lang="en-US" dirty="0"/>
              <a:t>This work was also not able to analyze negation of medication entities and the field pertaining to the rate of medication because all of the three evaluation datasets were not annotated for these information. </a:t>
            </a:r>
          </a:p>
          <a:p>
            <a:r>
              <a:rPr lang="en-US" dirty="0"/>
              <a:t>Therefore, future work should involve exploration of all these aspects. Lastly, the results presented in this work were all outputs form ACM’s first release version, which was publicly available on November 27, 2018. There may have been updates and changes to its existing machinery from the time leading to the completion of this work on June 2019.</a:t>
            </a:r>
            <a:endParaRPr lang="pt-BR" dirty="0"/>
          </a:p>
        </p:txBody>
      </p:sp>
    </p:spTree>
    <p:extLst>
      <p:ext uri="{BB962C8B-B14F-4D97-AF65-F5344CB8AC3E}">
        <p14:creationId xmlns:p14="http://schemas.microsoft.com/office/powerpoint/2010/main" val="398344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07B6F-8185-4566-A4DE-8026A68E9F03}"/>
              </a:ext>
            </a:extLst>
          </p:cNvPr>
          <p:cNvSpPr>
            <a:spLocks noGrp="1"/>
          </p:cNvSpPr>
          <p:nvPr>
            <p:ph type="title"/>
          </p:nvPr>
        </p:nvSpPr>
        <p:spPr/>
        <p:txBody>
          <a:bodyPr/>
          <a:lstStyle/>
          <a:p>
            <a:r>
              <a:rPr lang="pt-BR" dirty="0" err="1"/>
              <a:t>What</a:t>
            </a:r>
            <a:r>
              <a:rPr lang="pt-BR" dirty="0"/>
              <a:t> </a:t>
            </a:r>
            <a:r>
              <a:rPr lang="pt-BR" dirty="0" err="1"/>
              <a:t>Is</a:t>
            </a:r>
            <a:r>
              <a:rPr lang="pt-BR" dirty="0"/>
              <a:t> </a:t>
            </a:r>
            <a:r>
              <a:rPr lang="pt-BR" dirty="0" err="1"/>
              <a:t>Amazon</a:t>
            </a:r>
            <a:r>
              <a:rPr lang="pt-BR" dirty="0"/>
              <a:t> </a:t>
            </a:r>
            <a:r>
              <a:rPr lang="pt-BR" dirty="0" err="1"/>
              <a:t>Comprehend</a:t>
            </a:r>
            <a:r>
              <a:rPr lang="pt-BR" dirty="0"/>
              <a:t>?</a:t>
            </a:r>
          </a:p>
        </p:txBody>
      </p:sp>
      <p:sp>
        <p:nvSpPr>
          <p:cNvPr id="3" name="Espaço Reservado para Conteúdo 2">
            <a:extLst>
              <a:ext uri="{FF2B5EF4-FFF2-40B4-BE49-F238E27FC236}">
                <a16:creationId xmlns:a16="http://schemas.microsoft.com/office/drawing/2014/main" id="{C2F09B50-54EE-49B8-9088-6443AB5D888E}"/>
              </a:ext>
            </a:extLst>
          </p:cNvPr>
          <p:cNvSpPr>
            <a:spLocks noGrp="1"/>
          </p:cNvSpPr>
          <p:nvPr>
            <p:ph idx="1"/>
          </p:nvPr>
        </p:nvSpPr>
        <p:spPr>
          <a:xfrm>
            <a:off x="1069848" y="1762539"/>
            <a:ext cx="10058400" cy="5095461"/>
          </a:xfrm>
        </p:spPr>
        <p:txBody>
          <a:bodyPr>
            <a:normAutofit fontScale="85000" lnSpcReduction="10000"/>
          </a:bodyPr>
          <a:lstStyle/>
          <a:p>
            <a:pPr marL="274320" lvl="1" indent="0">
              <a:buNone/>
            </a:pPr>
            <a:r>
              <a:rPr lang="en-US" dirty="0">
                <a:latin typeface="Calisto MT" panose="02040603050505030304" pitchFamily="18" charset="0"/>
                <a:ea typeface="Verdana" panose="020B0604030504040204" pitchFamily="34" charset="0"/>
                <a:cs typeface="Arial" panose="020B0604020202020204" pitchFamily="34" charset="0"/>
              </a:rPr>
              <a:t>Amazon Comprehend uses natural language processing (NLP) to extract insights about the content of documents and processes any text file in UTF-8 format, and semi-structured documents, like PDF and Word documents. It develops insights by recognizing the entities, key phrases, language, sentiments, and other common elements in a document.</a:t>
            </a:r>
          </a:p>
          <a:p>
            <a:pPr marL="0" indent="0">
              <a:buNone/>
            </a:pPr>
            <a:r>
              <a:rPr lang="en-US" dirty="0">
                <a:latin typeface="Calisto MT" panose="02040603050505030304" pitchFamily="18" charset="0"/>
                <a:ea typeface="Verdana" panose="020B0604030504040204" pitchFamily="34" charset="0"/>
                <a:cs typeface="Arial" panose="020B0604020202020204" pitchFamily="34" charset="0"/>
              </a:rPr>
              <a:t>Some of the insights that Amazon Comprehend develops about a document include:</a:t>
            </a:r>
          </a:p>
          <a:p>
            <a:r>
              <a:rPr lang="en-US" dirty="0">
                <a:latin typeface="Calisto MT" panose="02040603050505030304" pitchFamily="18" charset="0"/>
                <a:ea typeface="Verdana" panose="020B0604030504040204" pitchFamily="34" charset="0"/>
                <a:cs typeface="Arial" panose="020B0604020202020204" pitchFamily="34" charset="0"/>
              </a:rPr>
              <a:t>Entities – Amazon Comprehend returns a list of entities, such as people, places, and locations, identified in a document. </a:t>
            </a:r>
          </a:p>
          <a:p>
            <a:r>
              <a:rPr lang="en-US" dirty="0">
                <a:latin typeface="Calisto MT" panose="02040603050505030304" pitchFamily="18" charset="0"/>
                <a:ea typeface="Verdana" panose="020B0604030504040204" pitchFamily="34" charset="0"/>
                <a:cs typeface="Arial" panose="020B0604020202020204" pitchFamily="34" charset="0"/>
              </a:rPr>
              <a:t>Key phrases – Amazon Comprehend extracts key phrases that appear in a document. For example, a document about a basketball game might return the names of the teams, the name of the venue, and the final score. </a:t>
            </a:r>
          </a:p>
          <a:p>
            <a:r>
              <a:rPr lang="en-US" dirty="0">
                <a:latin typeface="Calisto MT" panose="02040603050505030304" pitchFamily="18" charset="0"/>
                <a:ea typeface="Verdana" panose="020B0604030504040204" pitchFamily="34" charset="0"/>
                <a:cs typeface="Arial" panose="020B0604020202020204" pitchFamily="34" charset="0"/>
              </a:rPr>
              <a:t>PII – Amazon Comprehend analyzes documents to detect personal data that could be used to identify an individual, such as an address, bank account number, or phone number.</a:t>
            </a:r>
          </a:p>
          <a:p>
            <a:r>
              <a:rPr lang="en-US" dirty="0">
                <a:latin typeface="Calisto MT" panose="02040603050505030304" pitchFamily="18" charset="0"/>
                <a:ea typeface="Verdana" panose="020B0604030504040204" pitchFamily="34" charset="0"/>
                <a:cs typeface="Arial" panose="020B0604020202020204" pitchFamily="34" charset="0"/>
              </a:rPr>
              <a:t>Language – Amazon Comprehend identifies the dominant language in a document. Amazon Comprehend can identify 100 languages. </a:t>
            </a:r>
          </a:p>
          <a:p>
            <a:r>
              <a:rPr lang="en-US" dirty="0">
                <a:latin typeface="Calisto MT" panose="02040603050505030304" pitchFamily="18" charset="0"/>
                <a:ea typeface="Verdana" panose="020B0604030504040204" pitchFamily="34" charset="0"/>
                <a:cs typeface="Arial" panose="020B0604020202020204" pitchFamily="34" charset="0"/>
              </a:rPr>
              <a:t>Sentiment – Amazon Comprehend determines the emotional sentiment of a document. Sentiment can be positive, neutral, negative, or mixed. </a:t>
            </a:r>
          </a:p>
          <a:p>
            <a:r>
              <a:rPr lang="en-US" dirty="0">
                <a:latin typeface="Calisto MT" panose="02040603050505030304" pitchFamily="18" charset="0"/>
                <a:ea typeface="Verdana" panose="020B0604030504040204" pitchFamily="34" charset="0"/>
                <a:cs typeface="Arial" panose="020B0604020202020204" pitchFamily="34" charset="0"/>
              </a:rPr>
              <a:t>Syntax – Amazon Comprehend parses each word in your document and determines the part of speech for the word. For example, in the sentence "It is raining today in Seattle," "it" is identified as a pronoun, "raining" is identified as a verb, and "Seattle" is identified as a proper noun. </a:t>
            </a:r>
          </a:p>
        </p:txBody>
      </p:sp>
    </p:spTree>
    <p:extLst>
      <p:ext uri="{BB962C8B-B14F-4D97-AF65-F5344CB8AC3E}">
        <p14:creationId xmlns:p14="http://schemas.microsoft.com/office/powerpoint/2010/main" val="135762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FCC3-B5B1-4A94-835B-745FB8DCFE81}"/>
              </a:ext>
            </a:extLst>
          </p:cNvPr>
          <p:cNvSpPr>
            <a:spLocks noGrp="1"/>
          </p:cNvSpPr>
          <p:nvPr>
            <p:ph type="title"/>
          </p:nvPr>
        </p:nvSpPr>
        <p:spPr/>
        <p:txBody>
          <a:bodyPr/>
          <a:lstStyle/>
          <a:p>
            <a:r>
              <a:rPr lang="pt-BR" dirty="0"/>
              <a:t>natural </a:t>
            </a:r>
            <a:r>
              <a:rPr lang="pt-BR" dirty="0" err="1"/>
              <a:t>language</a:t>
            </a:r>
            <a:r>
              <a:rPr lang="pt-BR" dirty="0"/>
              <a:t> </a:t>
            </a:r>
            <a:r>
              <a:rPr lang="pt-BR" dirty="0" err="1"/>
              <a:t>processing</a:t>
            </a:r>
            <a:r>
              <a:rPr lang="pt-BR" dirty="0"/>
              <a:t> (NLP)</a:t>
            </a:r>
          </a:p>
        </p:txBody>
      </p:sp>
      <p:pic>
        <p:nvPicPr>
          <p:cNvPr id="5" name="Espaço Reservado para Conteúdo 4">
            <a:extLst>
              <a:ext uri="{FF2B5EF4-FFF2-40B4-BE49-F238E27FC236}">
                <a16:creationId xmlns:a16="http://schemas.microsoft.com/office/drawing/2014/main" id="{49463CA1-3A27-4614-AC87-5638DBD431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0358" y="1943850"/>
            <a:ext cx="4903024" cy="3821055"/>
          </a:xfrm>
        </p:spPr>
      </p:pic>
      <p:sp>
        <p:nvSpPr>
          <p:cNvPr id="6" name="CaixaDeTexto 5">
            <a:extLst>
              <a:ext uri="{FF2B5EF4-FFF2-40B4-BE49-F238E27FC236}">
                <a16:creationId xmlns:a16="http://schemas.microsoft.com/office/drawing/2014/main" id="{F477A9EC-9352-4ECA-8DB3-3464AE042089}"/>
              </a:ext>
            </a:extLst>
          </p:cNvPr>
          <p:cNvSpPr txBox="1"/>
          <p:nvPr/>
        </p:nvSpPr>
        <p:spPr>
          <a:xfrm>
            <a:off x="349994" y="2359780"/>
            <a:ext cx="6610364" cy="3139321"/>
          </a:xfrm>
          <a:prstGeom prst="rect">
            <a:avLst/>
          </a:prstGeom>
          <a:noFill/>
        </p:spPr>
        <p:txBody>
          <a:bodyPr wrap="square" rtlCol="0">
            <a:spAutoFit/>
          </a:bodyPr>
          <a:lstStyle/>
          <a:p>
            <a:r>
              <a:rPr lang="en-US" dirty="0"/>
              <a:t>The process of computer analysis of input provided in a human language (natural language), and conversion of this input into a useful form of representation.</a:t>
            </a:r>
          </a:p>
          <a:p>
            <a:endParaRPr lang="en-US" dirty="0"/>
          </a:p>
          <a:p>
            <a:r>
              <a:rPr lang="en-US" dirty="0"/>
              <a:t>The field of NLP is primarily concerned with getting computers to perform useful and interesting tasks with human languages.</a:t>
            </a:r>
          </a:p>
          <a:p>
            <a:endParaRPr lang="en-US" dirty="0"/>
          </a:p>
          <a:p>
            <a:r>
              <a:rPr lang="en-US" dirty="0"/>
              <a:t>The field of NLP is secondarily concerned with helping us come to a better understanding of human language.</a:t>
            </a:r>
          </a:p>
          <a:p>
            <a:endParaRPr lang="pt-BR" dirty="0"/>
          </a:p>
        </p:txBody>
      </p:sp>
    </p:spTree>
    <p:extLst>
      <p:ext uri="{BB962C8B-B14F-4D97-AF65-F5344CB8AC3E}">
        <p14:creationId xmlns:p14="http://schemas.microsoft.com/office/powerpoint/2010/main" val="130225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AF906-5122-4EAF-ACE3-16C20F35B77A}"/>
              </a:ext>
            </a:extLst>
          </p:cNvPr>
          <p:cNvSpPr>
            <a:spLocks noGrp="1"/>
          </p:cNvSpPr>
          <p:nvPr>
            <p:ph type="title"/>
          </p:nvPr>
        </p:nvSpPr>
        <p:spPr/>
        <p:txBody>
          <a:bodyPr/>
          <a:lstStyle/>
          <a:p>
            <a:r>
              <a:rPr lang="pt-BR" dirty="0" err="1"/>
              <a:t>information</a:t>
            </a:r>
            <a:r>
              <a:rPr lang="pt-BR" dirty="0"/>
              <a:t> </a:t>
            </a:r>
            <a:r>
              <a:rPr lang="pt-BR" dirty="0" err="1"/>
              <a:t>extraction</a:t>
            </a:r>
            <a:r>
              <a:rPr lang="pt-BR" dirty="0"/>
              <a:t> (IE)</a:t>
            </a:r>
          </a:p>
        </p:txBody>
      </p:sp>
      <p:pic>
        <p:nvPicPr>
          <p:cNvPr id="5" name="Espaço Reservado para Conteúdo 4">
            <a:extLst>
              <a:ext uri="{FF2B5EF4-FFF2-40B4-BE49-F238E27FC236}">
                <a16:creationId xmlns:a16="http://schemas.microsoft.com/office/drawing/2014/main" id="{3364BB02-F58F-43EA-8E6B-B2EEA4994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75" y="1987958"/>
            <a:ext cx="6326655" cy="3988772"/>
          </a:xfrm>
        </p:spPr>
      </p:pic>
    </p:spTree>
    <p:extLst>
      <p:ext uri="{BB962C8B-B14F-4D97-AF65-F5344CB8AC3E}">
        <p14:creationId xmlns:p14="http://schemas.microsoft.com/office/powerpoint/2010/main" val="256630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5C7D6-1A71-4BB7-A75D-7B9778BE95CA}"/>
              </a:ext>
            </a:extLst>
          </p:cNvPr>
          <p:cNvSpPr>
            <a:spLocks noGrp="1"/>
          </p:cNvSpPr>
          <p:nvPr>
            <p:ph type="title"/>
          </p:nvPr>
        </p:nvSpPr>
        <p:spPr>
          <a:xfrm>
            <a:off x="264630" y="102495"/>
            <a:ext cx="6108874" cy="950976"/>
          </a:xfrm>
        </p:spPr>
        <p:txBody>
          <a:bodyPr>
            <a:noAutofit/>
          </a:bodyPr>
          <a:lstStyle/>
          <a:p>
            <a:r>
              <a:rPr lang="pt-BR" sz="3200" dirty="0" err="1"/>
              <a:t>named</a:t>
            </a:r>
            <a:r>
              <a:rPr lang="pt-BR" sz="3200" dirty="0"/>
              <a:t> </a:t>
            </a:r>
            <a:r>
              <a:rPr lang="pt-BR" sz="3200" dirty="0" err="1"/>
              <a:t>entity</a:t>
            </a:r>
            <a:r>
              <a:rPr lang="pt-BR" sz="3200" dirty="0"/>
              <a:t> recognition (NER)</a:t>
            </a:r>
          </a:p>
        </p:txBody>
      </p:sp>
      <p:sp>
        <p:nvSpPr>
          <p:cNvPr id="3" name="Espaço Reservado para Conteúdo 2">
            <a:extLst>
              <a:ext uri="{FF2B5EF4-FFF2-40B4-BE49-F238E27FC236}">
                <a16:creationId xmlns:a16="http://schemas.microsoft.com/office/drawing/2014/main" id="{1812CCCC-EA15-4DCE-93E9-BE811DE328D0}"/>
              </a:ext>
            </a:extLst>
          </p:cNvPr>
          <p:cNvSpPr>
            <a:spLocks noGrp="1"/>
          </p:cNvSpPr>
          <p:nvPr>
            <p:ph idx="1"/>
          </p:nvPr>
        </p:nvSpPr>
        <p:spPr>
          <a:xfrm>
            <a:off x="155448" y="6118564"/>
            <a:ext cx="11254080" cy="950976"/>
          </a:xfrm>
        </p:spPr>
        <p:txBody>
          <a:bodyPr>
            <a:normAutofit/>
          </a:bodyPr>
          <a:lstStyle/>
          <a:p>
            <a:pPr marL="0" indent="0">
              <a:buNone/>
            </a:pPr>
            <a:r>
              <a:rPr lang="en-US" sz="1800" dirty="0"/>
              <a:t>Which deals with recognition of entities and classification into predefined categories such as person names, places, or organizations, and relationship extraction (RE), which focuses on identification of the relationships amongst extracted entities.</a:t>
            </a:r>
            <a:endParaRPr lang="pt-BR" sz="1800" dirty="0"/>
          </a:p>
        </p:txBody>
      </p:sp>
      <p:pic>
        <p:nvPicPr>
          <p:cNvPr id="5" name="Imagem 4">
            <a:extLst>
              <a:ext uri="{FF2B5EF4-FFF2-40B4-BE49-F238E27FC236}">
                <a16:creationId xmlns:a16="http://schemas.microsoft.com/office/drawing/2014/main" id="{239DE918-3622-4AAE-8A42-B6A0839BA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785" y="914399"/>
            <a:ext cx="8352430" cy="5220269"/>
          </a:xfrm>
          <a:prstGeom prst="rect">
            <a:avLst/>
          </a:prstGeom>
        </p:spPr>
      </p:pic>
    </p:spTree>
    <p:extLst>
      <p:ext uri="{BB962C8B-B14F-4D97-AF65-F5344CB8AC3E}">
        <p14:creationId xmlns:p14="http://schemas.microsoft.com/office/powerpoint/2010/main" val="399708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FC67A-A02C-4DB0-B796-58D2780EC377}"/>
              </a:ext>
            </a:extLst>
          </p:cNvPr>
          <p:cNvSpPr>
            <a:spLocks noGrp="1"/>
          </p:cNvSpPr>
          <p:nvPr>
            <p:ph type="title"/>
          </p:nvPr>
        </p:nvSpPr>
        <p:spPr/>
        <p:txBody>
          <a:bodyPr/>
          <a:lstStyle/>
          <a:p>
            <a:r>
              <a:rPr lang="pt-BR" dirty="0" err="1"/>
              <a:t>Amazon</a:t>
            </a:r>
            <a:r>
              <a:rPr lang="pt-BR" dirty="0"/>
              <a:t> </a:t>
            </a:r>
            <a:r>
              <a:rPr lang="pt-BR" dirty="0" err="1"/>
              <a:t>Comprehend</a:t>
            </a:r>
            <a:r>
              <a:rPr lang="pt-BR" dirty="0"/>
              <a:t> Medical</a:t>
            </a:r>
          </a:p>
        </p:txBody>
      </p:sp>
      <p:sp>
        <p:nvSpPr>
          <p:cNvPr id="3" name="Espaço Reservado para Conteúdo 2">
            <a:extLst>
              <a:ext uri="{FF2B5EF4-FFF2-40B4-BE49-F238E27FC236}">
                <a16:creationId xmlns:a16="http://schemas.microsoft.com/office/drawing/2014/main" id="{42A2E0DE-A984-4C8B-AE22-76C2EB7E4EEB}"/>
              </a:ext>
            </a:extLst>
          </p:cNvPr>
          <p:cNvSpPr>
            <a:spLocks noGrp="1"/>
          </p:cNvSpPr>
          <p:nvPr>
            <p:ph idx="1"/>
          </p:nvPr>
        </p:nvSpPr>
        <p:spPr/>
        <p:txBody>
          <a:bodyPr>
            <a:normAutofit/>
          </a:bodyPr>
          <a:lstStyle/>
          <a:p>
            <a:pPr algn="l"/>
            <a:r>
              <a:rPr lang="pt-BR" sz="1800" i="1" dirty="0">
                <a:latin typeface="TimesNewRomanPS-ItalicMT"/>
              </a:rPr>
              <a:t>A</a:t>
            </a:r>
            <a:r>
              <a:rPr lang="pt-BR" sz="1800" b="0" i="1" u="none" strike="noStrike" baseline="0" dirty="0">
                <a:latin typeface="TimesNewRomanPS-ItalicMT"/>
              </a:rPr>
              <a:t> deep </a:t>
            </a:r>
            <a:r>
              <a:rPr lang="pt-BR" sz="1800" b="0" i="1" u="none" strike="noStrike" baseline="0" dirty="0" err="1">
                <a:latin typeface="TimesNewRomanPS-ItalicMT"/>
              </a:rPr>
              <a:t>learning</a:t>
            </a:r>
            <a:r>
              <a:rPr lang="pt-BR" sz="1800" b="0" i="1" u="none" strike="noStrike" baseline="0" dirty="0">
                <a:latin typeface="TimesNewRomanPS-ItalicMT"/>
              </a:rPr>
              <a:t> </a:t>
            </a:r>
            <a:r>
              <a:rPr lang="pt-BR" sz="1800" b="0" i="1" u="none" strike="noStrike" baseline="0" dirty="0" err="1">
                <a:latin typeface="TimesNewRomanPS-ItalicMT"/>
              </a:rPr>
              <a:t>based</a:t>
            </a:r>
            <a:r>
              <a:rPr lang="pt-BR" sz="1800" i="1" dirty="0">
                <a:latin typeface="TimesNewRomanPS-ItalicMT"/>
              </a:rPr>
              <a:t> </a:t>
            </a:r>
            <a:r>
              <a:rPr lang="en-US" sz="1800" b="0" i="1" u="none" strike="noStrike" baseline="0" dirty="0">
                <a:latin typeface="TimesNewRomanPS-ItalicMT"/>
              </a:rPr>
              <a:t>system that automatically extracts clinical concepts like:</a:t>
            </a:r>
          </a:p>
          <a:p>
            <a:pPr marL="0" indent="0" algn="l">
              <a:buNone/>
            </a:pPr>
            <a:r>
              <a:rPr lang="en-US" sz="1800" b="0" i="0" u="none" strike="noStrike" baseline="0" dirty="0">
                <a:latin typeface="TimesNewRomanPSMT"/>
              </a:rPr>
              <a:t>1. Anatomy: relates to the body parts and systems and the corresponding location/directionality (e.g. dorsal, ventral, </a:t>
            </a:r>
            <a:r>
              <a:rPr lang="pt-BR" sz="1800" b="0" i="0" u="none" strike="noStrike" baseline="0" dirty="0">
                <a:latin typeface="TimesNewRomanPSMT"/>
              </a:rPr>
              <a:t>proximal, and distal).</a:t>
            </a:r>
          </a:p>
          <a:p>
            <a:pPr marL="0" indent="0" algn="l">
              <a:buNone/>
            </a:pPr>
            <a:r>
              <a:rPr lang="en-US" sz="1800" b="0" i="0" u="none" strike="noStrike" baseline="0" dirty="0">
                <a:latin typeface="TimesNewRomanPSMT"/>
              </a:rPr>
              <a:t>2. Medical Condition: involves the diagnosis name and the corresponding acuity (e.g. chronic or acute), signs and </a:t>
            </a:r>
            <a:r>
              <a:rPr lang="pt-BR" sz="1800" b="0" i="0" u="none" strike="noStrike" baseline="0" dirty="0" err="1">
                <a:latin typeface="TimesNewRomanPSMT"/>
              </a:rPr>
              <a:t>symptoms</a:t>
            </a:r>
            <a:r>
              <a:rPr lang="pt-BR" sz="1800" b="0" i="0" u="none" strike="noStrike" baseline="0" dirty="0">
                <a:latin typeface="TimesNewRomanPSMT"/>
              </a:rPr>
              <a:t>.</a:t>
            </a:r>
          </a:p>
          <a:p>
            <a:pPr marL="0" indent="0" algn="l">
              <a:buNone/>
            </a:pPr>
            <a:r>
              <a:rPr lang="en-US" sz="1800" b="0" i="0" u="none" strike="noStrike" baseline="0" dirty="0">
                <a:latin typeface="TimesNewRomanPSMT"/>
              </a:rPr>
              <a:t>3. Protected Health Information: focuses on various PHI such as patient’s name, birthdate, and social security </a:t>
            </a:r>
            <a:r>
              <a:rPr lang="pt-BR" sz="1800" b="0" i="0" u="none" strike="noStrike" baseline="0" dirty="0" err="1">
                <a:latin typeface="TimesNewRomanPSMT"/>
              </a:rPr>
              <a:t>number</a:t>
            </a:r>
            <a:r>
              <a:rPr lang="pt-BR" sz="1800" b="0" i="0" u="none" strike="noStrike" baseline="0" dirty="0">
                <a:latin typeface="TimesNewRomanPSMT"/>
              </a:rPr>
              <a:t>.</a:t>
            </a:r>
          </a:p>
          <a:p>
            <a:pPr marL="0" indent="0" algn="l">
              <a:buNone/>
            </a:pPr>
            <a:r>
              <a:rPr lang="en-US" sz="1800" b="0" i="0" u="none" strike="noStrike" baseline="0" dirty="0">
                <a:latin typeface="TimesNewRomanPSMT"/>
              </a:rPr>
              <a:t>4. Test Name, Treatment Name, and Procedure Name: deals with diagnostic testing, interventions, and treatment procedures that relate to a medical condition.</a:t>
            </a:r>
          </a:p>
          <a:p>
            <a:pPr marL="0" indent="0" algn="l">
              <a:buNone/>
            </a:pPr>
            <a:r>
              <a:rPr lang="en-US" sz="1800" b="0" i="0" u="none" strike="noStrike" baseline="0" dirty="0">
                <a:latin typeface="TimesNewRomanPSMT"/>
              </a:rPr>
              <a:t>5. Medications: includes the name (i.e. generic name and brand name), dosage, duration, frequency, form, frequency, mode, rate, and strength.</a:t>
            </a:r>
            <a:endParaRPr lang="en-US" sz="1800" b="0" i="1" u="none" strike="noStrike" baseline="0" dirty="0">
              <a:latin typeface="TimesNewRomanPS-ItalicMT"/>
            </a:endParaRPr>
          </a:p>
        </p:txBody>
      </p:sp>
    </p:spTree>
    <p:extLst>
      <p:ext uri="{BB962C8B-B14F-4D97-AF65-F5344CB8AC3E}">
        <p14:creationId xmlns:p14="http://schemas.microsoft.com/office/powerpoint/2010/main" val="414244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7763A-8AF8-4D93-B380-194C61BF1737}"/>
              </a:ext>
            </a:extLst>
          </p:cNvPr>
          <p:cNvSpPr>
            <a:spLocks noGrp="1"/>
          </p:cNvSpPr>
          <p:nvPr>
            <p:ph type="title"/>
          </p:nvPr>
        </p:nvSpPr>
        <p:spPr/>
        <p:txBody>
          <a:bodyPr/>
          <a:lstStyle/>
          <a:p>
            <a:r>
              <a:rPr lang="pt-BR" dirty="0" err="1"/>
              <a:t>Amazon</a:t>
            </a:r>
            <a:r>
              <a:rPr lang="pt-BR" dirty="0"/>
              <a:t> </a:t>
            </a:r>
            <a:r>
              <a:rPr lang="pt-BR" dirty="0" err="1"/>
              <a:t>Comprehend</a:t>
            </a:r>
            <a:r>
              <a:rPr lang="pt-BR" dirty="0"/>
              <a:t> Medical</a:t>
            </a:r>
          </a:p>
        </p:txBody>
      </p:sp>
      <p:sp>
        <p:nvSpPr>
          <p:cNvPr id="3" name="Espaço Reservado para Conteúdo 2">
            <a:extLst>
              <a:ext uri="{FF2B5EF4-FFF2-40B4-BE49-F238E27FC236}">
                <a16:creationId xmlns:a16="http://schemas.microsoft.com/office/drawing/2014/main" id="{56CA9B06-98E0-48F2-9E1F-B1B502DFD647}"/>
              </a:ext>
            </a:extLst>
          </p:cNvPr>
          <p:cNvSpPr>
            <a:spLocks noGrp="1"/>
          </p:cNvSpPr>
          <p:nvPr>
            <p:ph idx="1"/>
          </p:nvPr>
        </p:nvSpPr>
        <p:spPr/>
        <p:txBody>
          <a:bodyPr>
            <a:normAutofit fontScale="92500" lnSpcReduction="10000"/>
          </a:bodyPr>
          <a:lstStyle/>
          <a:p>
            <a:pPr marL="0" indent="0">
              <a:buNone/>
            </a:pPr>
            <a:r>
              <a:rPr lang="en-US" dirty="0"/>
              <a:t>ACM’s is backed by deep learning algorithms. </a:t>
            </a:r>
          </a:p>
          <a:p>
            <a:pPr marL="0" indent="0">
              <a:buNone/>
            </a:pPr>
            <a:r>
              <a:rPr lang="en-US" dirty="0"/>
              <a:t>To perform NER, it utilizes a neural network architecture which constitutes two Long Short-Term Memory (LSTM) encoders at the character and word level, and a single LSTM tag decoder. </a:t>
            </a:r>
          </a:p>
          <a:p>
            <a:pPr marL="0" indent="0">
              <a:buNone/>
            </a:pPr>
            <a:r>
              <a:rPr lang="en-US" dirty="0"/>
              <a:t>This base framework is further modified by the addition of transfer learning via Tunable Transfer network (TTN) and Dynamic Transfer Networks (DTN), which exploit parameter sharing schemes and gating.</a:t>
            </a:r>
          </a:p>
          <a:p>
            <a:pPr marL="0" indent="0">
              <a:buNone/>
            </a:pPr>
            <a:r>
              <a:rPr lang="en-US" dirty="0"/>
              <a:t> Such configuration overcomes the major limitation of limited access to medical data for training purposes and ensures generalizability of the system across different medical specialties. </a:t>
            </a:r>
          </a:p>
          <a:p>
            <a:pPr marL="0" indent="0">
              <a:buNone/>
            </a:pPr>
            <a:r>
              <a:rPr lang="en-US" dirty="0"/>
              <a:t>Outputs from the NER decoder are fed to an entity </a:t>
            </a:r>
            <a:r>
              <a:rPr lang="en-US" dirty="0" err="1"/>
              <a:t>softmax</a:t>
            </a:r>
            <a:r>
              <a:rPr lang="en-US" dirty="0"/>
              <a:t> layer, which then are used as input for the negation </a:t>
            </a:r>
            <a:r>
              <a:rPr lang="en-US" dirty="0" err="1"/>
              <a:t>softmax</a:t>
            </a:r>
            <a:r>
              <a:rPr lang="en-US" dirty="0"/>
              <a:t> layer to detect negation of concepts. Finally, ACM’s RE function features a method that combines second-order relation scores—which utilizes a context token that connects the two target entities—and first-order relation scores.</a:t>
            </a:r>
            <a:endParaRPr lang="pt-BR" dirty="0"/>
          </a:p>
        </p:txBody>
      </p:sp>
    </p:spTree>
    <p:extLst>
      <p:ext uri="{BB962C8B-B14F-4D97-AF65-F5344CB8AC3E}">
        <p14:creationId xmlns:p14="http://schemas.microsoft.com/office/powerpoint/2010/main" val="164992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95944-6541-47E2-9FB6-39CA0E187E33}"/>
              </a:ext>
            </a:extLst>
          </p:cNvPr>
          <p:cNvSpPr>
            <a:spLocks noGrp="1"/>
          </p:cNvSpPr>
          <p:nvPr>
            <p:ph type="title"/>
          </p:nvPr>
        </p:nvSpPr>
        <p:spPr/>
        <p:txBody>
          <a:bodyPr/>
          <a:lstStyle/>
          <a:p>
            <a:r>
              <a:rPr lang="pt-BR" dirty="0" err="1"/>
              <a:t>How</a:t>
            </a:r>
            <a:r>
              <a:rPr lang="pt-BR" dirty="0"/>
              <a:t> does it </a:t>
            </a:r>
            <a:r>
              <a:rPr lang="pt-BR" dirty="0" err="1"/>
              <a:t>works</a:t>
            </a:r>
            <a:r>
              <a:rPr lang="pt-BR" dirty="0"/>
              <a:t>?</a:t>
            </a:r>
          </a:p>
        </p:txBody>
      </p:sp>
      <p:pic>
        <p:nvPicPr>
          <p:cNvPr id="9" name="Imagem 8">
            <a:extLst>
              <a:ext uri="{FF2B5EF4-FFF2-40B4-BE49-F238E27FC236}">
                <a16:creationId xmlns:a16="http://schemas.microsoft.com/office/drawing/2014/main" id="{1C13A7F1-6BF6-4438-A08A-FF75F6ED1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289" y="2157412"/>
            <a:ext cx="7810500" cy="2543175"/>
          </a:xfrm>
          <a:prstGeom prst="rect">
            <a:avLst/>
          </a:prstGeom>
        </p:spPr>
      </p:pic>
      <p:sp>
        <p:nvSpPr>
          <p:cNvPr id="12" name="CaixaDeTexto 11">
            <a:extLst>
              <a:ext uri="{FF2B5EF4-FFF2-40B4-BE49-F238E27FC236}">
                <a16:creationId xmlns:a16="http://schemas.microsoft.com/office/drawing/2014/main" id="{D2F32822-2A27-4DF8-8CEC-34789A5FEFDC}"/>
              </a:ext>
            </a:extLst>
          </p:cNvPr>
          <p:cNvSpPr txBox="1"/>
          <p:nvPr/>
        </p:nvSpPr>
        <p:spPr>
          <a:xfrm>
            <a:off x="9713843" y="6188702"/>
            <a:ext cx="1627753" cy="369332"/>
          </a:xfrm>
          <a:prstGeom prst="rect">
            <a:avLst/>
          </a:prstGeom>
          <a:noFill/>
        </p:spPr>
        <p:txBody>
          <a:bodyPr wrap="none" rtlCol="0">
            <a:spAutoFit/>
          </a:bodyPr>
          <a:lstStyle/>
          <a:p>
            <a:r>
              <a:rPr lang="pt-BR" dirty="0">
                <a:effectLst/>
              </a:rPr>
              <a:t>AWS Console</a:t>
            </a:r>
            <a:endParaRPr lang="pt-BR" dirty="0"/>
          </a:p>
        </p:txBody>
      </p:sp>
    </p:spTree>
    <p:extLst>
      <p:ext uri="{BB962C8B-B14F-4D97-AF65-F5344CB8AC3E}">
        <p14:creationId xmlns:p14="http://schemas.microsoft.com/office/powerpoint/2010/main" val="371241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95944-6541-47E2-9FB6-39CA0E187E33}"/>
              </a:ext>
            </a:extLst>
          </p:cNvPr>
          <p:cNvSpPr>
            <a:spLocks noGrp="1"/>
          </p:cNvSpPr>
          <p:nvPr>
            <p:ph type="title"/>
          </p:nvPr>
        </p:nvSpPr>
        <p:spPr/>
        <p:txBody>
          <a:bodyPr/>
          <a:lstStyle/>
          <a:p>
            <a:r>
              <a:rPr lang="pt-BR" dirty="0" err="1"/>
              <a:t>How</a:t>
            </a:r>
            <a:r>
              <a:rPr lang="pt-BR" dirty="0"/>
              <a:t> does it </a:t>
            </a:r>
            <a:r>
              <a:rPr lang="pt-BR" dirty="0" err="1"/>
              <a:t>works</a:t>
            </a:r>
            <a:r>
              <a:rPr lang="pt-BR" dirty="0"/>
              <a:t>?</a:t>
            </a:r>
          </a:p>
        </p:txBody>
      </p:sp>
      <p:sp>
        <p:nvSpPr>
          <p:cNvPr id="12" name="CaixaDeTexto 11">
            <a:extLst>
              <a:ext uri="{FF2B5EF4-FFF2-40B4-BE49-F238E27FC236}">
                <a16:creationId xmlns:a16="http://schemas.microsoft.com/office/drawing/2014/main" id="{D2F32822-2A27-4DF8-8CEC-34789A5FEFDC}"/>
              </a:ext>
            </a:extLst>
          </p:cNvPr>
          <p:cNvSpPr txBox="1"/>
          <p:nvPr/>
        </p:nvSpPr>
        <p:spPr>
          <a:xfrm>
            <a:off x="9713843" y="6188702"/>
            <a:ext cx="1627753" cy="369332"/>
          </a:xfrm>
          <a:prstGeom prst="rect">
            <a:avLst/>
          </a:prstGeom>
          <a:noFill/>
        </p:spPr>
        <p:txBody>
          <a:bodyPr wrap="none" rtlCol="0">
            <a:spAutoFit/>
          </a:bodyPr>
          <a:lstStyle/>
          <a:p>
            <a:r>
              <a:rPr lang="pt-BR" dirty="0">
                <a:effectLst/>
              </a:rPr>
              <a:t>AWS Console</a:t>
            </a:r>
            <a:endParaRPr lang="pt-BR" dirty="0"/>
          </a:p>
        </p:txBody>
      </p:sp>
      <p:pic>
        <p:nvPicPr>
          <p:cNvPr id="4" name="Imagem 3">
            <a:extLst>
              <a:ext uri="{FF2B5EF4-FFF2-40B4-BE49-F238E27FC236}">
                <a16:creationId xmlns:a16="http://schemas.microsoft.com/office/drawing/2014/main" id="{3D2E7AD6-B8C4-4E39-9B0B-A7589D6AC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168" y="1782318"/>
            <a:ext cx="8067675" cy="4591050"/>
          </a:xfrm>
          <a:prstGeom prst="rect">
            <a:avLst/>
          </a:prstGeom>
        </p:spPr>
      </p:pic>
    </p:spTree>
    <p:extLst>
      <p:ext uri="{BB962C8B-B14F-4D97-AF65-F5344CB8AC3E}">
        <p14:creationId xmlns:p14="http://schemas.microsoft.com/office/powerpoint/2010/main" val="1499432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Tipo de Madeira</Template>
  <TotalTime>1553</TotalTime>
  <Words>1114</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16</vt:i4>
      </vt:variant>
    </vt:vector>
  </HeadingPairs>
  <TitlesOfParts>
    <vt:vector size="25" baseType="lpstr">
      <vt:lpstr>Arial</vt:lpstr>
      <vt:lpstr>Calisto MT</vt:lpstr>
      <vt:lpstr>Rockwell</vt:lpstr>
      <vt:lpstr>Rockwell Condensed</vt:lpstr>
      <vt:lpstr>TimesNewRomanPS-BoldMT</vt:lpstr>
      <vt:lpstr>TimesNewRomanPS-ItalicMT</vt:lpstr>
      <vt:lpstr>TimesNewRomanPSMT</vt:lpstr>
      <vt:lpstr>Wingdings</vt:lpstr>
      <vt:lpstr>Tipo de Madeira</vt:lpstr>
      <vt:lpstr>Assessment of Amazon Comprehend Medical: Medication Information Extraction</vt:lpstr>
      <vt:lpstr>What Is Amazon Comprehend?</vt:lpstr>
      <vt:lpstr>natural language processing (NLP)</vt:lpstr>
      <vt:lpstr>information extraction (IE)</vt:lpstr>
      <vt:lpstr>named entity recognition (NER)</vt:lpstr>
      <vt:lpstr>Amazon Comprehend Medical</vt:lpstr>
      <vt:lpstr>Amazon Comprehend Medical</vt:lpstr>
      <vt:lpstr>How does it works?</vt:lpstr>
      <vt:lpstr>How does it works?</vt:lpstr>
      <vt:lpstr>How does it works?</vt:lpstr>
      <vt:lpstr>Testing on pyhthon (vscode)</vt:lpstr>
      <vt:lpstr>Results</vt:lpstr>
      <vt:lpstr>PAPER Method</vt:lpstr>
      <vt:lpstr>PAPER RESULTS</vt:lpstr>
      <vt:lpstr>Paper Discussion and conclusion</vt:lpstr>
      <vt:lpstr>Study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Amazon Comprehend Medical: Medication Information Extraction</dc:title>
  <dc:creator>Gabriel H. Lins</dc:creator>
  <cp:lastModifiedBy>Gabriel H. Lins</cp:lastModifiedBy>
  <cp:revision>3</cp:revision>
  <dcterms:created xsi:type="dcterms:W3CDTF">2021-09-22T12:22:57Z</dcterms:created>
  <dcterms:modified xsi:type="dcterms:W3CDTF">2021-09-23T14:17:24Z</dcterms:modified>
</cp:coreProperties>
</file>