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08750" y="33875"/>
            <a:ext cx="2926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Traitements effectués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08450" y="654625"/>
            <a:ext cx="920100" cy="438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Sentinel-2 et BD Forêt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103250" y="33875"/>
            <a:ext cx="1008900" cy="16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075525" y="-42325"/>
            <a:ext cx="9756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Légende</a:t>
            </a:r>
            <a:endParaRPr sz="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272300" y="399700"/>
            <a:ext cx="607200" cy="205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Times New Roman"/>
                <a:ea typeface="Times New Roman"/>
                <a:cs typeface="Times New Roman"/>
                <a:sym typeface="Times New Roman"/>
              </a:rPr>
              <a:t>Entrée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8272300" y="809825"/>
            <a:ext cx="670800" cy="20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Times New Roman"/>
                <a:ea typeface="Times New Roman"/>
                <a:cs typeface="Times New Roman"/>
                <a:sym typeface="Times New Roman"/>
              </a:rPr>
              <a:t>Traitement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233600" y="1280850"/>
            <a:ext cx="748200" cy="205200"/>
          </a:xfrm>
          <a:prstGeom prst="parallelogram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Sortie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305625" y="607525"/>
            <a:ext cx="1435500" cy="532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Téléchargement des données avec une couverture nuageuse &lt;15% et ajustement de l’emprise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018200" y="709975"/>
            <a:ext cx="1349700" cy="327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Extraction des polygones pertinents de la BD Forêt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" name="Google Shape;63;p13"/>
          <p:cNvCxnSpPr>
            <a:endCxn id="61" idx="1"/>
          </p:cNvCxnSpPr>
          <p:nvPr/>
        </p:nvCxnSpPr>
        <p:spPr>
          <a:xfrm>
            <a:off x="2028425" y="870625"/>
            <a:ext cx="277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61" idx="3"/>
            <a:endCxn id="62" idx="1"/>
          </p:cNvCxnSpPr>
          <p:nvPr/>
        </p:nvCxnSpPr>
        <p:spPr>
          <a:xfrm>
            <a:off x="3741125" y="87362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5644975" y="740575"/>
            <a:ext cx="833100" cy="266100"/>
          </a:xfrm>
          <a:prstGeom prst="parallelogram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Images de sortie 1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13"/>
          <p:cNvCxnSpPr>
            <a:stCxn id="62" idx="3"/>
            <a:endCxn id="65" idx="5"/>
          </p:cNvCxnSpPr>
          <p:nvPr/>
        </p:nvCxnSpPr>
        <p:spPr>
          <a:xfrm>
            <a:off x="5367900" y="873625"/>
            <a:ext cx="31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/>
          <p:nvPr/>
        </p:nvSpPr>
        <p:spPr>
          <a:xfrm>
            <a:off x="698400" y="636625"/>
            <a:ext cx="332700" cy="47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0" y="654625"/>
            <a:ext cx="770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Préparation des couches </a:t>
            </a:r>
            <a:r>
              <a:rPr b="1" lang="fr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d'entrées</a:t>
            </a:r>
            <a:endParaRPr b="1" sz="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2305625" y="1293325"/>
            <a:ext cx="1435500" cy="532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 du NDVI pour chaque image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4018200" y="1395775"/>
            <a:ext cx="1349700" cy="327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du masque de forêt (raster)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3"/>
          <p:cNvCxnSpPr>
            <a:stCxn id="69" idx="1"/>
            <a:endCxn id="72" idx="2"/>
          </p:cNvCxnSpPr>
          <p:nvPr/>
        </p:nvCxnSpPr>
        <p:spPr>
          <a:xfrm rot="10800000">
            <a:off x="1995425" y="1557925"/>
            <a:ext cx="310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70" idx="1"/>
            <a:endCxn id="69" idx="3"/>
          </p:cNvCxnSpPr>
          <p:nvPr/>
        </p:nvCxnSpPr>
        <p:spPr>
          <a:xfrm rot="10800000">
            <a:off x="3741000" y="155942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5" idx="4"/>
            <a:endCxn id="70" idx="3"/>
          </p:cNvCxnSpPr>
          <p:nvPr/>
        </p:nvCxnSpPr>
        <p:spPr>
          <a:xfrm flipH="1">
            <a:off x="5367925" y="1006675"/>
            <a:ext cx="693600" cy="55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/>
          <p:nvPr/>
        </p:nvSpPr>
        <p:spPr>
          <a:xfrm>
            <a:off x="698400" y="1322425"/>
            <a:ext cx="332700" cy="47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0" y="1340425"/>
            <a:ext cx="770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Pré-traitement des données</a:t>
            </a:r>
            <a:endParaRPr b="1" sz="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141675" y="2013775"/>
            <a:ext cx="1435500" cy="532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Création des échantillons d’apprentissage à partir des polygones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p13"/>
          <p:cNvCxnSpPr>
            <a:stCxn id="77" idx="3"/>
            <a:endCxn id="79" idx="1"/>
          </p:cNvCxnSpPr>
          <p:nvPr/>
        </p:nvCxnSpPr>
        <p:spPr>
          <a:xfrm>
            <a:off x="2577175" y="227987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/>
          <p:nvPr/>
        </p:nvSpPr>
        <p:spPr>
          <a:xfrm>
            <a:off x="2854375" y="2141275"/>
            <a:ext cx="1064400" cy="266100"/>
          </a:xfrm>
          <a:prstGeom prst="parallelogram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Échantillons</a:t>
            </a: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 d’apprentissage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98400" y="2037325"/>
            <a:ext cx="332700" cy="47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0" y="2055325"/>
            <a:ext cx="770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Génération des échantillons d’apprentissage</a:t>
            </a:r>
            <a:endParaRPr b="1" sz="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5638100" y="1426375"/>
            <a:ext cx="9756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Sentinel-2 (2)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Forêt (2)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108450" y="2791075"/>
            <a:ext cx="920100" cy="396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NDVI calculé et échantillons d’apprentissage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2305625" y="2723125"/>
            <a:ext cx="1435500" cy="532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Entraînement du modèle RandomForest, selon les essences forestières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4018200" y="2825575"/>
            <a:ext cx="1370400" cy="327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Validation croisée en 5 plis pour évaluer la performance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13"/>
          <p:cNvCxnSpPr>
            <a:endCxn id="85" idx="1"/>
          </p:cNvCxnSpPr>
          <p:nvPr/>
        </p:nvCxnSpPr>
        <p:spPr>
          <a:xfrm>
            <a:off x="2028425" y="2986225"/>
            <a:ext cx="277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85" idx="3"/>
            <a:endCxn id="86" idx="1"/>
          </p:cNvCxnSpPr>
          <p:nvPr/>
        </p:nvCxnSpPr>
        <p:spPr>
          <a:xfrm>
            <a:off x="3741125" y="298922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3"/>
          <p:cNvSpPr/>
          <p:nvPr/>
        </p:nvSpPr>
        <p:spPr>
          <a:xfrm>
            <a:off x="5644975" y="2856175"/>
            <a:ext cx="1515900" cy="266100"/>
          </a:xfrm>
          <a:prstGeom prst="parallelogram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Résultat de la classification des pixels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" name="Google Shape;90;p13"/>
          <p:cNvCxnSpPr>
            <a:stCxn id="86" idx="3"/>
            <a:endCxn id="89" idx="5"/>
          </p:cNvCxnSpPr>
          <p:nvPr/>
        </p:nvCxnSpPr>
        <p:spPr>
          <a:xfrm>
            <a:off x="5388600" y="2989225"/>
            <a:ext cx="2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3"/>
          <p:cNvSpPr/>
          <p:nvPr/>
        </p:nvSpPr>
        <p:spPr>
          <a:xfrm>
            <a:off x="698400" y="2752225"/>
            <a:ext cx="332700" cy="47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0" y="2770225"/>
            <a:ext cx="770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supervisée à l’échelle du pixel</a:t>
            </a:r>
            <a:endParaRPr b="1" sz="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664813" y="3421300"/>
            <a:ext cx="1435500" cy="532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Agrégation des classes de pixels pour chaque polygone de la BD Forêt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" name="Google Shape;94;p13"/>
          <p:cNvCxnSpPr>
            <a:stCxn id="93" idx="1"/>
            <a:endCxn id="95" idx="3"/>
          </p:cNvCxnSpPr>
          <p:nvPr/>
        </p:nvCxnSpPr>
        <p:spPr>
          <a:xfrm flipH="1">
            <a:off x="4402313" y="3687400"/>
            <a:ext cx="262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3"/>
          <p:cNvSpPr/>
          <p:nvPr/>
        </p:nvSpPr>
        <p:spPr>
          <a:xfrm>
            <a:off x="1141675" y="3564775"/>
            <a:ext cx="1626900" cy="266100"/>
          </a:xfrm>
          <a:prstGeom prst="parallelogram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Résultat de la classification des peuplements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98400" y="3467125"/>
            <a:ext cx="332700" cy="47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0" y="3485125"/>
            <a:ext cx="770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des peuplements forestiers</a:t>
            </a:r>
            <a:endParaRPr b="1" sz="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108450" y="4169425"/>
            <a:ext cx="920100" cy="676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de confusion, rapports de classification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305625" y="4140325"/>
            <a:ext cx="1435500" cy="676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Analyse des performances globales du modèle. Identification des limites de la méthodologie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13"/>
          <p:cNvCxnSpPr>
            <a:endCxn id="100" idx="1"/>
          </p:cNvCxnSpPr>
          <p:nvPr/>
        </p:nvCxnSpPr>
        <p:spPr>
          <a:xfrm>
            <a:off x="2028425" y="4475425"/>
            <a:ext cx="2772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>
            <a:stCxn id="100" idx="3"/>
          </p:cNvCxnSpPr>
          <p:nvPr/>
        </p:nvCxnSpPr>
        <p:spPr>
          <a:xfrm>
            <a:off x="3741125" y="4478425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3"/>
          <p:cNvSpPr/>
          <p:nvPr/>
        </p:nvSpPr>
        <p:spPr>
          <a:xfrm>
            <a:off x="4018200" y="4385575"/>
            <a:ext cx="1626900" cy="266100"/>
          </a:xfrm>
          <a:prstGeom prst="parallelogram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698400" y="4169425"/>
            <a:ext cx="332700" cy="647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0" y="4187425"/>
            <a:ext cx="770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des résultats</a:t>
            </a:r>
            <a:endParaRPr b="1" sz="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195438" y="1424875"/>
            <a:ext cx="833100" cy="266100"/>
          </a:xfrm>
          <a:prstGeom prst="parallelogram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Images de sortie 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" name="Google Shape;106;p13"/>
          <p:cNvCxnSpPr>
            <a:stCxn id="72" idx="4"/>
            <a:endCxn id="77" idx="0"/>
          </p:cNvCxnSpPr>
          <p:nvPr/>
        </p:nvCxnSpPr>
        <p:spPr>
          <a:xfrm>
            <a:off x="1611988" y="1690975"/>
            <a:ext cx="24750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3"/>
          <p:cNvCxnSpPr>
            <a:stCxn id="89" idx="4"/>
            <a:endCxn id="93" idx="0"/>
          </p:cNvCxnSpPr>
          <p:nvPr/>
        </p:nvCxnSpPr>
        <p:spPr>
          <a:xfrm flipH="1">
            <a:off x="5382625" y="3122275"/>
            <a:ext cx="10203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3"/>
          <p:cNvSpPr txBox="1"/>
          <p:nvPr/>
        </p:nvSpPr>
        <p:spPr>
          <a:xfrm>
            <a:off x="6307325" y="3138775"/>
            <a:ext cx="12030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fr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Forêt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966900" y="3431725"/>
            <a:ext cx="1435500" cy="532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Times New Roman"/>
                <a:ea typeface="Times New Roman"/>
                <a:cs typeface="Times New Roman"/>
                <a:sym typeface="Times New Roman"/>
              </a:rPr>
              <a:t>Application des règles de décision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" name="Google Shape;109;p13"/>
          <p:cNvCxnSpPr>
            <a:stCxn id="95" idx="1"/>
            <a:endCxn id="96" idx="2"/>
          </p:cNvCxnSpPr>
          <p:nvPr/>
        </p:nvCxnSpPr>
        <p:spPr>
          <a:xfrm rot="10800000">
            <a:off x="2735300" y="3697825"/>
            <a:ext cx="23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110875" y="2677650"/>
            <a:ext cx="7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99925" y="1921075"/>
            <a:ext cx="7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99925" y="1225450"/>
            <a:ext cx="7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3"/>
          <p:cNvCxnSpPr/>
          <p:nvPr/>
        </p:nvCxnSpPr>
        <p:spPr>
          <a:xfrm>
            <a:off x="110875" y="3328850"/>
            <a:ext cx="7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3"/>
          <p:cNvCxnSpPr/>
          <p:nvPr/>
        </p:nvCxnSpPr>
        <p:spPr>
          <a:xfrm>
            <a:off x="99925" y="4057675"/>
            <a:ext cx="73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