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Averag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q1FHN4sVLZTjtoXCWRq+SGD64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BBEC1A-C3DC-48EA-B48E-BFA12997CD96}">
  <a:tblStyle styleId="{D2BBEC1A-C3DC-48EA-B48E-BFA12997CD96}" styleName="Table_0">
    <a:wholeTbl>
      <a:tcTxStyle b="off" i="off">
        <a:font>
          <a:latin typeface="Calibri"/>
          <a:ea typeface="Calibri"/>
          <a:cs typeface="Calibri"/>
        </a:font>
        <a:srgbClr val="1A9988"/>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rgbClr val="FFFFFF"/>
      </a:tcTxStyle>
      <a:tcStyle>
        <a:fill>
          <a:solidFill>
            <a:srgbClr val="1A9988"/>
          </a:solidFill>
        </a:fill>
      </a:tcStyle>
    </a:lastCol>
    <a:firstCol>
      <a:tcTxStyle b="on" i="off">
        <a:font>
          <a:latin typeface="Calibri"/>
          <a:ea typeface="Calibri"/>
          <a:cs typeface="Calibri"/>
        </a:font>
        <a:srgbClr val="FFFFFF"/>
      </a:tcTxStyle>
      <a:tcStyle>
        <a:fill>
          <a:solidFill>
            <a:srgbClr val="1A9988"/>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1A9988"/>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1A9988"/>
          </a:solidFill>
        </a:fill>
      </a:tcStyle>
    </a:firstRow>
    <a:neCell>
      <a:tcTxStyle/>
    </a:neCell>
    <a:nwCell>
      <a:tcTxStyle/>
    </a:nwCell>
  </a:tblStyle>
  <a:tblStyle styleId="{9380B07A-EFE5-4643-93A9-4095A44B845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1E60D9D-96C9-4E82-952D-CF8A6CC03DBF}"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b458617ce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b458617ce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b458617ce_7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b458617ce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b458617ce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b458617ce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b59dcf7e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b59dcf7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b458617ce_7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b458617c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b458617ce_7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b458617ce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ce2670d59214c8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ce2670d59214c8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b458617ce_1_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b458617ce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b458617ce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b458617ce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458617ce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000"/>
              <a:t>Manipulación de datos </a:t>
            </a:r>
            <a:endParaRPr sz="1000"/>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churn_bool: Creamos una variable booleana de churn con 0 y 1 para poder compararla contra variables numéricas.</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total_encuesta: Variable que unifica los valores obtenidos en la encuesta (item 1 al 8).</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Creamos nuevas variables que cuentan la cantidad de cada tipo de servicios y el total de servicios que los clientes contratan:</a:t>
            </a:r>
            <a:endParaRPr sz="1000">
              <a:solidFill>
                <a:schemeClr val="dk1"/>
              </a:solidFill>
              <a:latin typeface="Calibri"/>
              <a:ea typeface="Calibri"/>
              <a:cs typeface="Calibri"/>
              <a:sym typeface="Calibri"/>
            </a:endParaRPr>
          </a:p>
          <a:p>
            <a:pPr indent="-171450" lvl="1" marL="1200150" rtl="0" algn="l">
              <a:spcBef>
                <a:spcPts val="0"/>
              </a:spcBef>
              <a:spcAft>
                <a:spcPts val="0"/>
              </a:spcAft>
              <a:buNone/>
            </a:pPr>
            <a:r>
              <a:t/>
            </a: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q_online_serv: cuenta si el cliente tiene contratado internet service, online backup, onlinesecurity y/o tech support. Coloca un 1 por cada servicio contratado siendo el valor máximo de esta categoría = 4.</a:t>
            </a:r>
            <a:endParaRPr sz="1000">
              <a:solidFill>
                <a:schemeClr val="dk1"/>
              </a:solidFill>
            </a:endParaRPr>
          </a:p>
          <a:p>
            <a:pPr indent="-171450" lvl="1" marL="1200150" rtl="0" algn="l">
              <a:spcBef>
                <a:spcPts val="0"/>
              </a:spcBef>
              <a:spcAft>
                <a:spcPts val="0"/>
              </a:spcAft>
              <a:buNone/>
            </a:pPr>
            <a:r>
              <a:t/>
            </a: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q_streaming: cuenta si el cliente tiene contratado streaming tv y/o streaming movies. Coloca un 1 por cada servicio contratado siendo el valor máximo de esta categoría = 2.</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q_phone_serv: cuenta si el cliente tiene contratado phone y/o device protection. Coloca un 1 por cada servicio contratado siendo el valor máximo de esta categoría = 2.</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q_total_serv: realiza una suma de las tres categorías nombradas anteriormente siendo el valor máximo de esta variable = 8.</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1" name="Google Shape;121;g14b458617ce_7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4b458617ce_1_391"/>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4b458617ce_1_391"/>
          <p:cNvGrpSpPr/>
          <p:nvPr/>
        </p:nvGrpSpPr>
        <p:grpSpPr>
          <a:xfrm>
            <a:off x="1107036" y="1588427"/>
            <a:ext cx="994316" cy="61102"/>
            <a:chOff x="4580561" y="2589004"/>
            <a:chExt cx="1064464" cy="25200"/>
          </a:xfrm>
        </p:grpSpPr>
        <p:sp>
          <p:nvSpPr>
            <p:cNvPr id="12" name="Google Shape;12;g14b458617ce_1_39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4b458617ce_1_39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4b458617ce_1_391"/>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4b458617ce_1_391"/>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4b458617ce_1_39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4b458617ce_1_455"/>
          <p:cNvGrpSpPr/>
          <p:nvPr/>
        </p:nvGrpSpPr>
        <p:grpSpPr>
          <a:xfrm>
            <a:off x="1107036" y="5558926"/>
            <a:ext cx="994316" cy="61102"/>
            <a:chOff x="4580561" y="2589004"/>
            <a:chExt cx="1064464" cy="25200"/>
          </a:xfrm>
        </p:grpSpPr>
        <p:sp>
          <p:nvSpPr>
            <p:cNvPr id="75" name="Google Shape;75;g14b458617ce_1_45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4b458617ce_1_45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4b458617ce_1_455"/>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4b458617ce_1_455"/>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4b458617ce_1_45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4b458617ce_1_46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4b458617ce_1_399"/>
          <p:cNvGrpSpPr/>
          <p:nvPr/>
        </p:nvGrpSpPr>
        <p:grpSpPr>
          <a:xfrm>
            <a:off x="1107036" y="1588427"/>
            <a:ext cx="994316" cy="61102"/>
            <a:chOff x="4580561" y="2589004"/>
            <a:chExt cx="1064464" cy="25200"/>
          </a:xfrm>
        </p:grpSpPr>
        <p:sp>
          <p:nvSpPr>
            <p:cNvPr id="19" name="Google Shape;19;g14b458617ce_1_39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4b458617ce_1_39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4b458617ce_1_399"/>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4b458617ce_1_39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4b458617ce_1_40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4b458617ce_1_405"/>
          <p:cNvGrpSpPr/>
          <p:nvPr/>
        </p:nvGrpSpPr>
        <p:grpSpPr>
          <a:xfrm>
            <a:off x="1107036" y="1588427"/>
            <a:ext cx="994316" cy="61102"/>
            <a:chOff x="4580561" y="2589004"/>
            <a:chExt cx="1064464" cy="25200"/>
          </a:xfrm>
        </p:grpSpPr>
        <p:sp>
          <p:nvSpPr>
            <p:cNvPr id="26" name="Google Shape;26;g14b458617ce_1_40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4b458617ce_1_40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4b458617ce_1_405"/>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4b458617ce_1_405"/>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4b458617ce_1_4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4b458617ce_1_41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4b458617ce_1_413"/>
          <p:cNvGrpSpPr/>
          <p:nvPr/>
        </p:nvGrpSpPr>
        <p:grpSpPr>
          <a:xfrm>
            <a:off x="1107036" y="1588427"/>
            <a:ext cx="994316" cy="61102"/>
            <a:chOff x="4580561" y="2589004"/>
            <a:chExt cx="1064464" cy="25200"/>
          </a:xfrm>
        </p:grpSpPr>
        <p:sp>
          <p:nvSpPr>
            <p:cNvPr id="34" name="Google Shape;34;g14b458617ce_1_41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4b458617ce_1_41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4b458617ce_1_413"/>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4b458617ce_1_413"/>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4b458617ce_1_413"/>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4b458617ce_1_41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4b458617ce_1_4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4b458617ce_1_422"/>
          <p:cNvGrpSpPr/>
          <p:nvPr/>
        </p:nvGrpSpPr>
        <p:grpSpPr>
          <a:xfrm>
            <a:off x="1107036" y="1588427"/>
            <a:ext cx="994316" cy="61102"/>
            <a:chOff x="4580561" y="2589004"/>
            <a:chExt cx="1064464" cy="25200"/>
          </a:xfrm>
        </p:grpSpPr>
        <p:sp>
          <p:nvSpPr>
            <p:cNvPr id="43" name="Google Shape;43;g14b458617ce_1_4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4b458617ce_1_4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4b458617ce_1_422"/>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4b458617ce_1_42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4b458617ce_1_42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4b458617ce_1_429"/>
          <p:cNvGrpSpPr/>
          <p:nvPr/>
        </p:nvGrpSpPr>
        <p:grpSpPr>
          <a:xfrm>
            <a:off x="1107036" y="1588427"/>
            <a:ext cx="994316" cy="61102"/>
            <a:chOff x="4580561" y="2589004"/>
            <a:chExt cx="1064464" cy="25200"/>
          </a:xfrm>
        </p:grpSpPr>
        <p:sp>
          <p:nvSpPr>
            <p:cNvPr id="50" name="Google Shape;50;g14b458617ce_1_42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4b458617ce_1_42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4b458617ce_1_429"/>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4b458617ce_1_429"/>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4b458617ce_1_42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4b458617ce_1_437"/>
          <p:cNvGrpSpPr/>
          <p:nvPr/>
        </p:nvGrpSpPr>
        <p:grpSpPr>
          <a:xfrm>
            <a:off x="1107036" y="5558926"/>
            <a:ext cx="994316" cy="61102"/>
            <a:chOff x="4580561" y="2589004"/>
            <a:chExt cx="1064464" cy="25200"/>
          </a:xfrm>
        </p:grpSpPr>
        <p:sp>
          <p:nvSpPr>
            <p:cNvPr id="57" name="Google Shape;57;g14b458617ce_1_43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4b458617ce_1_43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4b458617ce_1_437"/>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4b458617ce_1_43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4b458617ce_1_443"/>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4b458617ce_1_443"/>
          <p:cNvGrpSpPr/>
          <p:nvPr/>
        </p:nvGrpSpPr>
        <p:grpSpPr>
          <a:xfrm>
            <a:off x="1107036" y="1588427"/>
            <a:ext cx="994316" cy="61102"/>
            <a:chOff x="4580561" y="2589004"/>
            <a:chExt cx="1064464" cy="25200"/>
          </a:xfrm>
        </p:grpSpPr>
        <p:sp>
          <p:nvSpPr>
            <p:cNvPr id="64" name="Google Shape;64;g14b458617ce_1_44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4b458617ce_1_44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4b458617ce_1_443"/>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4b458617ce_1_443"/>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4b458617ce_1_443"/>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4b458617ce_1_44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4b458617ce_1_452"/>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4b458617ce_1_45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4b458617ce_1_38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4b458617ce_1_38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4b458617ce_1_38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4b458617ce_1_301"/>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300"/>
              <a:buNone/>
            </a:pPr>
            <a:r>
              <a:rPr lang="es-419" sz="3400"/>
              <a:t>Churn en Telecomunicaciones</a:t>
            </a:r>
            <a:endParaRPr sz="3400"/>
          </a:p>
        </p:txBody>
      </p:sp>
      <p:sp>
        <p:nvSpPr>
          <p:cNvPr id="87" name="Google Shape;87;g14b458617ce_1_301"/>
          <p:cNvSpPr txBox="1"/>
          <p:nvPr>
            <p:ph idx="1" type="body"/>
          </p:nvPr>
        </p:nvSpPr>
        <p:spPr>
          <a:xfrm>
            <a:off x="972600" y="5565400"/>
            <a:ext cx="2187600" cy="1192800"/>
          </a:xfrm>
          <a:prstGeom prst="rect">
            <a:avLst/>
          </a:prstGeom>
        </p:spPr>
        <p:txBody>
          <a:bodyPr anchorCtr="0" anchor="t" bIns="121900" lIns="121900" spcFirstLastPara="1" rIns="121900" wrap="square" tIns="121900">
            <a:normAutofit/>
          </a:bodyPr>
          <a:lstStyle/>
          <a:p>
            <a:pPr indent="0" lvl="0" marL="0" rtl="0" algn="l">
              <a:lnSpc>
                <a:spcPct val="20000"/>
              </a:lnSpc>
              <a:spcBef>
                <a:spcPts val="0"/>
              </a:spcBef>
              <a:spcAft>
                <a:spcPts val="0"/>
              </a:spcAft>
              <a:buNone/>
            </a:pPr>
            <a:r>
              <a:rPr lang="es-419" sz="1500">
                <a:solidFill>
                  <a:srgbClr val="000000"/>
                </a:solidFill>
                <a:latin typeface="Calibri"/>
                <a:ea typeface="Calibri"/>
                <a:cs typeface="Calibri"/>
                <a:sym typeface="Calibri"/>
              </a:rPr>
              <a:t>Florencia García Palacio</a:t>
            </a:r>
            <a:endParaRPr sz="900">
              <a:solidFill>
                <a:srgbClr val="000000"/>
              </a:solidFill>
              <a:latin typeface="Arial"/>
              <a:ea typeface="Arial"/>
              <a:cs typeface="Arial"/>
              <a:sym typeface="Arial"/>
            </a:endParaRPr>
          </a:p>
          <a:p>
            <a:pPr indent="0" lvl="0" marL="0" rtl="0" algn="l">
              <a:lnSpc>
                <a:spcPct val="20000"/>
              </a:lnSpc>
              <a:spcBef>
                <a:spcPts val="1600"/>
              </a:spcBef>
              <a:spcAft>
                <a:spcPts val="0"/>
              </a:spcAft>
              <a:buNone/>
            </a:pPr>
            <a:r>
              <a:rPr lang="es-419" sz="1500">
                <a:solidFill>
                  <a:srgbClr val="000000"/>
                </a:solidFill>
                <a:latin typeface="Calibri"/>
                <a:ea typeface="Calibri"/>
                <a:cs typeface="Calibri"/>
                <a:sym typeface="Calibri"/>
              </a:rPr>
              <a:t>Federico Hoffmann</a:t>
            </a:r>
            <a:endParaRPr sz="900">
              <a:solidFill>
                <a:srgbClr val="000000"/>
              </a:solidFill>
              <a:latin typeface="Arial"/>
              <a:ea typeface="Arial"/>
              <a:cs typeface="Arial"/>
              <a:sym typeface="Arial"/>
            </a:endParaRPr>
          </a:p>
          <a:p>
            <a:pPr indent="0" lvl="0" marL="0" rtl="0" algn="l">
              <a:lnSpc>
                <a:spcPct val="20000"/>
              </a:lnSpc>
              <a:spcBef>
                <a:spcPts val="1600"/>
              </a:spcBef>
              <a:spcAft>
                <a:spcPts val="0"/>
              </a:spcAft>
              <a:buNone/>
            </a:pPr>
            <a:r>
              <a:rPr lang="es-419" sz="1500">
                <a:solidFill>
                  <a:srgbClr val="000000"/>
                </a:solidFill>
                <a:latin typeface="Calibri"/>
                <a:ea typeface="Calibri"/>
                <a:cs typeface="Calibri"/>
                <a:sym typeface="Calibri"/>
              </a:rPr>
              <a:t>Gabriel Jourdan</a:t>
            </a:r>
            <a:endParaRPr sz="900">
              <a:solidFill>
                <a:srgbClr val="000000"/>
              </a:solidFill>
              <a:latin typeface="Arial"/>
              <a:ea typeface="Arial"/>
              <a:cs typeface="Arial"/>
              <a:sym typeface="Arial"/>
            </a:endParaRPr>
          </a:p>
          <a:p>
            <a:pPr indent="0" lvl="0" marL="0" rtl="0" algn="l">
              <a:lnSpc>
                <a:spcPct val="20000"/>
              </a:lnSpc>
              <a:spcBef>
                <a:spcPts val="1600"/>
              </a:spcBef>
              <a:spcAft>
                <a:spcPts val="1600"/>
              </a:spcAft>
              <a:buNone/>
            </a:pPr>
            <a:r>
              <a:rPr lang="es-419" sz="1500">
                <a:solidFill>
                  <a:srgbClr val="000000"/>
                </a:solidFill>
                <a:latin typeface="Calibri"/>
                <a:ea typeface="Calibri"/>
                <a:cs typeface="Calibri"/>
                <a:sym typeface="Calibri"/>
              </a:rPr>
              <a:t>Victoria Ramondelli</a:t>
            </a:r>
            <a:endParaRPr sz="800"/>
          </a:p>
        </p:txBody>
      </p:sp>
      <p:pic>
        <p:nvPicPr>
          <p:cNvPr id="88" name="Google Shape;88;g14b458617ce_1_301"/>
          <p:cNvPicPr preferRelativeResize="0"/>
          <p:nvPr/>
        </p:nvPicPr>
        <p:blipFill rotWithShape="1">
          <a:blip r:embed="rId3">
            <a:alphaModFix/>
          </a:blip>
          <a:srcRect b="0" l="0" r="0" t="0"/>
          <a:stretch/>
        </p:blipFill>
        <p:spPr>
          <a:xfrm>
            <a:off x="7755536" y="5514831"/>
            <a:ext cx="4118632" cy="1147834"/>
          </a:xfrm>
          <a:prstGeom prst="rect">
            <a:avLst/>
          </a:prstGeom>
          <a:noFill/>
          <a:ln>
            <a:noFill/>
          </a:ln>
        </p:spPr>
      </p:pic>
      <p:sp>
        <p:nvSpPr>
          <p:cNvPr id="89" name="Google Shape;89;g14b458617ce_1_301"/>
          <p:cNvSpPr txBox="1"/>
          <p:nvPr/>
        </p:nvSpPr>
        <p:spPr>
          <a:xfrm>
            <a:off x="972824" y="810831"/>
            <a:ext cx="4948800" cy="815700"/>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b="0" i="0" lang="es-419" sz="4500" u="none" cap="none" strike="noStrike">
                <a:solidFill>
                  <a:srgbClr val="000000"/>
                </a:solidFill>
                <a:latin typeface="Calibri"/>
                <a:ea typeface="Calibri"/>
                <a:cs typeface="Calibri"/>
                <a:sym typeface="Calibri"/>
              </a:rPr>
              <a:t>Proyecto Final</a:t>
            </a:r>
            <a:endParaRPr sz="4500">
              <a:solidFill>
                <a:srgbClr val="000000"/>
              </a:solidFill>
              <a:latin typeface="Calibri"/>
              <a:ea typeface="Calibri"/>
              <a:cs typeface="Calibri"/>
              <a:sym typeface="Calibri"/>
            </a:endParaRPr>
          </a:p>
        </p:txBody>
      </p:sp>
      <p:pic>
        <p:nvPicPr>
          <p:cNvPr id="90" name="Google Shape;90;g14b458617ce_1_301"/>
          <p:cNvPicPr preferRelativeResize="0"/>
          <p:nvPr/>
        </p:nvPicPr>
        <p:blipFill rotWithShape="1">
          <a:blip r:embed="rId4">
            <a:alphaModFix/>
          </a:blip>
          <a:srcRect b="0" l="0" r="0" t="0"/>
          <a:stretch/>
        </p:blipFill>
        <p:spPr>
          <a:xfrm>
            <a:off x="2496565" y="2471798"/>
            <a:ext cx="6269467" cy="2633166"/>
          </a:xfrm>
          <a:prstGeom prst="rect">
            <a:avLst/>
          </a:prstGeom>
          <a:noFill/>
          <a:ln>
            <a:noFill/>
          </a:ln>
        </p:spPr>
      </p:pic>
      <p:sp>
        <p:nvSpPr>
          <p:cNvPr id="91" name="Google Shape;91;g14b458617ce_1_301"/>
          <p:cNvSpPr txBox="1"/>
          <p:nvPr/>
        </p:nvSpPr>
        <p:spPr>
          <a:xfrm>
            <a:off x="3631300" y="5565400"/>
            <a:ext cx="3999900" cy="1046700"/>
          </a:xfrm>
          <a:prstGeom prst="rect">
            <a:avLst/>
          </a:prstGeom>
          <a:noFill/>
          <a:ln>
            <a:noFill/>
          </a:ln>
        </p:spPr>
        <p:txBody>
          <a:bodyPr anchorCtr="0" anchor="t" bIns="121900" lIns="121900" spcFirstLastPara="1" rIns="121900" wrap="square" tIns="121900">
            <a:spAutoFit/>
          </a:bodyPr>
          <a:lstStyle/>
          <a:p>
            <a:pPr indent="0" lvl="0" marL="0" rtl="0" algn="l">
              <a:lnSpc>
                <a:spcPct val="20000"/>
              </a:lnSpc>
              <a:spcBef>
                <a:spcPts val="0"/>
              </a:spcBef>
              <a:spcAft>
                <a:spcPts val="0"/>
              </a:spcAft>
              <a:buNone/>
            </a:pPr>
            <a:r>
              <a:rPr lang="es-419" sz="1500">
                <a:latin typeface="Calibri"/>
                <a:ea typeface="Calibri"/>
                <a:cs typeface="Calibri"/>
                <a:sym typeface="Calibri"/>
              </a:rPr>
              <a:t>Profesor: Damián Dapueto</a:t>
            </a:r>
            <a:endParaRPr sz="1500">
              <a:latin typeface="Calibri"/>
              <a:ea typeface="Calibri"/>
              <a:cs typeface="Calibri"/>
              <a:sym typeface="Calibri"/>
            </a:endParaRPr>
          </a:p>
          <a:p>
            <a:pPr indent="0" lvl="0" marL="0" rtl="0" algn="l">
              <a:lnSpc>
                <a:spcPct val="20000"/>
              </a:lnSpc>
              <a:spcBef>
                <a:spcPts val="1600"/>
              </a:spcBef>
              <a:spcAft>
                <a:spcPts val="0"/>
              </a:spcAft>
              <a:buNone/>
            </a:pPr>
            <a:r>
              <a:rPr lang="es-419" sz="1500">
                <a:latin typeface="Calibri"/>
                <a:ea typeface="Calibri"/>
                <a:cs typeface="Calibri"/>
                <a:sym typeface="Calibri"/>
              </a:rPr>
              <a:t>Tutor: Alejandro Pujol</a:t>
            </a:r>
            <a:endParaRPr sz="900"/>
          </a:p>
          <a:p>
            <a:pPr indent="0" lvl="0" marL="0" rtl="0" algn="l">
              <a:lnSpc>
                <a:spcPct val="20000"/>
              </a:lnSpc>
              <a:spcBef>
                <a:spcPts val="1600"/>
              </a:spcBef>
              <a:spcAft>
                <a:spcPts val="0"/>
              </a:spcAft>
              <a:buNone/>
            </a:pPr>
            <a:r>
              <a:t/>
            </a:r>
            <a:endParaRPr sz="1500">
              <a:latin typeface="Calibri"/>
              <a:ea typeface="Calibri"/>
              <a:cs typeface="Calibri"/>
              <a:sym typeface="Calibri"/>
            </a:endParaRPr>
          </a:p>
          <a:p>
            <a:pPr indent="0" lvl="0" marL="0" rtl="0" algn="l">
              <a:lnSpc>
                <a:spcPct val="20000"/>
              </a:lnSpc>
              <a:spcBef>
                <a:spcPts val="1600"/>
              </a:spcBef>
              <a:spcAft>
                <a:spcPts val="1600"/>
              </a:spcAft>
              <a:buNone/>
            </a:pPr>
            <a:r>
              <a:rPr lang="es-419" sz="1500">
                <a:latin typeface="Calibri"/>
                <a:ea typeface="Calibri"/>
                <a:cs typeface="Calibri"/>
                <a:sym typeface="Calibri"/>
              </a:rPr>
              <a:t>Comisión 29730</a:t>
            </a:r>
            <a:endParaRPr sz="900"/>
          </a:p>
        </p:txBody>
      </p:sp>
      <p:sp>
        <p:nvSpPr>
          <p:cNvPr id="92" name="Google Shape;92;g14b458617ce_1_3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4b458617ce_7_18"/>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182" name="Google Shape;182;g14b458617ce_7_18"/>
          <p:cNvSpPr txBox="1"/>
          <p:nvPr>
            <p:ph idx="1" type="body"/>
          </p:nvPr>
        </p:nvSpPr>
        <p:spPr>
          <a:xfrm>
            <a:off x="972600" y="1857425"/>
            <a:ext cx="10402500" cy="1517400"/>
          </a:xfrm>
          <a:prstGeom prst="rect">
            <a:avLst/>
          </a:prstGeom>
        </p:spPr>
        <p:txBody>
          <a:bodyPr anchorCtr="0" anchor="t" bIns="121900" lIns="121900" spcFirstLastPara="1" rIns="121900" wrap="square" tIns="121900">
            <a:normAutofit lnSpcReduction="20000"/>
          </a:bodyPr>
          <a:lstStyle/>
          <a:p>
            <a:pPr indent="0" lvl="0" marL="0" rtl="0" algn="l">
              <a:spcBef>
                <a:spcPts val="0"/>
              </a:spcBef>
              <a:spcAft>
                <a:spcPts val="0"/>
              </a:spcAft>
              <a:buNone/>
            </a:pPr>
            <a:r>
              <a:rPr lang="es-419"/>
              <a:t>Los clientes que tienen contratos mensuales tienen mayor churn en todas las categorías.  Quienes tienen contratos anuales o bi anuales tienen un muy bajo porcentaje de abandono al contratar un servicio de streaming, y casi nulo cuando no contratan.</a:t>
            </a:r>
            <a:endParaRPr/>
          </a:p>
          <a:p>
            <a:pPr indent="0" lvl="0" marL="0" rtl="0" algn="l">
              <a:spcBef>
                <a:spcPts val="1600"/>
              </a:spcBef>
              <a:spcAft>
                <a:spcPts val="1600"/>
              </a:spcAft>
              <a:buNone/>
            </a:pPr>
            <a:r>
              <a:rPr lang="es-419"/>
              <a:t>Hay mayor churn en quienes contratan 2 servicios de streaming en general.</a:t>
            </a:r>
            <a:endParaRPr/>
          </a:p>
        </p:txBody>
      </p:sp>
      <p:sp>
        <p:nvSpPr>
          <p:cNvPr id="183" name="Google Shape;183;g14b458617ce_7_18"/>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84" name="Google Shape;184;g14b458617ce_7_18"/>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85" name="Google Shape;185;g14b458617ce_7_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pic>
        <p:nvPicPr>
          <p:cNvPr id="186" name="Google Shape;186;g14b458617ce_7_18"/>
          <p:cNvPicPr preferRelativeResize="0"/>
          <p:nvPr/>
        </p:nvPicPr>
        <p:blipFill>
          <a:blip r:embed="rId4">
            <a:alphaModFix/>
          </a:blip>
          <a:stretch>
            <a:fillRect/>
          </a:stretch>
        </p:blipFill>
        <p:spPr>
          <a:xfrm>
            <a:off x="1010288" y="3374825"/>
            <a:ext cx="10176218" cy="317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4b458617ce_7_26"/>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192" name="Google Shape;192;g14b458617ce_7_26"/>
          <p:cNvSpPr txBox="1"/>
          <p:nvPr>
            <p:ph idx="1" type="body"/>
          </p:nvPr>
        </p:nvSpPr>
        <p:spPr>
          <a:xfrm>
            <a:off x="972600" y="1857429"/>
            <a:ext cx="10251600" cy="15174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Quienes contratan servicio DSL tienen mayor porcentaje de churn en todos los tipos de contrato. </a:t>
            </a:r>
            <a:endParaRPr/>
          </a:p>
        </p:txBody>
      </p:sp>
      <p:sp>
        <p:nvSpPr>
          <p:cNvPr id="193" name="Google Shape;193;g14b458617ce_7_26"/>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94" name="Google Shape;194;g14b458617ce_7_26"/>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95" name="Google Shape;195;g14b458617ce_7_2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pic>
        <p:nvPicPr>
          <p:cNvPr id="196" name="Google Shape;196;g14b458617ce_7_26"/>
          <p:cNvPicPr preferRelativeResize="0"/>
          <p:nvPr/>
        </p:nvPicPr>
        <p:blipFill>
          <a:blip r:embed="rId4">
            <a:alphaModFix/>
          </a:blip>
          <a:stretch>
            <a:fillRect/>
          </a:stretch>
        </p:blipFill>
        <p:spPr>
          <a:xfrm>
            <a:off x="1021050" y="3294854"/>
            <a:ext cx="10176204" cy="31783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4b59dcf7e3_2_0"/>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202" name="Google Shape;202;g14b59dcf7e3_2_0"/>
          <p:cNvSpPr txBox="1"/>
          <p:nvPr>
            <p:ph idx="1" type="body"/>
          </p:nvPr>
        </p:nvSpPr>
        <p:spPr>
          <a:xfrm>
            <a:off x="972600" y="1857429"/>
            <a:ext cx="10251600" cy="1517400"/>
          </a:xfrm>
          <a:prstGeom prst="rect">
            <a:avLst/>
          </a:prstGeom>
        </p:spPr>
        <p:txBody>
          <a:bodyPr anchorCtr="0" anchor="t" bIns="121900" lIns="121900" spcFirstLastPara="1" rIns="121900" wrap="square" tIns="121900">
            <a:normAutofit lnSpcReduction="20000"/>
          </a:bodyPr>
          <a:lstStyle/>
          <a:p>
            <a:pPr indent="0" lvl="0" marL="0" rtl="0" algn="just">
              <a:spcBef>
                <a:spcPts val="0"/>
              </a:spcBef>
              <a:spcAft>
                <a:spcPts val="0"/>
              </a:spcAft>
              <a:buNone/>
            </a:pPr>
            <a:r>
              <a:rPr lang="es-419"/>
              <a:t>En los servicios de internet y teléfono, aquellos usuarios con abono más caro son quienes tienen mayor </a:t>
            </a:r>
            <a:r>
              <a:rPr lang="es-419"/>
              <a:t>propensión</a:t>
            </a:r>
            <a:r>
              <a:rPr lang="es-419"/>
              <a:t> al abandono, mientras que en los servicios de streaming, el valor del abono no es un determinante, y la proporción de usuarios que abandonan es similar.</a:t>
            </a:r>
            <a:endParaRPr/>
          </a:p>
          <a:p>
            <a:pPr indent="0" lvl="0" marL="0" rtl="0" algn="l">
              <a:spcBef>
                <a:spcPts val="1600"/>
              </a:spcBef>
              <a:spcAft>
                <a:spcPts val="1600"/>
              </a:spcAft>
              <a:buNone/>
            </a:pPr>
            <a:r>
              <a:rPr lang="es-419"/>
              <a:t>Quienes contratan servicios de streaming pagan abonos más altos.</a:t>
            </a:r>
            <a:endParaRPr/>
          </a:p>
        </p:txBody>
      </p:sp>
      <p:sp>
        <p:nvSpPr>
          <p:cNvPr id="203" name="Google Shape;203;g14b59dcf7e3_2_0"/>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204" name="Google Shape;204;g14b59dcf7e3_2_0"/>
          <p:cNvPicPr preferRelativeResize="0"/>
          <p:nvPr/>
        </p:nvPicPr>
        <p:blipFill>
          <a:blip r:embed="rId3">
            <a:alphaModFix/>
          </a:blip>
          <a:stretch>
            <a:fillRect/>
          </a:stretch>
        </p:blipFill>
        <p:spPr>
          <a:xfrm>
            <a:off x="748350" y="3313005"/>
            <a:ext cx="6888597" cy="2732046"/>
          </a:xfrm>
          <a:prstGeom prst="rect">
            <a:avLst/>
          </a:prstGeom>
          <a:noFill/>
          <a:ln>
            <a:noFill/>
          </a:ln>
        </p:spPr>
      </p:pic>
      <p:pic>
        <p:nvPicPr>
          <p:cNvPr id="205" name="Google Shape;205;g14b59dcf7e3_2_0"/>
          <p:cNvPicPr preferRelativeResize="0"/>
          <p:nvPr/>
        </p:nvPicPr>
        <p:blipFill>
          <a:blip r:embed="rId4">
            <a:alphaModFix/>
          </a:blip>
          <a:stretch>
            <a:fillRect/>
          </a:stretch>
        </p:blipFill>
        <p:spPr>
          <a:xfrm>
            <a:off x="7797390" y="3313000"/>
            <a:ext cx="3567910" cy="2811750"/>
          </a:xfrm>
          <a:prstGeom prst="rect">
            <a:avLst/>
          </a:prstGeom>
          <a:noFill/>
          <a:ln>
            <a:noFill/>
          </a:ln>
        </p:spPr>
      </p:pic>
      <p:pic>
        <p:nvPicPr>
          <p:cNvPr id="206" name="Google Shape;206;g14b59dcf7e3_2_0"/>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207" name="Google Shape;207;g14b59dcf7e3_2_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4b458617ce_7_5"/>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Predicción de Churn</a:t>
            </a:r>
            <a:endParaRPr/>
          </a:p>
          <a:p>
            <a:pPr indent="0" lvl="0" marL="0" rtl="0" algn="l">
              <a:spcBef>
                <a:spcPts val="0"/>
              </a:spcBef>
              <a:spcAft>
                <a:spcPts val="0"/>
              </a:spcAft>
              <a:buNone/>
            </a:pPr>
            <a:r>
              <a:t/>
            </a:r>
            <a:endParaRPr/>
          </a:p>
          <a:p>
            <a:pPr indent="0" lvl="0" marL="0" rtl="0" algn="l">
              <a:spcBef>
                <a:spcPts val="0"/>
              </a:spcBef>
              <a:spcAft>
                <a:spcPts val="0"/>
              </a:spcAft>
              <a:buNone/>
            </a:pPr>
            <a:r>
              <a:rPr b="0" lang="es-419" sz="5488"/>
              <a:t>Implementación de modelos de Machine Learning</a:t>
            </a:r>
            <a:endParaRPr b="0" sz="5488"/>
          </a:p>
        </p:txBody>
      </p:sp>
      <p:pic>
        <p:nvPicPr>
          <p:cNvPr id="213" name="Google Shape;213;g14b458617ce_7_5"/>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nvSpPr>
        <p:spPr>
          <a:xfrm>
            <a:off x="1185690" y="3097110"/>
            <a:ext cx="10171200" cy="2031900"/>
          </a:xfrm>
          <a:prstGeom prst="rect">
            <a:avLst/>
          </a:prstGeom>
          <a:noFill/>
          <a:ln>
            <a:noFill/>
          </a:ln>
        </p:spPr>
        <p:txBody>
          <a:bodyPr anchorCtr="0" anchor="ctr" bIns="45700" lIns="91425" spcFirstLastPara="1" rIns="91425" wrap="square" tIns="45700">
            <a:spAutoFit/>
          </a:bodyPr>
          <a:lstStyle/>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Decision Tree</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Logistic Regression</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Random Forest</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KNN</a:t>
            </a:r>
            <a:endParaRPr b="1" sz="1700">
              <a:solidFill>
                <a:schemeClr val="accent3"/>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txBox="1"/>
          <p:nvPr>
            <p:ph type="title"/>
          </p:nvPr>
        </p:nvSpPr>
        <p:spPr>
          <a:xfrm>
            <a:off x="967775" y="8698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Modelos implementados</a:t>
            </a:r>
            <a:endParaRPr/>
          </a:p>
        </p:txBody>
      </p:sp>
      <p:sp>
        <p:nvSpPr>
          <p:cNvPr id="220" name="Google Shape;220;p9"/>
          <p:cNvSpPr txBox="1"/>
          <p:nvPr>
            <p:ph idx="1" type="body"/>
          </p:nvPr>
        </p:nvSpPr>
        <p:spPr>
          <a:xfrm>
            <a:off x="967775" y="1921648"/>
            <a:ext cx="10251600" cy="1379700"/>
          </a:xfrm>
          <a:prstGeom prst="rect">
            <a:avLst/>
          </a:prstGeom>
        </p:spPr>
        <p:txBody>
          <a:bodyPr anchorCtr="0" anchor="t" bIns="121900" lIns="121900" spcFirstLastPara="1" rIns="121900" wrap="square" tIns="121900">
            <a:normAutofit fontScale="92500" lnSpcReduction="20000"/>
          </a:bodyPr>
          <a:lstStyle/>
          <a:p>
            <a:pPr indent="0" lvl="0" marL="0" rtl="0" algn="just">
              <a:spcBef>
                <a:spcPts val="0"/>
              </a:spcBef>
              <a:spcAft>
                <a:spcPts val="0"/>
              </a:spcAft>
              <a:buNone/>
            </a:pPr>
            <a:r>
              <a:rPr lang="es-419"/>
              <a:t>Para enfrentar el desafío de descubrir cuáles son las características que más influyen al momento de predecir la condición de Churn  / No Churn, implementamos los siguientes modelos de clasificación supervisada con técnicas de balanceo, oversampling, cross validation e hyperparameter tuning:</a:t>
            </a:r>
            <a:endParaRPr/>
          </a:p>
          <a:p>
            <a:pPr indent="0" lvl="0" marL="0" rtl="0" algn="l">
              <a:spcBef>
                <a:spcPts val="1600"/>
              </a:spcBef>
              <a:spcAft>
                <a:spcPts val="1600"/>
              </a:spcAft>
              <a:buNone/>
            </a:pPr>
            <a:r>
              <a:t/>
            </a:r>
            <a:endParaRPr/>
          </a:p>
        </p:txBody>
      </p:sp>
      <p:sp>
        <p:nvSpPr>
          <p:cNvPr id="221" name="Google Shape;221;p9"/>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pic>
        <p:nvPicPr>
          <p:cNvPr id="222" name="Google Shape;222;p9"/>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23" name="Google Shape;22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txBox="1"/>
          <p:nvPr>
            <p:ph type="title"/>
          </p:nvPr>
        </p:nvSpPr>
        <p:spPr>
          <a:xfrm>
            <a:off x="972600" y="8698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30" name="Google Shape;230;p10"/>
          <p:cNvSpPr txBox="1"/>
          <p:nvPr>
            <p:ph idx="1" type="body"/>
          </p:nvPr>
        </p:nvSpPr>
        <p:spPr>
          <a:xfrm>
            <a:off x="970200" y="1637578"/>
            <a:ext cx="10251600" cy="5391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A continuación presentamos un resumen de las métricas de cada modelo:</a:t>
            </a:r>
            <a:endParaRPr/>
          </a:p>
        </p:txBody>
      </p:sp>
      <p:graphicFrame>
        <p:nvGraphicFramePr>
          <p:cNvPr id="231" name="Google Shape;231;p10"/>
          <p:cNvGraphicFramePr/>
          <p:nvPr/>
        </p:nvGraphicFramePr>
        <p:xfrm>
          <a:off x="1486625" y="2252925"/>
          <a:ext cx="3000000" cy="3000000"/>
        </p:xfrm>
        <a:graphic>
          <a:graphicData uri="http://schemas.openxmlformats.org/drawingml/2006/table">
            <a:tbl>
              <a:tblPr>
                <a:noFill/>
                <a:tableStyleId>{9380B07A-EFE5-4643-93A9-4095A44B8450}</a:tableStyleId>
              </a:tblPr>
              <a:tblGrid>
                <a:gridCol w="2505725"/>
                <a:gridCol w="1111825"/>
                <a:gridCol w="1370475"/>
                <a:gridCol w="1287975"/>
                <a:gridCol w="1206025"/>
                <a:gridCol w="1440200"/>
              </a:tblGrid>
              <a:tr h="478575">
                <a:tc>
                  <a:txBody>
                    <a:bodyPr/>
                    <a:lstStyle/>
                    <a:p>
                      <a:pPr indent="0" lvl="0" marL="0" rtl="0" algn="ctr">
                        <a:lnSpc>
                          <a:spcPct val="150000"/>
                        </a:lnSpc>
                        <a:spcBef>
                          <a:spcPts val="0"/>
                        </a:spcBef>
                        <a:spcAft>
                          <a:spcPts val="0"/>
                        </a:spcAft>
                        <a:buNone/>
                      </a:pPr>
                      <a:r>
                        <a:rPr b="1" lang="es-419" sz="1500">
                          <a:solidFill>
                            <a:schemeClr val="lt1"/>
                          </a:solidFill>
                        </a:rPr>
                        <a:t>Algoritmo</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F</a:t>
                      </a:r>
                      <a:r>
                        <a:rPr b="1" lang="es-419" sz="1500">
                          <a:solidFill>
                            <a:schemeClr val="lt1"/>
                          </a:solidFill>
                        </a:rPr>
                        <a:t>1-Score</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F</a:t>
                      </a:r>
                      <a:r>
                        <a:rPr b="1" lang="es-419" sz="1500">
                          <a:solidFill>
                            <a:schemeClr val="lt1"/>
                          </a:solidFill>
                        </a:rPr>
                        <a:t>-Score-train</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Precision</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Recall</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AUC</a:t>
                      </a:r>
                      <a:endParaRPr b="1" sz="1500">
                        <a:solidFill>
                          <a:schemeClr val="lt1"/>
                        </a:solidFill>
                      </a:endParaRPr>
                    </a:p>
                  </a:txBody>
                  <a:tcPr marT="63500" marB="63500" marR="63500" marL="63500" anchor="b">
                    <a:solidFill>
                      <a:schemeClr val="accent3"/>
                    </a:solidFill>
                  </a:tcPr>
                </a:tc>
              </a:tr>
              <a:tr h="478575">
                <a:tc>
                  <a:txBody>
                    <a:bodyPr/>
                    <a:lstStyle/>
                    <a:p>
                      <a:pPr indent="0" lvl="0" marL="0" rtl="0" algn="just">
                        <a:lnSpc>
                          <a:spcPct val="150000"/>
                        </a:lnSpc>
                        <a:spcBef>
                          <a:spcPts val="0"/>
                        </a:spcBef>
                        <a:spcAft>
                          <a:spcPts val="0"/>
                        </a:spcAft>
                        <a:buNone/>
                      </a:pPr>
                      <a:r>
                        <a:rPr lang="es-419" sz="1500"/>
                        <a:t>Decision Tree base</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0.72</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0.80</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Decision Tree CV</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0.78</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0.84</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Random Forest base</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0.79</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0.85</a:t>
                      </a:r>
                      <a:endParaRPr sz="1500"/>
                    </a:p>
                  </a:txBody>
                  <a:tcPr marT="63500" marB="63500" marR="63500" marL="63500" anchor="b"/>
                </a:tc>
              </a:tr>
              <a:tr h="515100">
                <a:tc>
                  <a:txBody>
                    <a:bodyPr/>
                    <a:lstStyle/>
                    <a:p>
                      <a:pPr indent="0" lvl="0" marL="0" rtl="0" algn="just">
                        <a:lnSpc>
                          <a:spcPct val="150000"/>
                        </a:lnSpc>
                        <a:spcBef>
                          <a:spcPts val="0"/>
                        </a:spcBef>
                        <a:spcAft>
                          <a:spcPts val="0"/>
                        </a:spcAft>
                        <a:buNone/>
                      </a:pPr>
                      <a:r>
                        <a:rPr lang="es-419" sz="1500"/>
                        <a:t>Random Forest CV</a:t>
                      </a:r>
                      <a:endParaRPr sz="1500"/>
                    </a:p>
                  </a:txBody>
                  <a:tcPr marT="63500" marB="63500" marR="63500" marL="63500" anchor="b"/>
                </a:tc>
                <a:tc>
                  <a:txBody>
                    <a:bodyPr/>
                    <a:lstStyle/>
                    <a:p>
                      <a:pPr indent="0" lvl="0" marL="0" rtl="0" algn="ctr">
                        <a:lnSpc>
                          <a:spcPct val="150000"/>
                        </a:lnSpc>
                        <a:spcBef>
                          <a:spcPts val="0"/>
                        </a:spcBef>
                        <a:spcAft>
                          <a:spcPts val="0"/>
                        </a:spcAft>
                        <a:buNone/>
                      </a:pPr>
                      <a:r>
                        <a:rPr b="1" lang="es-419" sz="1500">
                          <a:solidFill>
                            <a:srgbClr val="FFFFFF"/>
                          </a:solidFill>
                        </a:rPr>
                        <a:t>0.87</a:t>
                      </a:r>
                      <a:endParaRPr b="1" sz="15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b="1" lang="es-419" sz="1500">
                          <a:solidFill>
                            <a:srgbClr val="FFFFFF"/>
                          </a:solidFill>
                        </a:rPr>
                        <a:t>0.80</a:t>
                      </a:r>
                      <a:endParaRPr b="1" sz="15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c>
                  <a:txBody>
                    <a:bodyPr/>
                    <a:lstStyle/>
                    <a:p>
                      <a:pPr indent="0" lvl="0" marL="0" rtl="0" algn="ctr">
                        <a:lnSpc>
                          <a:spcPct val="150000"/>
                        </a:lnSpc>
                        <a:spcBef>
                          <a:spcPts val="0"/>
                        </a:spcBef>
                        <a:spcAft>
                          <a:spcPts val="0"/>
                        </a:spcAft>
                        <a:buNone/>
                      </a:pPr>
                      <a:r>
                        <a:rPr b="1" lang="es-419" sz="1600">
                          <a:solidFill>
                            <a:srgbClr val="FFFFFF"/>
                          </a:solidFill>
                        </a:rPr>
                        <a:t>0.78</a:t>
                      </a:r>
                      <a:endParaRPr b="1" sz="16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lang="es-419" sz="1500"/>
                        <a:t>0.86</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Logistic Regression</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0.80</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KNN</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0.78</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0.56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0.66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0.5</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0.70</a:t>
                      </a:r>
                      <a:endParaRPr sz="1500"/>
                    </a:p>
                  </a:txBody>
                  <a:tcPr marT="63500" marB="63500" marR="63500" marL="63500" anchor="b"/>
                </a:tc>
              </a:tr>
            </a:tbl>
          </a:graphicData>
        </a:graphic>
      </p:graphicFrame>
      <p:sp>
        <p:nvSpPr>
          <p:cNvPr id="232" name="Google Shape;232;p10"/>
          <p:cNvSpPr txBox="1"/>
          <p:nvPr>
            <p:ph idx="1" type="body"/>
          </p:nvPr>
        </p:nvSpPr>
        <p:spPr>
          <a:xfrm>
            <a:off x="821950" y="5903250"/>
            <a:ext cx="10564800" cy="869700"/>
          </a:xfrm>
          <a:prstGeom prst="rect">
            <a:avLst/>
          </a:prstGeom>
        </p:spPr>
        <p:txBody>
          <a:bodyPr anchorCtr="0" anchor="t" bIns="121900" lIns="121900" spcFirstLastPara="1" rIns="121900" wrap="square" tIns="121900">
            <a:noAutofit/>
          </a:bodyPr>
          <a:lstStyle/>
          <a:p>
            <a:pPr indent="0" lvl="0" marL="0" rtl="0" algn="just">
              <a:spcBef>
                <a:spcPts val="0"/>
              </a:spcBef>
              <a:spcAft>
                <a:spcPts val="1600"/>
              </a:spcAft>
              <a:buNone/>
            </a:pPr>
            <a:r>
              <a:rPr lang="es-419" sz="1500"/>
              <a:t>Al probar los algoritmos de Decision Tree y Random Forest con los hiperparámetros predeterminados, los modelos presentaban overfitting, por lo que se aplicó un CrossValidation y búsqueda de hiperparámetros utilizando RandomSearch.</a:t>
            </a:r>
            <a:endParaRPr sz="1500"/>
          </a:p>
        </p:txBody>
      </p:sp>
      <p:pic>
        <p:nvPicPr>
          <p:cNvPr id="233" name="Google Shape;233;p10"/>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34" name="Google Shape;234;p10"/>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sp>
        <p:nvSpPr>
          <p:cNvPr id="235" name="Google Shape;235;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4b458617ce_7_64"/>
          <p:cNvSpPr txBox="1"/>
          <p:nvPr>
            <p:ph type="title"/>
          </p:nvPr>
        </p:nvSpPr>
        <p:spPr>
          <a:xfrm>
            <a:off x="972600" y="1152400"/>
            <a:ext cx="10144500" cy="39801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b="0" lang="es-419"/>
              <a:t>El algoritmo seleccionado es </a:t>
            </a:r>
            <a:r>
              <a:rPr lang="es-419"/>
              <a:t>Random Forest</a:t>
            </a:r>
            <a:r>
              <a:rPr b="0" lang="es-419"/>
              <a:t> porque presenta mejor F1 Score y Recall.</a:t>
            </a:r>
            <a:endParaRPr b="0"/>
          </a:p>
        </p:txBody>
      </p:sp>
      <p:pic>
        <p:nvPicPr>
          <p:cNvPr id="241" name="Google Shape;241;g14b458617ce_7_64"/>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42" name="Google Shape;242;g14b458617ce_7_6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1"/>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48" name="Google Shape;248;p11"/>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1"/>
          <p:cNvSpPr txBox="1"/>
          <p:nvPr/>
        </p:nvSpPr>
        <p:spPr>
          <a:xfrm>
            <a:off x="1970975" y="2888700"/>
            <a:ext cx="7783500" cy="4617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B7B7B7"/>
              </a:buClr>
              <a:buSzPts val="1800"/>
              <a:buFont typeface="Average"/>
              <a:buNone/>
            </a:pPr>
            <a:r>
              <a:rPr b="1" lang="es-419" sz="1800">
                <a:solidFill>
                  <a:srgbClr val="1A9988"/>
                </a:solidFill>
                <a:latin typeface="Average"/>
                <a:ea typeface="Average"/>
                <a:cs typeface="Average"/>
                <a:sym typeface="Average"/>
              </a:rPr>
              <a:t>P</a:t>
            </a:r>
            <a:r>
              <a:rPr b="1" lang="es-419" sz="1800">
                <a:solidFill>
                  <a:srgbClr val="1A9988"/>
                </a:solidFill>
                <a:latin typeface="Average"/>
                <a:ea typeface="Average"/>
                <a:cs typeface="Average"/>
                <a:sym typeface="Average"/>
              </a:rPr>
              <a:t> </a:t>
            </a:r>
            <a:r>
              <a:rPr b="1" lang="es-419" sz="1800">
                <a:solidFill>
                  <a:srgbClr val="1A9988"/>
                </a:solidFill>
                <a:latin typeface="Average"/>
                <a:ea typeface="Average"/>
                <a:cs typeface="Average"/>
                <a:sym typeface="Average"/>
              </a:rPr>
              <a:t>R E D I C C I O N E S</a:t>
            </a:r>
            <a:endParaRPr b="1" sz="1800">
              <a:solidFill>
                <a:srgbClr val="1A9988"/>
              </a:solidFill>
              <a:latin typeface="Average"/>
              <a:ea typeface="Average"/>
              <a:cs typeface="Average"/>
              <a:sym typeface="Average"/>
            </a:endParaRPr>
          </a:p>
        </p:txBody>
      </p:sp>
      <p:graphicFrame>
        <p:nvGraphicFramePr>
          <p:cNvPr id="250" name="Google Shape;250;p11"/>
          <p:cNvGraphicFramePr/>
          <p:nvPr/>
        </p:nvGraphicFramePr>
        <p:xfrm>
          <a:off x="1971072" y="3429000"/>
          <a:ext cx="3000000" cy="3000000"/>
        </p:xfrm>
        <a:graphic>
          <a:graphicData uri="http://schemas.openxmlformats.org/drawingml/2006/table">
            <a:tbl>
              <a:tblPr>
                <a:noFill/>
                <a:tableStyleId>{E1E60D9D-96C9-4E82-952D-CF8A6CC03DBF}</a:tableStyleId>
              </a:tblPr>
              <a:tblGrid>
                <a:gridCol w="2594500"/>
                <a:gridCol w="2594500"/>
                <a:gridCol w="2594500"/>
              </a:tblGrid>
              <a:tr h="627750">
                <a:tc>
                  <a:txBody>
                    <a:bodyPr/>
                    <a:lstStyle/>
                    <a:p>
                      <a:pPr indent="0" lvl="0" marL="0" marR="0" rtl="0" algn="ctr">
                        <a:spcBef>
                          <a:spcPts val="0"/>
                        </a:spcBef>
                        <a:spcAft>
                          <a:spcPts val="0"/>
                        </a:spcAft>
                        <a:buClr>
                          <a:schemeClr val="dk1"/>
                        </a:buClr>
                        <a:buSzPts val="1800"/>
                        <a:buFont typeface="Calibri"/>
                        <a:buNone/>
                      </a:pPr>
                      <a:r>
                        <a:t/>
                      </a:r>
                      <a:endParaRPr sz="1800" u="none" cap="none" strike="noStrike"/>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No 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7750">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No 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6AA84F"/>
                        </a:buClr>
                        <a:buSzPts val="2200"/>
                        <a:buFont typeface="Calibri"/>
                        <a:buNone/>
                      </a:pPr>
                      <a:r>
                        <a:rPr lang="es-419" sz="2200">
                          <a:solidFill>
                            <a:schemeClr val="dk1"/>
                          </a:solidFill>
                        </a:rPr>
                        <a:t>1384</a:t>
                      </a:r>
                      <a:endParaRPr sz="2200" u="none" cap="none" strike="noStrike">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FF0000"/>
                        </a:buClr>
                        <a:buSzPts val="2200"/>
                        <a:buFont typeface="Calibri"/>
                        <a:buNone/>
                      </a:pPr>
                      <a:r>
                        <a:rPr lang="es-419" sz="2200">
                          <a:solidFill>
                            <a:srgbClr val="FF0000"/>
                          </a:solidFill>
                        </a:rPr>
                        <a:t>86</a:t>
                      </a:r>
                      <a:endParaRPr sz="2200" u="none" cap="none" strike="noStrike">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7750">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FF0000"/>
                        </a:buClr>
                        <a:buSzPts val="2200"/>
                        <a:buFont typeface="Calibri"/>
                        <a:buNone/>
                      </a:pPr>
                      <a:r>
                        <a:rPr lang="es-419" sz="2200">
                          <a:solidFill>
                            <a:srgbClr val="FF0000"/>
                          </a:solidFill>
                        </a:rPr>
                        <a:t>117</a:t>
                      </a:r>
                      <a:endParaRPr sz="2200" u="none" cap="none" strike="noStrike">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6AA84F"/>
                        </a:buClr>
                        <a:buSzPts val="2200"/>
                        <a:buFont typeface="Calibri"/>
                        <a:buNone/>
                      </a:pPr>
                      <a:r>
                        <a:rPr lang="es-419" sz="2200">
                          <a:solidFill>
                            <a:schemeClr val="dk1"/>
                          </a:solidFill>
                        </a:rPr>
                        <a:t>413</a:t>
                      </a:r>
                      <a:endParaRPr sz="2200" u="none" cap="none" strike="noStrike">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51" name="Google Shape;251;p11"/>
          <p:cNvSpPr txBox="1"/>
          <p:nvPr/>
        </p:nvSpPr>
        <p:spPr>
          <a:xfrm>
            <a:off x="1406475" y="3432900"/>
            <a:ext cx="433800" cy="18471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999999"/>
              </a:buClr>
              <a:buSzPts val="1800"/>
              <a:buFont typeface="Average"/>
              <a:buNone/>
            </a:pPr>
            <a:r>
              <a:rPr b="1" lang="es-419" sz="1800">
                <a:solidFill>
                  <a:srgbClr val="1A9988"/>
                </a:solidFill>
                <a:latin typeface="Average"/>
                <a:ea typeface="Average"/>
                <a:cs typeface="Average"/>
                <a:sym typeface="Average"/>
              </a:rPr>
              <a:t>R E A L E </a:t>
            </a:r>
            <a:endParaRPr b="1" sz="1800">
              <a:solidFill>
                <a:srgbClr val="1A9988"/>
              </a:solidFill>
              <a:latin typeface="Average"/>
              <a:ea typeface="Average"/>
              <a:cs typeface="Average"/>
              <a:sym typeface="Average"/>
            </a:endParaRPr>
          </a:p>
          <a:p>
            <a:pPr indent="0" lvl="0" marL="0" marR="0" rtl="0" algn="l">
              <a:spcBef>
                <a:spcPts val="0"/>
              </a:spcBef>
              <a:spcAft>
                <a:spcPts val="0"/>
              </a:spcAft>
              <a:buClr>
                <a:srgbClr val="999999"/>
              </a:buClr>
              <a:buSzPts val="1800"/>
              <a:buFont typeface="Average"/>
              <a:buNone/>
            </a:pPr>
            <a:r>
              <a:rPr b="1" lang="es-419" sz="1800">
                <a:solidFill>
                  <a:srgbClr val="1A9988"/>
                </a:solidFill>
                <a:latin typeface="Average"/>
                <a:ea typeface="Average"/>
                <a:cs typeface="Average"/>
                <a:sym typeface="Average"/>
              </a:rPr>
              <a:t>S</a:t>
            </a:r>
            <a:endParaRPr b="1" sz="1800">
              <a:solidFill>
                <a:srgbClr val="1A9988"/>
              </a:solidFill>
              <a:latin typeface="Average"/>
              <a:ea typeface="Average"/>
              <a:cs typeface="Average"/>
              <a:sym typeface="Average"/>
            </a:endParaRPr>
          </a:p>
        </p:txBody>
      </p:sp>
      <p:sp>
        <p:nvSpPr>
          <p:cNvPr id="252" name="Google Shape;252;p11"/>
          <p:cNvSpPr txBox="1"/>
          <p:nvPr>
            <p:ph idx="1" type="body"/>
          </p:nvPr>
        </p:nvSpPr>
        <p:spPr>
          <a:xfrm>
            <a:off x="972600" y="1854602"/>
            <a:ext cx="10251600" cy="7416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sz="1900">
                <a:latin typeface="Roboto"/>
                <a:ea typeface="Roboto"/>
                <a:cs typeface="Roboto"/>
                <a:sym typeface="Roboto"/>
              </a:rPr>
              <a:t>El resultado de la </a:t>
            </a:r>
            <a:r>
              <a:rPr b="1" lang="es-419" sz="1900">
                <a:latin typeface="Roboto"/>
                <a:ea typeface="Roboto"/>
                <a:cs typeface="Roboto"/>
                <a:sym typeface="Roboto"/>
              </a:rPr>
              <a:t>matriz de confusión</a:t>
            </a:r>
            <a:r>
              <a:rPr lang="es-419" sz="1900">
                <a:latin typeface="Roboto"/>
                <a:ea typeface="Roboto"/>
                <a:cs typeface="Roboto"/>
                <a:sym typeface="Roboto"/>
              </a:rPr>
              <a:t> resultante luego de probar el modelo, es el siguiente:</a:t>
            </a:r>
            <a:endParaRPr sz="1900">
              <a:latin typeface="Roboto"/>
              <a:ea typeface="Roboto"/>
              <a:cs typeface="Roboto"/>
              <a:sym typeface="Roboto"/>
            </a:endParaRPr>
          </a:p>
        </p:txBody>
      </p:sp>
      <p:sp>
        <p:nvSpPr>
          <p:cNvPr id="253" name="Google Shape;253;p11"/>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666666"/>
                </a:solidFill>
              </a:rPr>
              <a:t>Implementación de modelos de Machine Learning</a:t>
            </a:r>
            <a:endParaRPr sz="2250">
              <a:solidFill>
                <a:srgbClr val="666666"/>
              </a:solidFill>
            </a:endParaRPr>
          </a:p>
        </p:txBody>
      </p:sp>
      <p:sp>
        <p:nvSpPr>
          <p:cNvPr id="254" name="Google Shape;254;p11"/>
          <p:cNvSpPr txBox="1"/>
          <p:nvPr>
            <p:ph type="title"/>
          </p:nvPr>
        </p:nvSpPr>
        <p:spPr>
          <a:xfrm>
            <a:off x="972600" y="9200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55" name="Google Shape;255;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1" name="Google Shape;261;p12"/>
          <p:cNvGraphicFramePr/>
          <p:nvPr/>
        </p:nvGraphicFramePr>
        <p:xfrm>
          <a:off x="1076310" y="2737728"/>
          <a:ext cx="3000000" cy="3000000"/>
        </p:xfrm>
        <a:graphic>
          <a:graphicData uri="http://schemas.openxmlformats.org/drawingml/2006/table">
            <a:tbl>
              <a:tblPr>
                <a:noFill/>
                <a:tableStyleId>{E1E60D9D-96C9-4E82-952D-CF8A6CC03DBF}</a:tableStyleId>
              </a:tblPr>
              <a:tblGrid>
                <a:gridCol w="2327350"/>
                <a:gridCol w="2327350"/>
                <a:gridCol w="2327350"/>
                <a:gridCol w="2327350"/>
              </a:tblGrid>
              <a:tr h="853425">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Balanced</a:t>
                      </a:r>
                      <a:endParaRPr sz="2200">
                        <a:solidFill>
                          <a:schemeClr val="accent1"/>
                        </a:solidFill>
                      </a:endParaRPr>
                    </a:p>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Accuracy</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Recall</a:t>
                      </a:r>
                      <a:endParaRPr sz="18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Precision</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F1</a:t>
                      </a:r>
                      <a:r>
                        <a:rPr lang="es-419" sz="2200">
                          <a:solidFill>
                            <a:schemeClr val="accent1"/>
                          </a:solidFill>
                        </a:rPr>
                        <a:t>-</a:t>
                      </a:r>
                      <a:r>
                        <a:rPr lang="es-419" sz="2200" u="none" cap="none" strike="noStrike">
                          <a:solidFill>
                            <a:schemeClr val="accent1"/>
                          </a:solidFill>
                        </a:rPr>
                        <a:t>Score</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53425">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86.03%</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77.92</a:t>
                      </a:r>
                      <a:r>
                        <a:rPr lang="es-419" sz="2200" u="none" cap="none" strike="noStrike">
                          <a:solidFill>
                            <a:schemeClr val="dk1"/>
                          </a:solidFill>
                        </a:rPr>
                        <a:t>%  </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82.76</a:t>
                      </a:r>
                      <a:r>
                        <a:rPr lang="es-419" sz="2200" u="none" cap="none" strike="noStrike">
                          <a:solidFill>
                            <a:schemeClr val="dk1"/>
                          </a:solidFill>
                        </a:rPr>
                        <a:t>%</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80.27</a:t>
                      </a:r>
                      <a:r>
                        <a:rPr lang="es-419" sz="2200" u="none" cap="none" strike="noStrike">
                          <a:solidFill>
                            <a:schemeClr val="dk1"/>
                          </a:solidFill>
                        </a:rPr>
                        <a:t>%</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62" name="Google Shape;262;p12"/>
          <p:cNvSpPr txBox="1"/>
          <p:nvPr/>
        </p:nvSpPr>
        <p:spPr>
          <a:xfrm>
            <a:off x="1078300" y="4895025"/>
            <a:ext cx="9392700" cy="630600"/>
          </a:xfrm>
          <a:prstGeom prst="rect">
            <a:avLst/>
          </a:prstGeom>
          <a:noFill/>
          <a:ln>
            <a:noFill/>
          </a:ln>
        </p:spPr>
        <p:txBody>
          <a:bodyPr anchorCtr="0" anchor="ctr" bIns="91425" lIns="91425" spcFirstLastPara="1" rIns="91425" wrap="square" tIns="91425">
            <a:spAutoFit/>
          </a:bodyPr>
          <a:lstStyle/>
          <a:p>
            <a:pPr indent="0" lvl="0" marL="0" marR="0" rtl="0" algn="just">
              <a:lnSpc>
                <a:spcPct val="95000"/>
              </a:lnSpc>
              <a:spcBef>
                <a:spcPts val="0"/>
              </a:spcBef>
              <a:spcAft>
                <a:spcPts val="1600"/>
              </a:spcAft>
              <a:buClr>
                <a:srgbClr val="000000"/>
              </a:buClr>
              <a:buSzPts val="275"/>
              <a:buFont typeface="Arial"/>
              <a:buNone/>
            </a:pPr>
            <a:r>
              <a:rPr lang="es-419" sz="1525">
                <a:solidFill>
                  <a:schemeClr val="accent1"/>
                </a:solidFill>
                <a:latin typeface="Lato"/>
                <a:ea typeface="Lato"/>
                <a:cs typeface="Lato"/>
                <a:sym typeface="Lato"/>
              </a:rPr>
              <a:t>Consideramos que este modelo predice de manera aceptable el churn de la empresa y puede utilizarse para ayudar a detectar y reducir los casos que tengan mayor probabilidad de abandonar en el próximo mes.</a:t>
            </a:r>
            <a:endParaRPr sz="1525">
              <a:solidFill>
                <a:schemeClr val="accent1"/>
              </a:solidFill>
              <a:latin typeface="Lato"/>
              <a:ea typeface="Lato"/>
              <a:cs typeface="Lato"/>
              <a:sym typeface="Lato"/>
            </a:endParaRPr>
          </a:p>
        </p:txBody>
      </p:sp>
      <p:sp>
        <p:nvSpPr>
          <p:cNvPr id="263" name="Google Shape;263;p12"/>
          <p:cNvSpPr txBox="1"/>
          <p:nvPr>
            <p:ph type="title"/>
          </p:nvPr>
        </p:nvSpPr>
        <p:spPr>
          <a:xfrm>
            <a:off x="972600" y="9200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64" name="Google Shape;264;p12"/>
          <p:cNvSpPr txBox="1"/>
          <p:nvPr>
            <p:ph idx="1" type="body"/>
          </p:nvPr>
        </p:nvSpPr>
        <p:spPr>
          <a:xfrm>
            <a:off x="972600" y="1857426"/>
            <a:ext cx="10251600" cy="599700"/>
          </a:xfrm>
          <a:prstGeom prst="rect">
            <a:avLst/>
          </a:prstGeom>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275"/>
              <a:buNone/>
            </a:pPr>
            <a:r>
              <a:rPr lang="es-419" sz="1525"/>
              <a:t>A partir de la matriz de confusión, se obtienen las siguientes métricas:</a:t>
            </a:r>
            <a:endParaRPr sz="1525"/>
          </a:p>
          <a:p>
            <a:pPr indent="0" lvl="0" marL="0" rtl="0" algn="l">
              <a:lnSpc>
                <a:spcPct val="95000"/>
              </a:lnSpc>
              <a:spcBef>
                <a:spcPts val="1600"/>
              </a:spcBef>
              <a:spcAft>
                <a:spcPts val="0"/>
              </a:spcAft>
              <a:buSzPts val="275"/>
              <a:buNone/>
            </a:pPr>
            <a:r>
              <a:t/>
            </a:r>
            <a:endParaRPr sz="1525"/>
          </a:p>
          <a:p>
            <a:pPr indent="0" lvl="0" marL="0" rtl="0" algn="l">
              <a:lnSpc>
                <a:spcPct val="95000"/>
              </a:lnSpc>
              <a:spcBef>
                <a:spcPts val="1600"/>
              </a:spcBef>
              <a:spcAft>
                <a:spcPts val="1600"/>
              </a:spcAft>
              <a:buSzPts val="275"/>
              <a:buNone/>
            </a:pPr>
            <a:r>
              <a:t/>
            </a:r>
            <a:endParaRPr sz="1525"/>
          </a:p>
        </p:txBody>
      </p:sp>
      <p:sp>
        <p:nvSpPr>
          <p:cNvPr id="265" name="Google Shape;265;p12"/>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pic>
        <p:nvPicPr>
          <p:cNvPr id="266" name="Google Shape;266;p12"/>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67" name="Google Shape;267;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5ce2670d59214c87_3"/>
          <p:cNvSpPr txBox="1"/>
          <p:nvPr>
            <p:ph type="ctrTitle"/>
          </p:nvPr>
        </p:nvSpPr>
        <p:spPr>
          <a:xfrm>
            <a:off x="970641" y="1760314"/>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Próximos pasos</a:t>
            </a:r>
            <a:endParaRPr/>
          </a:p>
        </p:txBody>
      </p:sp>
      <p:pic>
        <p:nvPicPr>
          <p:cNvPr id="273" name="Google Shape;273;g5ce2670d59214c87_3"/>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3169" l="11755" r="23198" t="6591"/>
          <a:stretch/>
        </p:blipFill>
        <p:spPr>
          <a:xfrm>
            <a:off x="844423" y="3293822"/>
            <a:ext cx="3702205" cy="3085953"/>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99" name="Google Shape;99;p2"/>
          <p:cNvSpPr txBox="1"/>
          <p:nvPr>
            <p:ph type="title"/>
          </p:nvPr>
        </p:nvSpPr>
        <p:spPr>
          <a:xfrm>
            <a:off x="970200" y="946000"/>
            <a:ext cx="10251600" cy="713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SzPts val="990"/>
              <a:buNone/>
            </a:pPr>
            <a:r>
              <a:rPr lang="es-419" sz="2950"/>
              <a:t>Contexto</a:t>
            </a:r>
            <a:endParaRPr sz="2950"/>
          </a:p>
        </p:txBody>
      </p:sp>
      <p:sp>
        <p:nvSpPr>
          <p:cNvPr id="100" name="Google Shape;100;p2"/>
          <p:cNvSpPr txBox="1"/>
          <p:nvPr>
            <p:ph idx="1" type="body"/>
          </p:nvPr>
        </p:nvSpPr>
        <p:spPr>
          <a:xfrm>
            <a:off x="970200" y="1850831"/>
            <a:ext cx="10251600" cy="869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Telco es una empresa estadounidense que brinda servicios de telecomunicaciones a 125M de usuarios en todo el país, capturando el 30% del market share.</a:t>
            </a:r>
            <a:endParaRPr/>
          </a:p>
        </p:txBody>
      </p:sp>
      <p:sp>
        <p:nvSpPr>
          <p:cNvPr id="101" name="Google Shape;101;p2"/>
          <p:cNvSpPr txBox="1"/>
          <p:nvPr>
            <p:ph type="title"/>
          </p:nvPr>
        </p:nvSpPr>
        <p:spPr>
          <a:xfrm>
            <a:off x="5286300" y="3598625"/>
            <a:ext cx="59799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33559"/>
              <a:buNone/>
            </a:pPr>
            <a:r>
              <a:rPr lang="es-419" sz="2950"/>
              <a:t>Problema :  Alta tasa de abandono</a:t>
            </a:r>
            <a:endParaRPr sz="2950"/>
          </a:p>
        </p:txBody>
      </p:sp>
      <p:sp>
        <p:nvSpPr>
          <p:cNvPr id="102" name="Google Shape;102;p2"/>
          <p:cNvSpPr txBox="1"/>
          <p:nvPr>
            <p:ph idx="1" type="body"/>
          </p:nvPr>
        </p:nvSpPr>
        <p:spPr>
          <a:xfrm>
            <a:off x="5308775" y="4271700"/>
            <a:ext cx="5979900" cy="1263000"/>
          </a:xfrm>
          <a:prstGeom prst="rect">
            <a:avLst/>
          </a:prstGeom>
        </p:spPr>
        <p:txBody>
          <a:bodyPr anchorCtr="0" anchor="t" bIns="121900" lIns="121900" spcFirstLastPara="1" rIns="121900" wrap="square" tIns="121900">
            <a:normAutofit lnSpcReduction="20000"/>
          </a:bodyPr>
          <a:lstStyle/>
          <a:p>
            <a:pPr indent="0" lvl="0" marL="0" rtl="0" algn="just">
              <a:spcBef>
                <a:spcPts val="0"/>
              </a:spcBef>
              <a:spcAft>
                <a:spcPts val="1600"/>
              </a:spcAft>
              <a:buNone/>
            </a:pPr>
            <a:r>
              <a:rPr lang="es-419"/>
              <a:t>Reducir la tasa de abandono de una empresa es sumamente importante al permitir disminuir los costos de adquisición, ya que es más costoso adquirir nuevos clientes que retener a los existentes.</a:t>
            </a:r>
            <a:endParaRPr/>
          </a:p>
        </p:txBody>
      </p:sp>
      <p:pic>
        <p:nvPicPr>
          <p:cNvPr id="103" name="Google Shape;103;p2"/>
          <p:cNvPicPr preferRelativeResize="0"/>
          <p:nvPr/>
        </p:nvPicPr>
        <p:blipFill>
          <a:blip r:embed="rId5">
            <a:alphaModFix/>
          </a:blip>
          <a:stretch>
            <a:fillRect/>
          </a:stretch>
        </p:blipFill>
        <p:spPr>
          <a:xfrm>
            <a:off x="3885749" y="2991874"/>
            <a:ext cx="606751" cy="606751"/>
          </a:xfrm>
          <a:prstGeom prst="rect">
            <a:avLst/>
          </a:prstGeom>
          <a:noFill/>
          <a:ln>
            <a:noFill/>
          </a:ln>
        </p:spPr>
      </p:pic>
      <p:sp>
        <p:nvSpPr>
          <p:cNvPr id="104" name="Google Shape;104;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3"/>
          <p:cNvPicPr preferRelativeResize="0"/>
          <p:nvPr/>
        </p:nvPicPr>
        <p:blipFill rotWithShape="1">
          <a:blip r:embed="rId3">
            <a:alphaModFix/>
          </a:blip>
          <a:srcRect b="0" l="0" r="0" t="0"/>
          <a:stretch/>
        </p:blipFill>
        <p:spPr>
          <a:xfrm>
            <a:off x="3146966" y="4543342"/>
            <a:ext cx="5660173" cy="2005318"/>
          </a:xfrm>
          <a:prstGeom prst="rect">
            <a:avLst/>
          </a:prstGeom>
          <a:noFill/>
          <a:ln>
            <a:noFill/>
          </a:ln>
        </p:spPr>
      </p:pic>
      <p:sp>
        <p:nvSpPr>
          <p:cNvPr id="279" name="Google Shape;279;p13"/>
          <p:cNvSpPr txBox="1"/>
          <p:nvPr>
            <p:ph type="title"/>
          </p:nvPr>
        </p:nvSpPr>
        <p:spPr>
          <a:xfrm>
            <a:off x="970200" y="8969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Próximos pasos</a:t>
            </a:r>
            <a:endParaRPr/>
          </a:p>
        </p:txBody>
      </p:sp>
      <p:sp>
        <p:nvSpPr>
          <p:cNvPr id="280" name="Google Shape;280;p13"/>
          <p:cNvSpPr txBox="1"/>
          <p:nvPr>
            <p:ph idx="1" type="body"/>
          </p:nvPr>
        </p:nvSpPr>
        <p:spPr>
          <a:xfrm>
            <a:off x="1043975" y="2002158"/>
            <a:ext cx="10251600" cy="301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Productivizar el modelo</a:t>
            </a:r>
            <a:endParaRPr/>
          </a:p>
          <a:p>
            <a:pPr indent="0" lvl="0" marL="0" rtl="0" algn="just">
              <a:spcBef>
                <a:spcPts val="1600"/>
              </a:spcBef>
              <a:spcAft>
                <a:spcPts val="0"/>
              </a:spcAft>
              <a:buNone/>
            </a:pPr>
            <a:r>
              <a:rPr lang="es-419"/>
              <a:t>C</a:t>
            </a:r>
            <a:r>
              <a:rPr lang="es-419"/>
              <a:t>onstruir una aplicación que subiremos a la nube (AWS), para que el equipo de Marketing conecte mediante una API al data lake de usuarios y actualice semanalmente la base y así poder dirigir sus campañas en pos de la reducción del churn.</a:t>
            </a:r>
            <a:endParaRPr/>
          </a:p>
          <a:p>
            <a:pPr indent="0" lvl="0" marL="0" rtl="0" algn="just">
              <a:spcBef>
                <a:spcPts val="1600"/>
              </a:spcBef>
              <a:spcAft>
                <a:spcPts val="0"/>
              </a:spcAft>
              <a:buNone/>
            </a:pPr>
            <a:r>
              <a:rPr lang="es-419"/>
              <a:t>Como equipo de Data &amp; Analytics, estaremos monitoreando y haciendo revisiones periódicas para ir reajustándolo.</a:t>
            </a:r>
            <a:endParaRPr/>
          </a:p>
          <a:p>
            <a:pPr indent="0" lvl="0" marL="0" rtl="0" algn="l">
              <a:spcBef>
                <a:spcPts val="1600"/>
              </a:spcBef>
              <a:spcAft>
                <a:spcPts val="1600"/>
              </a:spcAft>
              <a:buNone/>
            </a:pPr>
            <a:r>
              <a:t/>
            </a:r>
            <a:endParaRPr/>
          </a:p>
        </p:txBody>
      </p:sp>
      <p:pic>
        <p:nvPicPr>
          <p:cNvPr id="281" name="Google Shape;281;p13"/>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282" name="Google Shape;282;p1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4"/>
          <p:cNvPicPr preferRelativeResize="0"/>
          <p:nvPr/>
        </p:nvPicPr>
        <p:blipFill rotWithShape="1">
          <a:blip r:embed="rId3">
            <a:alphaModFix/>
          </a:blip>
          <a:srcRect b="0" l="0" r="0" t="0"/>
          <a:stretch/>
        </p:blipFill>
        <p:spPr>
          <a:xfrm>
            <a:off x="0" y="-635000"/>
            <a:ext cx="12192000" cy="8128000"/>
          </a:xfrm>
          <a:prstGeom prst="rect">
            <a:avLst/>
          </a:prstGeom>
          <a:noFill/>
          <a:ln>
            <a:noFill/>
          </a:ln>
        </p:spPr>
      </p:pic>
      <p:sp>
        <p:nvSpPr>
          <p:cNvPr id="288" name="Google Shape;288;p14"/>
          <p:cNvSpPr txBox="1"/>
          <p:nvPr/>
        </p:nvSpPr>
        <p:spPr>
          <a:xfrm>
            <a:off x="1906858" y="1955697"/>
            <a:ext cx="49399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6000">
                <a:solidFill>
                  <a:schemeClr val="dk1"/>
                </a:solidFill>
                <a:latin typeface="Calibri"/>
                <a:ea typeface="Calibri"/>
                <a:cs typeface="Calibri"/>
                <a:sym typeface="Calibri"/>
              </a:rPr>
              <a:t>¡GRACIAS!</a:t>
            </a:r>
            <a:endParaRPr b="1" sz="6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4b458617ce_1_492"/>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Objetivo</a:t>
            </a:r>
            <a:endParaRPr/>
          </a:p>
        </p:txBody>
      </p:sp>
      <p:sp>
        <p:nvSpPr>
          <p:cNvPr id="110" name="Google Shape;110;g14b458617ce_1_492"/>
          <p:cNvSpPr txBox="1"/>
          <p:nvPr>
            <p:ph idx="4294967295" type="body"/>
          </p:nvPr>
        </p:nvSpPr>
        <p:spPr>
          <a:xfrm>
            <a:off x="1043975" y="3136025"/>
            <a:ext cx="10106400" cy="21036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b="1" lang="es-419" sz="2000" u="sng">
                <a:solidFill>
                  <a:schemeClr val="lt1"/>
                </a:solidFill>
              </a:rPr>
              <a:t>Predecir qué clientes tienen mayores probabilidades de abandonar la empresa</a:t>
            </a:r>
            <a:r>
              <a:rPr lang="es-419" sz="2000">
                <a:solidFill>
                  <a:schemeClr val="lt1"/>
                </a:solidFill>
              </a:rPr>
              <a:t> en el siguiente mes mediante el uso de Machine Learning, para poder ejecutar acciones específicas que tiendan a la retención de los usuarios, reduciendo su tasa de abandono actual (churn), en al menos 5pp en el próximo trimestre.</a:t>
            </a:r>
            <a:endParaRPr sz="2000">
              <a:solidFill>
                <a:schemeClr val="lt1"/>
              </a:solidFill>
            </a:endParaRPr>
          </a:p>
        </p:txBody>
      </p:sp>
      <p:pic>
        <p:nvPicPr>
          <p:cNvPr id="111" name="Google Shape;111;g14b458617ce_1_492"/>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12" name="Google Shape;112;g14b458617ce_1_49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4b458617ce_6_1"/>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Análisis Exploratorio de Datos (EDA)</a:t>
            </a:r>
            <a:endParaRPr/>
          </a:p>
        </p:txBody>
      </p:sp>
      <p:pic>
        <p:nvPicPr>
          <p:cNvPr id="118" name="Google Shape;118;g14b458617ce_6_1"/>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4b458617ce_7_53"/>
          <p:cNvSpPr/>
          <p:nvPr/>
        </p:nvSpPr>
        <p:spPr>
          <a:xfrm>
            <a:off x="-1068582" y="1673225"/>
            <a:ext cx="264243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g14b458617ce_7_53"/>
          <p:cNvSpPr txBox="1"/>
          <p:nvPr>
            <p:ph idx="1" type="body"/>
          </p:nvPr>
        </p:nvSpPr>
        <p:spPr>
          <a:xfrm>
            <a:off x="1004975" y="1673225"/>
            <a:ext cx="10560000" cy="1533900"/>
          </a:xfrm>
          <a:prstGeom prst="rect">
            <a:avLst/>
          </a:prstGeom>
        </p:spPr>
        <p:txBody>
          <a:bodyPr anchorCtr="0" anchor="t" bIns="121900" lIns="121900" spcFirstLastPara="1" rIns="121900" wrap="square" tIns="121900">
            <a:normAutofit fontScale="85000" lnSpcReduction="20000"/>
          </a:bodyPr>
          <a:lstStyle/>
          <a:p>
            <a:pPr indent="0" lvl="0" marL="0" rtl="0" algn="l">
              <a:spcBef>
                <a:spcPts val="0"/>
              </a:spcBef>
              <a:spcAft>
                <a:spcPts val="0"/>
              </a:spcAft>
              <a:buNone/>
            </a:pPr>
            <a:r>
              <a:rPr lang="es-419"/>
              <a:t>El dataset cuenta con datos de 10.000 clientes (cada fila representa un cliente)</a:t>
            </a:r>
            <a:endParaRPr/>
          </a:p>
          <a:p>
            <a:pPr indent="0" lvl="0" marL="0" rtl="0" algn="l">
              <a:spcBef>
                <a:spcPts val="1600"/>
              </a:spcBef>
              <a:spcAft>
                <a:spcPts val="0"/>
              </a:spcAft>
              <a:buNone/>
            </a:pPr>
            <a:r>
              <a:rPr lang="es-419"/>
              <a:t>Contamos con información variada de cada cliente: datos demográficos, encuestas y servicios contratados, entre otros.</a:t>
            </a:r>
            <a:endParaRPr/>
          </a:p>
          <a:p>
            <a:pPr indent="0" lvl="0" marL="0" rtl="0" algn="l">
              <a:spcBef>
                <a:spcPts val="1600"/>
              </a:spcBef>
              <a:spcAft>
                <a:spcPts val="1600"/>
              </a:spcAft>
              <a:buNone/>
            </a:pPr>
            <a:r>
              <a:rPr lang="es-419"/>
              <a:t>Se compone por un total de 82 variables. A  continuación se resumen las que tienen mayor relación con churn según el análisis EDA: </a:t>
            </a:r>
            <a:endParaRPr/>
          </a:p>
        </p:txBody>
      </p:sp>
      <p:sp>
        <p:nvSpPr>
          <p:cNvPr id="125" name="Google Shape;125;g14b458617ce_7_53"/>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graphicFrame>
        <p:nvGraphicFramePr>
          <p:cNvPr id="126" name="Google Shape;126;g14b458617ce_7_53"/>
          <p:cNvGraphicFramePr/>
          <p:nvPr/>
        </p:nvGraphicFramePr>
        <p:xfrm>
          <a:off x="451075" y="3224297"/>
          <a:ext cx="3000000" cy="3000000"/>
        </p:xfrm>
        <a:graphic>
          <a:graphicData uri="http://schemas.openxmlformats.org/drawingml/2006/table">
            <a:tbl>
              <a:tblPr bandRow="1" firstRow="1">
                <a:noFill/>
                <a:tableStyleId>{D2BBEC1A-C3DC-48EA-B48E-BFA12997CD96}</a:tableStyleId>
              </a:tblPr>
              <a:tblGrid>
                <a:gridCol w="2237975"/>
                <a:gridCol w="4634525"/>
                <a:gridCol w="4137000"/>
              </a:tblGrid>
              <a:tr h="170725">
                <a:tc>
                  <a:txBody>
                    <a:bodyPr/>
                    <a:lstStyle/>
                    <a:p>
                      <a:pPr indent="0" lvl="0" marL="0" marR="0" rtl="0" algn="ctr">
                        <a:spcBef>
                          <a:spcPts val="0"/>
                        </a:spcBef>
                        <a:spcAft>
                          <a:spcPts val="0"/>
                        </a:spcAft>
                        <a:buNone/>
                      </a:pPr>
                      <a:r>
                        <a:rPr lang="es-419"/>
                        <a:t>Nombre</a:t>
                      </a:r>
                      <a:endParaRPr/>
                    </a:p>
                  </a:txBody>
                  <a:tcPr marT="45725" marB="45725" marR="91450" marL="91450"/>
                </a:tc>
                <a:tc>
                  <a:txBody>
                    <a:bodyPr/>
                    <a:lstStyle/>
                    <a:p>
                      <a:pPr indent="0" lvl="0" marL="0" marR="0" rtl="0" algn="ctr">
                        <a:spcBef>
                          <a:spcPts val="0"/>
                        </a:spcBef>
                        <a:spcAft>
                          <a:spcPts val="0"/>
                        </a:spcAft>
                        <a:buNone/>
                      </a:pPr>
                      <a:r>
                        <a:rPr lang="es-419"/>
                        <a:t>Descripción</a:t>
                      </a:r>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lang="es-419"/>
                        <a:t>Relación</a:t>
                      </a:r>
                      <a:endParaRPr/>
                    </a:p>
                  </a:txBody>
                  <a:tcPr marT="45725" marB="45725" marR="91450" marL="91450"/>
                </a:tc>
              </a:tr>
              <a:tr h="481525">
                <a:tc>
                  <a:txBody>
                    <a:bodyPr/>
                    <a:lstStyle/>
                    <a:p>
                      <a:pPr indent="0" lvl="0" marL="0" marR="0" rtl="0" algn="l">
                        <a:spcBef>
                          <a:spcPts val="0"/>
                        </a:spcBef>
                        <a:spcAft>
                          <a:spcPts val="0"/>
                        </a:spcAft>
                        <a:buNone/>
                      </a:pPr>
                      <a:r>
                        <a:rPr lang="es-419">
                          <a:solidFill>
                            <a:srgbClr val="434343"/>
                          </a:solidFill>
                        </a:rPr>
                        <a:t>Contract</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Plazo del contrato del cliente (mes a mes, un año, dos años)</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Los contratos mensuales tienen una mayor proporción de churn</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595900">
                <a:tc>
                  <a:txBody>
                    <a:bodyPr/>
                    <a:lstStyle/>
                    <a:p>
                      <a:pPr indent="0" lvl="0" marL="0" marR="0" rtl="0" algn="l">
                        <a:spcBef>
                          <a:spcPts val="0"/>
                        </a:spcBef>
                        <a:spcAft>
                          <a:spcPts val="0"/>
                        </a:spcAft>
                        <a:buNone/>
                      </a:pPr>
                      <a:r>
                        <a:rPr lang="es-419">
                          <a:solidFill>
                            <a:srgbClr val="434343"/>
                          </a:solidFill>
                        </a:rPr>
                        <a:t>MonthlyCharge</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Importe cobrado al cliente mensualmente. Este valor refleja un promedio por cliente</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Su correlación es levemente positiva (0.36). La mediana de quienes abandonan es mayor</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481525">
                <a:tc>
                  <a:txBody>
                    <a:bodyPr/>
                    <a:lstStyle/>
                    <a:p>
                      <a:pPr indent="0" lvl="0" marL="0" marR="0" rtl="0" algn="l">
                        <a:spcBef>
                          <a:spcPts val="0"/>
                        </a:spcBef>
                        <a:spcAft>
                          <a:spcPts val="0"/>
                        </a:spcAft>
                        <a:buNone/>
                      </a:pPr>
                      <a:r>
                        <a:rPr lang="es-419">
                          <a:solidFill>
                            <a:srgbClr val="434343"/>
                          </a:solidFill>
                        </a:rPr>
                        <a:t>Tenure</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Número de meses que el cliente se ha quedado con el proveedor</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La mayoría de los churn se concentran en personas con menos de 30 meses de antigüedad</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481525">
                <a:tc>
                  <a:txBody>
                    <a:bodyPr/>
                    <a:lstStyle/>
                    <a:p>
                      <a:pPr indent="0" lvl="0" marL="0" marR="0" rtl="0" algn="l">
                        <a:spcBef>
                          <a:spcPts val="0"/>
                        </a:spcBef>
                        <a:spcAft>
                          <a:spcPts val="0"/>
                        </a:spcAft>
                        <a:buNone/>
                      </a:pPr>
                      <a:r>
                        <a:rPr lang="es-419">
                          <a:solidFill>
                            <a:srgbClr val="434343"/>
                          </a:solidFill>
                        </a:rPr>
                        <a:t>Bandwidth_Gb_Year</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419">
                          <a:solidFill>
                            <a:srgbClr val="434343"/>
                          </a:solidFill>
                        </a:rPr>
                        <a:t>Cantidad promedio de datos utilizados (GB), en un año por el cliente</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s-419">
                          <a:solidFill>
                            <a:srgbClr val="434343"/>
                          </a:solidFill>
                        </a:rPr>
                        <a:t>Fuertemente correlacionada con Tenure. Los churn se concentran en valores bajos</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865000">
                <a:tc>
                  <a:txBody>
                    <a:bodyPr/>
                    <a:lstStyle/>
                    <a:p>
                      <a:pPr indent="0" lvl="0" marL="0" marR="0" rtl="0" algn="l">
                        <a:spcBef>
                          <a:spcPts val="0"/>
                        </a:spcBef>
                        <a:spcAft>
                          <a:spcPts val="0"/>
                        </a:spcAft>
                        <a:buNone/>
                      </a:pPr>
                      <a:r>
                        <a:rPr lang="es-419">
                          <a:solidFill>
                            <a:srgbClr val="434343"/>
                          </a:solidFill>
                        </a:rPr>
                        <a:t>q_streaming</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Construida en base a </a:t>
                      </a:r>
                      <a:r>
                        <a:rPr b="0" i="0" lang="es-419" u="none" strike="noStrike">
                          <a:solidFill>
                            <a:srgbClr val="434343"/>
                          </a:solidFill>
                          <a:latin typeface="Calibri"/>
                          <a:ea typeface="Calibri"/>
                          <a:cs typeface="Calibri"/>
                          <a:sym typeface="Calibri"/>
                        </a:rPr>
                        <a:t>servicio de transmisión de TV </a:t>
                      </a:r>
                      <a:r>
                        <a:rPr lang="es-419">
                          <a:solidFill>
                            <a:srgbClr val="434343"/>
                          </a:solidFill>
                        </a:rPr>
                        <a:t>y de video, cuenta cuántos servicios de este tipo contrata el cliente (0 , 1 ó 2)</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Son los servicios que presentan mayor porcentaje de churn cuando se los contrata</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bl>
          </a:graphicData>
        </a:graphic>
      </p:graphicFrame>
      <p:pic>
        <p:nvPicPr>
          <p:cNvPr id="127" name="Google Shape;127;g14b458617ce_7_53"/>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28" name="Google Shape;128;g14b458617ce_7_53"/>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Features más relevantes</a:t>
            </a:r>
            <a:endParaRPr/>
          </a:p>
        </p:txBody>
      </p:sp>
      <p:sp>
        <p:nvSpPr>
          <p:cNvPr id="129" name="Google Shape;129;g14b458617ce_7_5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5"/>
          <p:cNvSpPr txBox="1"/>
          <p:nvPr>
            <p:ph idx="1" type="body"/>
          </p:nvPr>
        </p:nvSpPr>
        <p:spPr>
          <a:xfrm>
            <a:off x="972600" y="5481717"/>
            <a:ext cx="10251600" cy="966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Existe</a:t>
            </a:r>
            <a:r>
              <a:rPr lang="es-419"/>
              <a:t> un 55% de clientes que contratan el servicio de forma mensual, otro 21% que prefiere renovarlo anualmente, y el 24% restante lo renueva cada dos años.</a:t>
            </a:r>
            <a:endParaRPr/>
          </a:p>
        </p:txBody>
      </p:sp>
      <p:sp>
        <p:nvSpPr>
          <p:cNvPr id="136" name="Google Shape;136;p5"/>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37" name="Google Shape;137;p5"/>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38" name="Google Shape;138;p5"/>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Contract</a:t>
            </a:r>
            <a:endParaRPr/>
          </a:p>
        </p:txBody>
      </p:sp>
      <p:sp>
        <p:nvSpPr>
          <p:cNvPr id="139" name="Google Shape;1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pic>
        <p:nvPicPr>
          <p:cNvPr id="140" name="Google Shape;140;p5"/>
          <p:cNvPicPr preferRelativeResize="0"/>
          <p:nvPr/>
        </p:nvPicPr>
        <p:blipFill>
          <a:blip r:embed="rId4">
            <a:alphaModFix/>
          </a:blip>
          <a:stretch>
            <a:fillRect/>
          </a:stretch>
        </p:blipFill>
        <p:spPr>
          <a:xfrm>
            <a:off x="3066075" y="2205175"/>
            <a:ext cx="5653850" cy="30464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6.googleusercontent.com/mF3dJIHOQqMp59hI3APf_JR13edrH3GhymTAFWMHoIJVwNCOUbia2RlKr1h45nkquXU3sVwZIgYr6fSZ7ugBYl0EETL2NuuL6eJdUnZm0_aG6e2xKATI46K57Ps6jkWoo9tvhf7c0pcchuihPr6gnVVlI6rGx2C0NaKg0vUNujjeijB26LG4M-h7JTHX0Bo=s2048" id="146" name="Google Shape;146;p6"/>
          <p:cNvPicPr preferRelativeResize="0"/>
          <p:nvPr/>
        </p:nvPicPr>
        <p:blipFill rotWithShape="1">
          <a:blip r:embed="rId3">
            <a:alphaModFix/>
          </a:blip>
          <a:srcRect b="0" l="0" r="0" t="0"/>
          <a:stretch/>
        </p:blipFill>
        <p:spPr>
          <a:xfrm>
            <a:off x="1545380" y="2079625"/>
            <a:ext cx="4656458" cy="3327751"/>
          </a:xfrm>
          <a:prstGeom prst="rect">
            <a:avLst/>
          </a:prstGeom>
          <a:noFill/>
          <a:ln>
            <a:noFill/>
          </a:ln>
        </p:spPr>
      </p:pic>
      <p:pic>
        <p:nvPicPr>
          <p:cNvPr descr="https://lh4.googleusercontent.com/vKnJgm1eYZ3EWvWOvFj8xBV1Y2qYELHRavmRkduhR_2kan2a2iSzcQM0bLlqls2tzo7ywCX_Y5qcDKzUJLSHr9CjGofhP6pf7L3TU9JErSclzXih4uy7YjgFkOjl2Bu63R4DMJZA5wtEbD53k5qtO6G5kwqcgRLa9sJOzcWbGSEoEjhAESdv1SpsHUI6cXs=s2048" id="147" name="Google Shape;147;p6"/>
          <p:cNvPicPr preferRelativeResize="0"/>
          <p:nvPr/>
        </p:nvPicPr>
        <p:blipFill rotWithShape="1">
          <a:blip r:embed="rId4">
            <a:alphaModFix/>
          </a:blip>
          <a:srcRect b="0" l="0" r="0" t="0"/>
          <a:stretch/>
        </p:blipFill>
        <p:spPr>
          <a:xfrm>
            <a:off x="6538728" y="2071686"/>
            <a:ext cx="4238263" cy="3347265"/>
          </a:xfrm>
          <a:prstGeom prst="rect">
            <a:avLst/>
          </a:prstGeom>
          <a:noFill/>
          <a:ln>
            <a:noFill/>
          </a:ln>
        </p:spPr>
      </p:pic>
      <p:sp>
        <p:nvSpPr>
          <p:cNvPr id="148" name="Google Shape;148;p6"/>
          <p:cNvSpPr txBox="1"/>
          <p:nvPr>
            <p:ph idx="1" type="body"/>
          </p:nvPr>
        </p:nvSpPr>
        <p:spPr>
          <a:xfrm>
            <a:off x="972600" y="5239693"/>
            <a:ext cx="10251600" cy="11250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lang="es-419"/>
              <a:t>Se observa una variable que aparenta estar  normalizada. La mayor cantidad de datos se encuentra concentrada en el orden de los USD 150 mensuales, por lo que podríamos afirmar que la distribución es asimétrica con un pequeño sesgo a la derecha.</a:t>
            </a:r>
            <a:endParaRPr/>
          </a:p>
        </p:txBody>
      </p:sp>
      <p:sp>
        <p:nvSpPr>
          <p:cNvPr id="149" name="Google Shape;149;p6"/>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50" name="Google Shape;150;p6"/>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51" name="Google Shape;151;p6"/>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Monthly Charge</a:t>
            </a:r>
            <a:endParaRPr/>
          </a:p>
        </p:txBody>
      </p:sp>
      <p:sp>
        <p:nvSpPr>
          <p:cNvPr id="152" name="Google Shape;152;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5.googleusercontent.com/EGGLyT44oAqno3ralHAtfXeQ8SQ1VJlx5BdyRYVcB0TcxTjoGCOlyb-q5ROpsIAKw9vYQJw5IEbflg1mYYWr0zxnijwf7yrG4TtolwidQlVDTJJt_aNoDkcIXVrk7bLWdQdR0mprHOhLZZCDoFKXxQ" id="158" name="Google Shape;158;p7"/>
          <p:cNvPicPr preferRelativeResize="0"/>
          <p:nvPr/>
        </p:nvPicPr>
        <p:blipFill rotWithShape="1">
          <a:blip r:embed="rId3">
            <a:alphaModFix/>
          </a:blip>
          <a:srcRect b="0" l="0" r="0" t="0"/>
          <a:stretch/>
        </p:blipFill>
        <p:spPr>
          <a:xfrm>
            <a:off x="1296366" y="2073172"/>
            <a:ext cx="4754604" cy="3334203"/>
          </a:xfrm>
          <a:prstGeom prst="rect">
            <a:avLst/>
          </a:prstGeom>
          <a:noFill/>
          <a:ln>
            <a:noFill/>
          </a:ln>
        </p:spPr>
      </p:pic>
      <p:pic>
        <p:nvPicPr>
          <p:cNvPr descr="https://lh3.googleusercontent.com/0Efgz0ZdEwFR7kINKtJGdg-dgs5awPp1H-FVLRpt7HQrveLNjP9ZjaaY6wV6GSBne_ApCSVp_4XXt68K8j8UZlp0JqFgJ3-23sfMaekcFhvoj3GbdGJ1DVxgiU_1MSe_X94StS14J-CurEIJuqkaCQ" id="159" name="Google Shape;159;p7"/>
          <p:cNvPicPr preferRelativeResize="0"/>
          <p:nvPr/>
        </p:nvPicPr>
        <p:blipFill rotWithShape="1">
          <a:blip r:embed="rId4">
            <a:alphaModFix/>
          </a:blip>
          <a:srcRect b="0" l="0" r="0" t="0"/>
          <a:stretch/>
        </p:blipFill>
        <p:spPr>
          <a:xfrm>
            <a:off x="6173441" y="2071686"/>
            <a:ext cx="4679845" cy="3334203"/>
          </a:xfrm>
          <a:prstGeom prst="rect">
            <a:avLst/>
          </a:prstGeom>
          <a:noFill/>
          <a:ln>
            <a:noFill/>
          </a:ln>
        </p:spPr>
      </p:pic>
      <p:sp>
        <p:nvSpPr>
          <p:cNvPr id="160" name="Google Shape;160;p7"/>
          <p:cNvSpPr txBox="1"/>
          <p:nvPr>
            <p:ph idx="1" type="body"/>
          </p:nvPr>
        </p:nvSpPr>
        <p:spPr>
          <a:xfrm>
            <a:off x="832050" y="5399251"/>
            <a:ext cx="10251600" cy="13560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lang="es-419"/>
              <a:t>El histograma permite ver dos picos que representan distintas modas, es decir, los dos valores más comunes en nuestro conjunto de datos. Se distinguen dos tipos de clientes principales: quienes están hace más de 40 meses y quienes no superan los 20 meses de antigüedad.</a:t>
            </a:r>
            <a:endParaRPr/>
          </a:p>
        </p:txBody>
      </p:sp>
      <p:sp>
        <p:nvSpPr>
          <p:cNvPr id="161" name="Google Shape;161;p7"/>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62" name="Google Shape;162;p7"/>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63" name="Google Shape;163;p7"/>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Tenure</a:t>
            </a:r>
            <a:endParaRPr/>
          </a:p>
        </p:txBody>
      </p:sp>
      <p:sp>
        <p:nvSpPr>
          <p:cNvPr id="164" name="Google Shape;16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6.googleusercontent.com/CQ4RQyKQ_RyFlhgqwMw-WI7To5HZBH8JuMVYCHb06EvR_PX6cOoL7r4kCgu9ylCBqEfFL57wIBPmCcIwsUoEAcZCWfc7r8yDdajB_DDYsnWiqzY--X1Aft00yZb9PGM2UOvHNzkxpsOSaYAkQ2CwcdOOAB9VQ3ooAu9PpIMWEek-awX2RKoFEvyFRdwqiZU=s2048" id="170" name="Google Shape;170;p8"/>
          <p:cNvPicPr preferRelativeResize="0"/>
          <p:nvPr/>
        </p:nvPicPr>
        <p:blipFill rotWithShape="1">
          <a:blip r:embed="rId3">
            <a:alphaModFix/>
          </a:blip>
          <a:srcRect b="0" l="0" r="0" t="0"/>
          <a:stretch/>
        </p:blipFill>
        <p:spPr>
          <a:xfrm>
            <a:off x="1379012" y="2105024"/>
            <a:ext cx="4679845" cy="3293663"/>
          </a:xfrm>
          <a:prstGeom prst="rect">
            <a:avLst/>
          </a:prstGeom>
          <a:noFill/>
          <a:ln>
            <a:noFill/>
          </a:ln>
        </p:spPr>
      </p:pic>
      <p:pic>
        <p:nvPicPr>
          <p:cNvPr descr="https://lh3.googleusercontent.com/Or5Lhu3GyoQG6-Pf6BuL4GgGHF4c7-esCl8XSo7hC-5nGhAL4vp4apsJMfo3DuogTDsvWBjW1pbKNXfSqQps52mkECkpFspVGr-AUHW5VL4OOl-fGt-VNhOXYlsWVLfWnbX2Om1YLTagCpZcKaOuur3gUpaKUZpPe0l-OWGeu1-MsqBDP_OoPrnQj3M_i-0=s2048" id="171" name="Google Shape;171;p8"/>
          <p:cNvPicPr preferRelativeResize="0"/>
          <p:nvPr/>
        </p:nvPicPr>
        <p:blipFill rotWithShape="1">
          <a:blip r:embed="rId4">
            <a:alphaModFix/>
          </a:blip>
          <a:srcRect b="0" l="0" r="0" t="0"/>
          <a:stretch/>
        </p:blipFill>
        <p:spPr>
          <a:xfrm>
            <a:off x="6456741" y="2085117"/>
            <a:ext cx="4204719" cy="3320772"/>
          </a:xfrm>
          <a:prstGeom prst="rect">
            <a:avLst/>
          </a:prstGeom>
          <a:noFill/>
          <a:ln>
            <a:noFill/>
          </a:ln>
        </p:spPr>
      </p:pic>
      <p:sp>
        <p:nvSpPr>
          <p:cNvPr id="172" name="Google Shape;172;p8"/>
          <p:cNvSpPr txBox="1"/>
          <p:nvPr>
            <p:ph idx="1" type="body"/>
          </p:nvPr>
        </p:nvSpPr>
        <p:spPr>
          <a:xfrm>
            <a:off x="972600" y="5414026"/>
            <a:ext cx="10251600" cy="12867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lang="es-419"/>
              <a:t>Esta variable también presenta una distribución bimodal, lo que implica que se distinguen dos grupos de clientes principales: quienes consumen anualmente alrededor de 5500 GB, y quienes consumen 1000 GB aprox.</a:t>
            </a:r>
            <a:endParaRPr/>
          </a:p>
        </p:txBody>
      </p:sp>
      <p:sp>
        <p:nvSpPr>
          <p:cNvPr id="173" name="Google Shape;173;p8"/>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74" name="Google Shape;174;p8"/>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75" name="Google Shape;175;p8"/>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Bandwidth GB Year</a:t>
            </a:r>
            <a:endParaRPr/>
          </a:p>
        </p:txBody>
      </p:sp>
      <p:sp>
        <p:nvSpPr>
          <p:cNvPr id="176" name="Google Shape;176;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2022-09-03T16:49:57Z</dcterms:created>
  <dc:creator>Gabriel Jourdan Guarino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0x01010071ACD664E8490F4FB59DBB633F4C225B</vt:lpwstr>
  </property>
</Properties>
</file>