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1" r:id="rId3"/>
    <p:sldId id="296" r:id="rId4"/>
    <p:sldId id="297" r:id="rId5"/>
    <p:sldId id="295" r:id="rId6"/>
    <p:sldId id="993" r:id="rId7"/>
    <p:sldId id="994" r:id="rId8"/>
    <p:sldId id="995" r:id="rId9"/>
    <p:sldId id="992" r:id="rId10"/>
    <p:sldId id="996" r:id="rId11"/>
    <p:sldId id="997" r:id="rId12"/>
    <p:sldId id="998" r:id="rId13"/>
    <p:sldId id="999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553" autoAdjust="0"/>
  </p:normalViewPr>
  <p:slideViewPr>
    <p:cSldViewPr snapToGrid="0">
      <p:cViewPr varScale="1">
        <p:scale>
          <a:sx n="84" d="100"/>
          <a:sy n="84" d="100"/>
        </p:scale>
        <p:origin x="1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192"/>
    </p:cViewPr>
  </p:sorter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E8B3371-3BF8-4FD3-8030-BAF8F41BC85F}" type="datetime1">
              <a:rPr lang="ko-KR" altLang="en-US" smtClean="0"/>
              <a:t>2025-03-04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1E602E8-7778-4840-9C52-CF866E2E7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0039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49E59D-C1B5-4812-B4A3-1319B923A6ED}" type="datetime1">
              <a:rPr lang="ko-KR" altLang="en-US" smtClean="0"/>
              <a:t>2025-03-04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E86D5CD-F53C-40AA-8F25-6C53AFF44E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9813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! </a:t>
            </a:r>
            <a:r>
              <a:rPr lang="ko-KR" altLang="en-US" dirty="0"/>
              <a:t>이번 온라인 과정에서는 </a:t>
            </a:r>
            <a:r>
              <a:rPr lang="en-US" altLang="ko-KR" dirty="0"/>
              <a:t>AI</a:t>
            </a:r>
            <a:r>
              <a:rPr lang="ko-KR" altLang="en-US" dirty="0"/>
              <a:t>를 활용하여 실무 역량을 </a:t>
            </a:r>
            <a:r>
              <a:rPr lang="ko-KR" altLang="en-US" dirty="0" err="1"/>
              <a:t>업스케일링하는</a:t>
            </a:r>
            <a:r>
              <a:rPr lang="ko-KR" altLang="en-US" dirty="0"/>
              <a:t> 방법을 배우게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생성형 </a:t>
            </a:r>
            <a:r>
              <a:rPr lang="en-US" altLang="ko-KR" dirty="0"/>
              <a:t>AI, Python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그리고 웹 개발까지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en-US" altLang="ko-KR" dirty="0"/>
              <a:t>ChatGPT, Hugging Face, Pandas, Seaborn </a:t>
            </a:r>
            <a:r>
              <a:rPr lang="ko-KR" altLang="en-US" dirty="0"/>
              <a:t>등 다양한 </a:t>
            </a:r>
            <a:r>
              <a:rPr lang="en-US" altLang="ko-KR" dirty="0"/>
              <a:t>AI </a:t>
            </a:r>
            <a:r>
              <a:rPr lang="ko-KR" altLang="en-US" dirty="0"/>
              <a:t>도구를 활용하여 실습 중심으로 학습합니다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최근 </a:t>
            </a:r>
            <a:r>
              <a:rPr lang="en-US" altLang="ko-KR" dirty="0"/>
              <a:t>AI</a:t>
            </a:r>
            <a:r>
              <a:rPr lang="ko-KR" altLang="en-US" dirty="0"/>
              <a:t>의 핵심 기술인 거대 언어 모델</a:t>
            </a:r>
            <a:r>
              <a:rPr lang="en-US" altLang="ko-KR" dirty="0"/>
              <a:t>, </a:t>
            </a:r>
            <a:r>
              <a:rPr lang="ko-KR" altLang="en-US" dirty="0"/>
              <a:t>생성형 </a:t>
            </a:r>
            <a:r>
              <a:rPr lang="en-US" altLang="ko-KR" dirty="0"/>
              <a:t>AI, </a:t>
            </a:r>
            <a:r>
              <a:rPr lang="ko-KR" altLang="en-US" dirty="0"/>
              <a:t>프롬프트 엔지니어링이 빠르게 발전하고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이러한 </a:t>
            </a:r>
            <a:r>
              <a:rPr lang="en-US" altLang="ko-KR" dirty="0"/>
              <a:t>AI</a:t>
            </a:r>
            <a:r>
              <a:rPr lang="ko-KR" altLang="en-US" dirty="0"/>
              <a:t>가 어떻게 작동하는지 이해하려면 파라미터</a:t>
            </a:r>
            <a:r>
              <a:rPr lang="en-US" altLang="ko-KR" dirty="0"/>
              <a:t>, </a:t>
            </a:r>
            <a:r>
              <a:rPr lang="ko-KR" altLang="en-US" dirty="0"/>
              <a:t>토큰</a:t>
            </a:r>
            <a:r>
              <a:rPr lang="en-US" altLang="ko-KR" dirty="0"/>
              <a:t>, </a:t>
            </a:r>
            <a:r>
              <a:rPr lang="ko-KR" altLang="en-US" dirty="0"/>
              <a:t>그리고 모델의 원리를 먼저 알아야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 후</a:t>
            </a:r>
            <a:r>
              <a:rPr lang="en-US" altLang="ko-KR" dirty="0"/>
              <a:t>,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활용해 실제 </a:t>
            </a:r>
            <a:r>
              <a:rPr lang="en-US" altLang="ko-KR" dirty="0"/>
              <a:t>AI</a:t>
            </a:r>
            <a:r>
              <a:rPr lang="ko-KR" altLang="en-US" dirty="0"/>
              <a:t>를 다루는 실습을 진행하게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과정에서는 기초 개념부터 실무 적용까지 단계적으로 배우며</a:t>
            </a:r>
            <a:r>
              <a:rPr lang="en-US" altLang="ko-KR" dirty="0"/>
              <a:t>, AI</a:t>
            </a:r>
            <a:r>
              <a:rPr lang="ko-KR" altLang="en-US" dirty="0"/>
              <a:t>를 효과적으로 활용할 수 있도록 </a:t>
            </a:r>
            <a:r>
              <a:rPr lang="ko-KR" altLang="en-US" dirty="0" err="1"/>
              <a:t>돕습니다</a:t>
            </a:r>
            <a:r>
              <a:rPr lang="en-US" altLang="ko-KR" dirty="0"/>
              <a:t>! </a:t>
            </a:r>
            <a:r>
              <a:rPr lang="ko-KR" altLang="en-US" dirty="0"/>
              <a:t>🚀</a:t>
            </a:r>
          </a:p>
          <a:p>
            <a:endParaRPr lang="en-US" altLang="ko-KR" dirty="0"/>
          </a:p>
          <a:p>
            <a:br>
              <a:rPr lang="en-US" altLang="ko-KR" dirty="0"/>
            </a:br>
            <a:r>
              <a:rPr lang="ko-KR" altLang="en-US" dirty="0"/>
              <a:t>함께 도전해볼까요</a:t>
            </a:r>
            <a:r>
              <a:rPr lang="en-US" altLang="ko-KR" dirty="0"/>
              <a:t>? </a:t>
            </a:r>
            <a:r>
              <a:rPr lang="ko-KR" altLang="en-US" dirty="0"/>
              <a:t>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거대언어모델</a:t>
            </a:r>
            <a:r>
              <a:rPr lang="en-US" altLang="ko-KR" dirty="0"/>
              <a:t>, </a:t>
            </a:r>
            <a:r>
              <a:rPr lang="ko-KR" altLang="en-US" dirty="0" err="1"/>
              <a:t>생성형먀</a:t>
            </a:r>
            <a:r>
              <a:rPr lang="en-US" altLang="ko-KR" dirty="0"/>
              <a:t>, </a:t>
            </a:r>
            <a:r>
              <a:rPr lang="ko-KR" altLang="en-US" dirty="0"/>
              <a:t>프롬프트</a:t>
            </a:r>
            <a:r>
              <a:rPr lang="en-US" altLang="ko-KR" dirty="0"/>
              <a:t>, </a:t>
            </a:r>
            <a:r>
              <a:rPr lang="ko-KR" altLang="en-US" dirty="0"/>
              <a:t>파라미터</a:t>
            </a:r>
            <a:r>
              <a:rPr lang="en-US" altLang="ko-KR" dirty="0"/>
              <a:t>, </a:t>
            </a:r>
            <a:r>
              <a:rPr lang="ko-KR" altLang="en-US" dirty="0"/>
              <a:t>토큰 등의 이해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49E59D-C1B5-4812-B4A3-1319B923A6ED}" type="datetime1">
              <a:rPr lang="ko-KR" altLang="en-US" smtClean="0"/>
              <a:t>2025-03-04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2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548D-465F-5A68-BB98-AA434C9E1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2CB37B-B2B8-A3CD-A8F2-C3D55DF601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A895F9-D338-43E8-1306-E78580246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ko-KR" altLang="en-US" b="1" dirty="0"/>
              <a:t>🔹 슬라이드 </a:t>
            </a:r>
            <a:r>
              <a:rPr lang="en-US" altLang="ko-KR" b="1" dirty="0"/>
              <a:t>9: </a:t>
            </a:r>
            <a:r>
              <a:rPr lang="ko-KR" altLang="en-US" b="1" dirty="0"/>
              <a:t>확률적 언어 모델 </a:t>
            </a:r>
            <a:r>
              <a:rPr lang="en-US" altLang="ko-KR" b="1" dirty="0"/>
              <a:t>(1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r>
              <a:rPr lang="en-US" altLang="ko-KR" i="1" dirty="0"/>
              <a:t>"GPT </a:t>
            </a:r>
            <a:r>
              <a:rPr lang="ko-KR" altLang="en-US" i="1" dirty="0"/>
              <a:t>모델은 다음 단어를 확률적으로 예측하는 확률적 언어 모델을 기반으로 합니다</a:t>
            </a:r>
            <a:r>
              <a:rPr lang="en-US" altLang="ko-KR" i="1" dirty="0"/>
              <a:t>. </a:t>
            </a:r>
            <a:r>
              <a:rPr lang="ko-KR" altLang="en-US" i="1" dirty="0"/>
              <a:t>예를 들어</a:t>
            </a:r>
            <a:r>
              <a:rPr lang="en-US" altLang="ko-KR" i="1" dirty="0"/>
              <a:t>, '</a:t>
            </a:r>
            <a:r>
              <a:rPr lang="ko-KR" altLang="en-US" i="1" dirty="0"/>
              <a:t>블랙</a:t>
            </a:r>
            <a:r>
              <a:rPr lang="en-US" altLang="ko-KR" i="1" dirty="0"/>
              <a:t>'</a:t>
            </a:r>
            <a:r>
              <a:rPr lang="ko-KR" altLang="en-US" i="1" dirty="0"/>
              <a:t>이라는 단어가 주어졌을 때</a:t>
            </a:r>
            <a:r>
              <a:rPr lang="en-US" altLang="ko-KR" i="1" dirty="0"/>
              <a:t>, </a:t>
            </a:r>
            <a:r>
              <a:rPr lang="ko-KR" altLang="en-US" i="1" dirty="0"/>
              <a:t>다음에 올 수 있는 단어로 </a:t>
            </a:r>
            <a:r>
              <a:rPr lang="en-US" altLang="ko-KR" i="1" dirty="0"/>
              <a:t>'</a:t>
            </a:r>
            <a:r>
              <a:rPr lang="ko-KR" altLang="en-US" i="1" dirty="0"/>
              <a:t>핑크</a:t>
            </a:r>
            <a:r>
              <a:rPr lang="en-US" altLang="ko-KR" i="1" dirty="0"/>
              <a:t>', '</a:t>
            </a:r>
            <a:r>
              <a:rPr lang="ko-KR" altLang="en-US" i="1" dirty="0"/>
              <a:t>커피</a:t>
            </a:r>
            <a:r>
              <a:rPr lang="en-US" altLang="ko-KR" i="1" dirty="0"/>
              <a:t>', '</a:t>
            </a:r>
            <a:r>
              <a:rPr lang="ko-KR" altLang="en-US" i="1" dirty="0"/>
              <a:t>홀</a:t>
            </a:r>
            <a:r>
              <a:rPr lang="en-US" altLang="ko-KR" i="1" dirty="0"/>
              <a:t>' </a:t>
            </a:r>
            <a:r>
              <a:rPr lang="ko-KR" altLang="en-US" i="1" dirty="0"/>
              <a:t>등이 있습니다</a:t>
            </a:r>
            <a:r>
              <a:rPr lang="en-US" altLang="ko-KR" i="1" dirty="0"/>
              <a:t>. </a:t>
            </a:r>
            <a:r>
              <a:rPr lang="ko-KR" altLang="en-US" i="1" dirty="0"/>
              <a:t>이러한 단어들의 등장 확률을 학습하여 가장 자연스러운 문장을 생성하는 것이 </a:t>
            </a:r>
            <a:r>
              <a:rPr lang="en-US" altLang="ko-KR" i="1" dirty="0"/>
              <a:t>ChatGPT</a:t>
            </a:r>
            <a:r>
              <a:rPr lang="ko-KR" altLang="en-US" i="1" dirty="0"/>
              <a:t>의 핵심 원리입니다</a:t>
            </a:r>
            <a:r>
              <a:rPr lang="en-US" altLang="ko-KR" i="1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65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5F5C8-0F82-088F-DE3C-DA8C5E0F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122B3E-DFCA-C6F9-6B33-18336B6E8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E881A9-D251-73BB-BB8D-2E5545D9D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ko-KR" altLang="en-US" b="1" dirty="0"/>
              <a:t>🔹 슬라이드 </a:t>
            </a:r>
            <a:r>
              <a:rPr lang="en-US" altLang="ko-KR" b="1" dirty="0"/>
              <a:t>9: </a:t>
            </a:r>
            <a:r>
              <a:rPr lang="ko-KR" altLang="en-US" b="1" dirty="0"/>
              <a:t>확률적 언어 모델 </a:t>
            </a:r>
            <a:r>
              <a:rPr lang="en-US" altLang="ko-KR" b="1" dirty="0"/>
              <a:t>(1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r>
              <a:rPr lang="en-US" altLang="ko-KR" i="1" dirty="0"/>
              <a:t>"GPT </a:t>
            </a:r>
            <a:r>
              <a:rPr lang="ko-KR" altLang="en-US" i="1" dirty="0"/>
              <a:t>모델은 다음 단어를 확률적으로 예측하는 확률적 언어 모델을 기반으로 합니다</a:t>
            </a:r>
            <a:r>
              <a:rPr lang="en-US" altLang="ko-KR" i="1" dirty="0"/>
              <a:t>. </a:t>
            </a:r>
            <a:r>
              <a:rPr lang="ko-KR" altLang="en-US" i="1" dirty="0"/>
              <a:t>예를 들어</a:t>
            </a:r>
            <a:r>
              <a:rPr lang="en-US" altLang="ko-KR" i="1" dirty="0"/>
              <a:t>, '</a:t>
            </a:r>
            <a:r>
              <a:rPr lang="ko-KR" altLang="en-US" i="1" dirty="0"/>
              <a:t>블랙</a:t>
            </a:r>
            <a:r>
              <a:rPr lang="en-US" altLang="ko-KR" i="1" dirty="0"/>
              <a:t>'</a:t>
            </a:r>
            <a:r>
              <a:rPr lang="ko-KR" altLang="en-US" i="1" dirty="0"/>
              <a:t>이라는 단어가 주어졌을 때</a:t>
            </a:r>
            <a:r>
              <a:rPr lang="en-US" altLang="ko-KR" i="1" dirty="0"/>
              <a:t>, </a:t>
            </a:r>
            <a:r>
              <a:rPr lang="ko-KR" altLang="en-US" i="1" dirty="0"/>
              <a:t>다음에 올 수 있는 단어로 </a:t>
            </a:r>
            <a:r>
              <a:rPr lang="en-US" altLang="ko-KR" i="1" dirty="0"/>
              <a:t>'</a:t>
            </a:r>
            <a:r>
              <a:rPr lang="ko-KR" altLang="en-US" i="1" dirty="0"/>
              <a:t>핑크</a:t>
            </a:r>
            <a:r>
              <a:rPr lang="en-US" altLang="ko-KR" i="1" dirty="0"/>
              <a:t>', '</a:t>
            </a:r>
            <a:r>
              <a:rPr lang="ko-KR" altLang="en-US" i="1" dirty="0"/>
              <a:t>커피</a:t>
            </a:r>
            <a:r>
              <a:rPr lang="en-US" altLang="ko-KR" i="1" dirty="0"/>
              <a:t>', '</a:t>
            </a:r>
            <a:r>
              <a:rPr lang="ko-KR" altLang="en-US" i="1" dirty="0"/>
              <a:t>홀</a:t>
            </a:r>
            <a:r>
              <a:rPr lang="en-US" altLang="ko-KR" i="1" dirty="0"/>
              <a:t>' </a:t>
            </a:r>
            <a:r>
              <a:rPr lang="ko-KR" altLang="en-US" i="1" dirty="0"/>
              <a:t>등이 있습니다</a:t>
            </a:r>
            <a:r>
              <a:rPr lang="en-US" altLang="ko-KR" i="1" dirty="0"/>
              <a:t>. </a:t>
            </a:r>
            <a:r>
              <a:rPr lang="ko-KR" altLang="en-US" i="1" dirty="0"/>
              <a:t>이러한 단어들의 등장 확률을 학습하여 가장 자연스러운 문장을 생성하는 것이 </a:t>
            </a:r>
            <a:r>
              <a:rPr lang="en-US" altLang="ko-KR" i="1" dirty="0"/>
              <a:t>ChatGPT</a:t>
            </a:r>
            <a:r>
              <a:rPr lang="ko-KR" altLang="en-US" i="1" dirty="0"/>
              <a:t>의 핵심 원리입니다</a:t>
            </a:r>
            <a:r>
              <a:rPr lang="en-US" altLang="ko-KR" i="1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740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880F5-30CC-AF7C-0E4B-1F6231F91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1C31AA-C19C-E892-F9E3-E7C524FB6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BE1F2C-92F2-6E4D-8612-69EBD2FFB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ko-KR" altLang="en-US" b="1" dirty="0"/>
              <a:t>🔹 슬라이드 </a:t>
            </a:r>
            <a:r>
              <a:rPr lang="en-US" altLang="ko-KR" b="1" dirty="0"/>
              <a:t>9: </a:t>
            </a:r>
            <a:r>
              <a:rPr lang="ko-KR" altLang="en-US" b="1" dirty="0"/>
              <a:t>확률적 언어 모델 </a:t>
            </a:r>
            <a:r>
              <a:rPr lang="en-US" altLang="ko-KR" b="1" dirty="0"/>
              <a:t>(1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r>
              <a:rPr lang="en-US" altLang="ko-KR" i="1" dirty="0"/>
              <a:t>"GPT </a:t>
            </a:r>
            <a:r>
              <a:rPr lang="ko-KR" altLang="en-US" i="1" dirty="0"/>
              <a:t>모델은 다음 단어를 확률적으로 예측하는 확률적 언어 모델을 기반으로 합니다</a:t>
            </a:r>
            <a:r>
              <a:rPr lang="en-US" altLang="ko-KR" i="1" dirty="0"/>
              <a:t>. </a:t>
            </a:r>
            <a:r>
              <a:rPr lang="ko-KR" altLang="en-US" i="1" dirty="0"/>
              <a:t>예를 들어</a:t>
            </a:r>
            <a:r>
              <a:rPr lang="en-US" altLang="ko-KR" i="1" dirty="0"/>
              <a:t>, '</a:t>
            </a:r>
            <a:r>
              <a:rPr lang="ko-KR" altLang="en-US" i="1" dirty="0"/>
              <a:t>블랙</a:t>
            </a:r>
            <a:r>
              <a:rPr lang="en-US" altLang="ko-KR" i="1" dirty="0"/>
              <a:t>'</a:t>
            </a:r>
            <a:r>
              <a:rPr lang="ko-KR" altLang="en-US" i="1" dirty="0"/>
              <a:t>이라는 단어가 주어졌을 때</a:t>
            </a:r>
            <a:r>
              <a:rPr lang="en-US" altLang="ko-KR" i="1" dirty="0"/>
              <a:t>, </a:t>
            </a:r>
            <a:r>
              <a:rPr lang="ko-KR" altLang="en-US" i="1" dirty="0"/>
              <a:t>다음에 올 수 있는 단어로 </a:t>
            </a:r>
            <a:r>
              <a:rPr lang="en-US" altLang="ko-KR" i="1" dirty="0"/>
              <a:t>'</a:t>
            </a:r>
            <a:r>
              <a:rPr lang="ko-KR" altLang="en-US" i="1" dirty="0"/>
              <a:t>핑크</a:t>
            </a:r>
            <a:r>
              <a:rPr lang="en-US" altLang="ko-KR" i="1" dirty="0"/>
              <a:t>', '</a:t>
            </a:r>
            <a:r>
              <a:rPr lang="ko-KR" altLang="en-US" i="1" dirty="0"/>
              <a:t>커피</a:t>
            </a:r>
            <a:r>
              <a:rPr lang="en-US" altLang="ko-KR" i="1" dirty="0"/>
              <a:t>', '</a:t>
            </a:r>
            <a:r>
              <a:rPr lang="ko-KR" altLang="en-US" i="1" dirty="0"/>
              <a:t>홀</a:t>
            </a:r>
            <a:r>
              <a:rPr lang="en-US" altLang="ko-KR" i="1" dirty="0"/>
              <a:t>' </a:t>
            </a:r>
            <a:r>
              <a:rPr lang="ko-KR" altLang="en-US" i="1" dirty="0"/>
              <a:t>등이 있습니다</a:t>
            </a:r>
            <a:r>
              <a:rPr lang="en-US" altLang="ko-KR" i="1" dirty="0"/>
              <a:t>. </a:t>
            </a:r>
            <a:r>
              <a:rPr lang="ko-KR" altLang="en-US" i="1" dirty="0"/>
              <a:t>이러한 단어들의 등장 확률을 학습하여 가장 자연스러운 문장을 생성하는 것이 </a:t>
            </a:r>
            <a:r>
              <a:rPr lang="en-US" altLang="ko-KR" i="1" dirty="0"/>
              <a:t>ChatGPT</a:t>
            </a:r>
            <a:r>
              <a:rPr lang="ko-KR" altLang="en-US" i="1" dirty="0"/>
              <a:t>의 핵심 원리입니다</a:t>
            </a:r>
            <a:r>
              <a:rPr lang="en-US" altLang="ko-KR" i="1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309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6AB2-6B02-B468-8E42-C5381F0CE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4EA05B-977E-7D0E-DECE-848ED32CB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520C5C-2AAC-0894-F387-2CB9C78F8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ko-KR" altLang="en-US" b="1" dirty="0"/>
              <a:t>🔹 슬라이드 </a:t>
            </a:r>
            <a:r>
              <a:rPr lang="en-US" altLang="ko-KR" b="1" dirty="0"/>
              <a:t>9: </a:t>
            </a:r>
            <a:r>
              <a:rPr lang="ko-KR" altLang="en-US" b="1" dirty="0"/>
              <a:t>확률적 언어 모델 </a:t>
            </a:r>
            <a:r>
              <a:rPr lang="en-US" altLang="ko-KR" b="1" dirty="0"/>
              <a:t>(1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r>
              <a:rPr lang="en-US" altLang="ko-KR" i="1" dirty="0"/>
              <a:t>"GPT </a:t>
            </a:r>
            <a:r>
              <a:rPr lang="ko-KR" altLang="en-US" i="1" dirty="0"/>
              <a:t>모델은 다음 단어를 확률적으로 예측하는 확률적 언어 모델을 기반으로 합니다</a:t>
            </a:r>
            <a:r>
              <a:rPr lang="en-US" altLang="ko-KR" i="1" dirty="0"/>
              <a:t>. </a:t>
            </a:r>
            <a:r>
              <a:rPr lang="ko-KR" altLang="en-US" i="1" dirty="0"/>
              <a:t>예를 들어</a:t>
            </a:r>
            <a:r>
              <a:rPr lang="en-US" altLang="ko-KR" i="1" dirty="0"/>
              <a:t>, '</a:t>
            </a:r>
            <a:r>
              <a:rPr lang="ko-KR" altLang="en-US" i="1" dirty="0"/>
              <a:t>블랙</a:t>
            </a:r>
            <a:r>
              <a:rPr lang="en-US" altLang="ko-KR" i="1" dirty="0"/>
              <a:t>'</a:t>
            </a:r>
            <a:r>
              <a:rPr lang="ko-KR" altLang="en-US" i="1" dirty="0"/>
              <a:t>이라는 단어가 주어졌을 때</a:t>
            </a:r>
            <a:r>
              <a:rPr lang="en-US" altLang="ko-KR" i="1" dirty="0"/>
              <a:t>, </a:t>
            </a:r>
            <a:r>
              <a:rPr lang="ko-KR" altLang="en-US" i="1" dirty="0"/>
              <a:t>다음에 올 수 있는 단어로 </a:t>
            </a:r>
            <a:r>
              <a:rPr lang="en-US" altLang="ko-KR" i="1" dirty="0"/>
              <a:t>'</a:t>
            </a:r>
            <a:r>
              <a:rPr lang="ko-KR" altLang="en-US" i="1" dirty="0"/>
              <a:t>핑크</a:t>
            </a:r>
            <a:r>
              <a:rPr lang="en-US" altLang="ko-KR" i="1" dirty="0"/>
              <a:t>', '</a:t>
            </a:r>
            <a:r>
              <a:rPr lang="ko-KR" altLang="en-US" i="1" dirty="0"/>
              <a:t>커피</a:t>
            </a:r>
            <a:r>
              <a:rPr lang="en-US" altLang="ko-KR" i="1" dirty="0"/>
              <a:t>', '</a:t>
            </a:r>
            <a:r>
              <a:rPr lang="ko-KR" altLang="en-US" i="1" dirty="0"/>
              <a:t>홀</a:t>
            </a:r>
            <a:r>
              <a:rPr lang="en-US" altLang="ko-KR" i="1" dirty="0"/>
              <a:t>' </a:t>
            </a:r>
            <a:r>
              <a:rPr lang="ko-KR" altLang="en-US" i="1" dirty="0"/>
              <a:t>등이 있습니다</a:t>
            </a:r>
            <a:r>
              <a:rPr lang="en-US" altLang="ko-KR" i="1" dirty="0"/>
              <a:t>. </a:t>
            </a:r>
            <a:r>
              <a:rPr lang="ko-KR" altLang="en-US" i="1" dirty="0"/>
              <a:t>이러한 단어들의 등장 확률을 학습하여 가장 자연스러운 문장을 생성하는 것이 </a:t>
            </a:r>
            <a:r>
              <a:rPr lang="en-US" altLang="ko-KR" i="1" dirty="0"/>
              <a:t>ChatGPT</a:t>
            </a:r>
            <a:r>
              <a:rPr lang="ko-KR" altLang="en-US" i="1" dirty="0"/>
              <a:t>의 핵심 원리입니다</a:t>
            </a:r>
            <a:r>
              <a:rPr lang="en-US" altLang="ko-KR" i="1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030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[LLM</a:t>
            </a:r>
            <a:r>
              <a:rPr lang="ko-KR" altLang="en-US" b="1" dirty="0"/>
              <a:t>과 생성형 </a:t>
            </a:r>
            <a:r>
              <a:rPr lang="en-US" altLang="ko-KR" b="1" dirty="0"/>
              <a:t>AI </a:t>
            </a:r>
            <a:r>
              <a:rPr lang="ko-KR" altLang="en-US" b="1" dirty="0"/>
              <a:t>활용 </a:t>
            </a:r>
            <a:r>
              <a:rPr lang="en-US" altLang="ko-KR" b="1" dirty="0"/>
              <a:t>1</a:t>
            </a:r>
            <a:r>
              <a:rPr lang="ko-KR" altLang="en-US" b="1" dirty="0"/>
              <a:t>분 스크립트</a:t>
            </a:r>
            <a:r>
              <a:rPr lang="en-US" altLang="ko-KR" b="1" dirty="0"/>
              <a:t>]</a:t>
            </a:r>
            <a:endParaRPr lang="ko-KR" altLang="en-US" dirty="0"/>
          </a:p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/>
              <a:t>오늘은 </a:t>
            </a:r>
            <a:r>
              <a:rPr lang="en-US" altLang="ko-KR" dirty="0"/>
              <a:t>LLM</a:t>
            </a:r>
            <a:r>
              <a:rPr lang="ko-KR" altLang="en-US" dirty="0"/>
              <a:t>과 생성형 </a:t>
            </a:r>
            <a:r>
              <a:rPr lang="en-US" altLang="ko-KR" dirty="0"/>
              <a:t>AI</a:t>
            </a:r>
            <a:r>
              <a:rPr lang="ko-KR" altLang="en-US" dirty="0"/>
              <a:t>를 활용한 보고서 작성과 데이터 분석에 대해 이야기해보겠습니다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</a:t>
            </a:r>
            <a:r>
              <a:rPr lang="en-US" altLang="ko-KR" dirty="0"/>
              <a:t>, **LLM(Large Language Model)**</a:t>
            </a:r>
            <a:r>
              <a:rPr lang="ko-KR" altLang="en-US" dirty="0"/>
              <a:t>의 현황과 활용 방안을 이해하는 것이 중요합니다</a:t>
            </a:r>
            <a:r>
              <a:rPr lang="en-US" altLang="ko-KR" dirty="0"/>
              <a:t>. </a:t>
            </a:r>
            <a:r>
              <a:rPr lang="ko-KR" altLang="en-US" dirty="0"/>
              <a:t>최근 </a:t>
            </a:r>
            <a:r>
              <a:rPr lang="en-US" altLang="ko-KR" dirty="0"/>
              <a:t>AI </a:t>
            </a:r>
            <a:r>
              <a:rPr lang="ko-KR" altLang="en-US" dirty="0"/>
              <a:t>기술의 발전으로 </a:t>
            </a:r>
            <a:r>
              <a:rPr lang="en-US" altLang="ko-KR" dirty="0"/>
              <a:t>ChatGPT</a:t>
            </a:r>
            <a:r>
              <a:rPr lang="ko-KR" altLang="en-US" dirty="0"/>
              <a:t>나 </a:t>
            </a:r>
            <a:r>
              <a:rPr lang="en-US" altLang="ko-KR" dirty="0"/>
              <a:t>Gemini </a:t>
            </a:r>
            <a:r>
              <a:rPr lang="ko-KR" altLang="en-US" dirty="0"/>
              <a:t>같은 생성형 </a:t>
            </a:r>
            <a:r>
              <a:rPr lang="en-US" altLang="ko-KR" dirty="0"/>
              <a:t>AI</a:t>
            </a:r>
            <a:r>
              <a:rPr lang="ko-KR" altLang="en-US" dirty="0"/>
              <a:t>가 다양한 업무에 활용되고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</a:t>
            </a:r>
            <a:r>
              <a:rPr lang="en-US" altLang="ko-KR" dirty="0"/>
              <a:t>AI</a:t>
            </a:r>
            <a:r>
              <a:rPr lang="ko-KR" altLang="en-US" dirty="0"/>
              <a:t>를 활용하면 단순한 문서 </a:t>
            </a:r>
            <a:r>
              <a:rPr lang="ko-KR" altLang="en-US" dirty="0" err="1"/>
              <a:t>작성뿐만</a:t>
            </a:r>
            <a:r>
              <a:rPr lang="ko-KR" altLang="en-US" dirty="0"/>
              <a:t> 아니라 </a:t>
            </a:r>
            <a:r>
              <a:rPr lang="ko-KR" altLang="en-US" b="1" dirty="0"/>
              <a:t>엑셀 데이터를 기반으로 분석 및 시각화</a:t>
            </a:r>
            <a:r>
              <a:rPr lang="ko-KR" altLang="en-US" dirty="0"/>
              <a:t>도 가능합니다</a:t>
            </a:r>
            <a:r>
              <a:rPr lang="en-US" altLang="ko-KR" dirty="0"/>
              <a:t>. Python</a:t>
            </a:r>
            <a:r>
              <a:rPr lang="ko-KR" altLang="en-US" dirty="0"/>
              <a:t>과 </a:t>
            </a:r>
            <a:r>
              <a:rPr lang="en-US" altLang="ko-KR" dirty="0"/>
              <a:t>LLM</a:t>
            </a:r>
            <a:r>
              <a:rPr lang="ko-KR" altLang="en-US" dirty="0"/>
              <a:t>을 결합하면 복잡한 데이터 처리부터 심층적인 보고서 작성까지 자동화할 수 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이제는 </a:t>
            </a:r>
            <a:r>
              <a:rPr lang="en-US" altLang="ko-KR" dirty="0"/>
              <a:t>AI</a:t>
            </a:r>
            <a:r>
              <a:rPr lang="ko-KR" altLang="en-US" dirty="0"/>
              <a:t>를 단순한 도구가 아닌 </a:t>
            </a:r>
            <a:r>
              <a:rPr lang="ko-KR" altLang="en-US" b="1" dirty="0"/>
              <a:t>생산성과 창의성을 극대화하는 핵심 기술</a:t>
            </a:r>
            <a:r>
              <a:rPr lang="ko-KR" altLang="en-US" dirty="0"/>
              <a:t>로 활용하는 것이 필수입니다</a:t>
            </a:r>
            <a:r>
              <a:rPr lang="en-US" altLang="ko-KR" dirty="0"/>
              <a:t>. </a:t>
            </a:r>
            <a:r>
              <a:rPr lang="ko-KR" altLang="en-US" dirty="0"/>
              <a:t>앞으로의 보고서 작성 방식이 어떻게 바뀔지 기대되지 않나요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49E59D-C1B5-4812-B4A3-1319B923A6ED}" type="datetime1">
              <a:rPr lang="ko-KR" altLang="en-US" smtClean="0"/>
              <a:t>2025-03-04</a:t>
            </a:fld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90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3D72F-C3ED-B6CE-C65E-D26532C03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9C0752-A5C9-B00D-29C2-057711AA9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0B070E-6A0E-E4C4-7D12-D3B8FBB5E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876D-9544-E7AA-1F5E-4CE0FA18AFA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49E59D-C1B5-4812-B4A3-1319B923A6ED}" type="datetime1">
              <a:rPr lang="ko-KR" altLang="en-US" smtClean="0"/>
              <a:t>2025-03-04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1F821D-1641-D45C-F967-32719ABE9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7D9F6-FAC8-2FBE-1406-3D88453D0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5068CC-4EA4-204F-0685-967FBA101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E1F306-3936-2F82-2718-12A018034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[1</a:t>
            </a:r>
            <a:r>
              <a:rPr lang="ko-KR" altLang="en-US" dirty="0"/>
              <a:t>분 </a:t>
            </a:r>
            <a:r>
              <a:rPr lang="en-US" altLang="ko-KR" dirty="0"/>
              <a:t>20</a:t>
            </a:r>
            <a:r>
              <a:rPr lang="ko-KR" altLang="en-US" dirty="0"/>
              <a:t>초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생성형 </a:t>
            </a:r>
            <a:r>
              <a:rPr lang="en-US" altLang="ko-KR" dirty="0"/>
              <a:t>AI</a:t>
            </a:r>
            <a:r>
              <a:rPr lang="ko-KR" altLang="en-US" dirty="0"/>
              <a:t>는 </a:t>
            </a:r>
            <a:r>
              <a:rPr lang="ko-KR" altLang="en-US" b="1" dirty="0"/>
              <a:t>텍스트</a:t>
            </a:r>
            <a:r>
              <a:rPr lang="en-US" altLang="ko-KR" b="1" dirty="0"/>
              <a:t>, </a:t>
            </a:r>
            <a:r>
              <a:rPr lang="ko-KR" altLang="en-US" b="1" dirty="0"/>
              <a:t>이미지</a:t>
            </a:r>
            <a:r>
              <a:rPr lang="en-US" altLang="ko-KR" b="1" dirty="0"/>
              <a:t>, </a:t>
            </a:r>
            <a:r>
              <a:rPr lang="ko-KR" altLang="en-US" b="1" dirty="0"/>
              <a:t>음악</a:t>
            </a:r>
            <a:r>
              <a:rPr lang="en-US" altLang="ko-KR" b="1" dirty="0"/>
              <a:t>, </a:t>
            </a:r>
            <a:r>
              <a:rPr lang="ko-KR" altLang="en-US" b="1" dirty="0"/>
              <a:t>코드</a:t>
            </a:r>
            <a:r>
              <a:rPr lang="ko-KR" altLang="en-US" dirty="0"/>
              <a:t> 등 새로운 콘텐츠를 만들어내는 인공지능입니다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생성형 </a:t>
            </a:r>
            <a:r>
              <a:rPr lang="en-US" altLang="ko-KR" dirty="0"/>
              <a:t>AI</a:t>
            </a:r>
            <a:r>
              <a:rPr lang="ko-KR" altLang="en-US" dirty="0"/>
              <a:t>는 방대한 데이터를 학습하여 </a:t>
            </a:r>
            <a:r>
              <a:rPr lang="ko-KR" altLang="en-US" b="1" dirty="0"/>
              <a:t>패턴을 인식하고 새로운 결과물을 생성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대표적인 </a:t>
            </a:r>
            <a:r>
              <a:rPr lang="en-US" altLang="ko-KR" dirty="0"/>
              <a:t>AI </a:t>
            </a:r>
            <a:r>
              <a:rPr lang="ko-KR" altLang="en-US" dirty="0"/>
              <a:t>모델을 살펴보면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ChatGPT, Gemini</a:t>
            </a:r>
            <a:r>
              <a:rPr lang="ko-KR" altLang="en-US" dirty="0"/>
              <a:t>는 </a:t>
            </a:r>
            <a:r>
              <a:rPr lang="ko-KR" altLang="en-US" b="1" dirty="0"/>
              <a:t>텍스트 생성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Midjourney, DALL·E</a:t>
            </a:r>
            <a:r>
              <a:rPr lang="ko-KR" altLang="en-US" dirty="0"/>
              <a:t>는 </a:t>
            </a:r>
            <a:r>
              <a:rPr lang="ko-KR" altLang="en-US" b="1" dirty="0"/>
              <a:t>이미지 생성</a:t>
            </a:r>
            <a:r>
              <a:rPr lang="en-US" altLang="ko-KR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Suno</a:t>
            </a:r>
            <a:r>
              <a:rPr lang="en-US" altLang="ko-KR" b="1" dirty="0"/>
              <a:t> AI</a:t>
            </a:r>
            <a:r>
              <a:rPr lang="ko-KR" altLang="en-US" dirty="0"/>
              <a:t>는 </a:t>
            </a:r>
            <a:r>
              <a:rPr lang="ko-KR" altLang="en-US" b="1" dirty="0"/>
              <a:t>음악 생성</a:t>
            </a:r>
            <a:r>
              <a:rPr lang="ko-KR" altLang="en-US" dirty="0"/>
              <a:t>을 담당합니다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이처럼 생성형 </a:t>
            </a:r>
            <a:r>
              <a:rPr lang="en-US" altLang="ko-KR" dirty="0"/>
              <a:t>AI</a:t>
            </a:r>
            <a:r>
              <a:rPr lang="ko-KR" altLang="en-US" dirty="0"/>
              <a:t>는 다양한 분야에서 발전하고 있으며</a:t>
            </a:r>
            <a:r>
              <a:rPr lang="en-US" altLang="ko-KR" dirty="0"/>
              <a:t>, </a:t>
            </a:r>
            <a:r>
              <a:rPr lang="ko-KR" altLang="en-US" dirty="0"/>
              <a:t>우리 실생활에도 점점 더 깊이 들어오고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생성형 </a:t>
            </a:r>
            <a:r>
              <a:rPr lang="en-US" altLang="ko-KR" dirty="0"/>
              <a:t>AI</a:t>
            </a:r>
            <a:r>
              <a:rPr lang="ko-KR" altLang="en-US" dirty="0"/>
              <a:t>는 어디에 활용될까요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b="1" dirty="0"/>
              <a:t>문서 자동화</a:t>
            </a:r>
            <a:r>
              <a:rPr lang="ko-KR" altLang="en-US" dirty="0"/>
              <a:t> </a:t>
            </a:r>
            <a:r>
              <a:rPr lang="en-US" altLang="ko-KR" dirty="0"/>
              <a:t>– AI</a:t>
            </a:r>
            <a:r>
              <a:rPr lang="ko-KR" altLang="en-US" dirty="0"/>
              <a:t>가 보고서</a:t>
            </a:r>
            <a:r>
              <a:rPr lang="en-US" altLang="ko-KR" dirty="0"/>
              <a:t>, </a:t>
            </a:r>
            <a:r>
              <a:rPr lang="ko-KR" altLang="en-US" dirty="0"/>
              <a:t>기사</a:t>
            </a:r>
            <a:r>
              <a:rPr lang="en-US" altLang="ko-KR" dirty="0"/>
              <a:t>, </a:t>
            </a:r>
            <a:r>
              <a:rPr lang="ko-KR" altLang="en-US" dirty="0"/>
              <a:t>이메일을 작성할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콘텐츠 제작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광고</a:t>
            </a:r>
            <a:r>
              <a:rPr lang="en-US" altLang="ko-KR" dirty="0"/>
              <a:t>, </a:t>
            </a:r>
            <a:r>
              <a:rPr lang="ko-KR" altLang="en-US" dirty="0"/>
              <a:t>마케팅 자료</a:t>
            </a:r>
            <a:r>
              <a:rPr lang="en-US" altLang="ko-KR" dirty="0"/>
              <a:t>, </a:t>
            </a:r>
            <a:r>
              <a:rPr lang="ko-KR" altLang="en-US" dirty="0"/>
              <a:t>소설</a:t>
            </a:r>
            <a:r>
              <a:rPr lang="en-US" altLang="ko-KR" dirty="0"/>
              <a:t>, </a:t>
            </a:r>
            <a:r>
              <a:rPr lang="ko-KR" altLang="en-US" dirty="0"/>
              <a:t>디자인 작업을 </a:t>
            </a:r>
            <a:r>
              <a:rPr lang="en-US" altLang="ko-KR" dirty="0"/>
              <a:t>AI</a:t>
            </a:r>
            <a:r>
              <a:rPr lang="ko-KR" altLang="en-US" dirty="0"/>
              <a:t>가 도울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b="1" dirty="0"/>
              <a:t>데이터 분석</a:t>
            </a:r>
            <a:r>
              <a:rPr lang="ko-KR" altLang="en-US" dirty="0"/>
              <a:t> </a:t>
            </a:r>
            <a:r>
              <a:rPr lang="en-US" altLang="ko-KR" dirty="0"/>
              <a:t>– AI</a:t>
            </a:r>
            <a:r>
              <a:rPr lang="ko-KR" altLang="en-US" dirty="0"/>
              <a:t>가 엑셀 데이터를 정리하고 </a:t>
            </a:r>
            <a:r>
              <a:rPr lang="ko-KR" altLang="en-US" dirty="0" err="1"/>
              <a:t>시각화하여</a:t>
            </a:r>
            <a:r>
              <a:rPr lang="ko-KR" altLang="en-US" dirty="0"/>
              <a:t> 더 쉽게 분석할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마지막으로</a:t>
            </a:r>
            <a:r>
              <a:rPr lang="en-US" altLang="ko-KR" dirty="0"/>
              <a:t>, </a:t>
            </a:r>
            <a:r>
              <a:rPr lang="ko-KR" altLang="en-US" b="1" dirty="0"/>
              <a:t>코딩 지원</a:t>
            </a:r>
            <a:r>
              <a:rPr lang="ko-KR" altLang="en-US" dirty="0"/>
              <a:t> </a:t>
            </a:r>
            <a:r>
              <a:rPr lang="en-US" altLang="ko-KR" dirty="0"/>
              <a:t>– AI</a:t>
            </a:r>
            <a:r>
              <a:rPr lang="ko-KR" altLang="en-US" dirty="0"/>
              <a:t>가 코드 작성과 디버깅을 도와 개발자의 생산성을 높여줍니다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생성형 </a:t>
            </a:r>
            <a:r>
              <a:rPr lang="en-US" altLang="ko-KR" dirty="0"/>
              <a:t>AI</a:t>
            </a:r>
            <a:r>
              <a:rPr lang="ko-KR" altLang="en-US" dirty="0"/>
              <a:t>는 더 이상 미래의 기술이 아닙니다</a:t>
            </a:r>
            <a:r>
              <a:rPr lang="en-US" altLang="ko-KR" dirty="0"/>
              <a:t>. </a:t>
            </a:r>
            <a:r>
              <a:rPr lang="ko-KR" altLang="en-US" dirty="0"/>
              <a:t>지금 바로 활용하면 </a:t>
            </a:r>
            <a:r>
              <a:rPr lang="ko-KR" altLang="en-US" b="1" dirty="0"/>
              <a:t>업무 효율을 극대화</a:t>
            </a:r>
            <a:r>
              <a:rPr lang="ko-KR" altLang="en-US" dirty="0"/>
              <a:t>할 수 있습니다</a:t>
            </a: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DC13FB-11D3-DA27-E789-FAEDEC18702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49E59D-C1B5-4812-B4A3-1319B923A6ED}" type="datetime1">
              <a:rPr lang="ko-KR" altLang="en-US" smtClean="0"/>
              <a:t>2025-03-04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3209FA-056E-21BE-2A60-6AE4E551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2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0A11-5DFB-F9CC-A060-776D124F4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CEE613-875A-1886-DA52-53E06098A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7C07A5-ACFC-08C0-8B44-5E46D6655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📜 </a:t>
            </a:r>
            <a:r>
              <a:rPr lang="en-US" altLang="ko-KR" b="1" dirty="0"/>
              <a:t>LLM 1</a:t>
            </a:r>
            <a:r>
              <a:rPr lang="ko-KR" altLang="en-US" b="1" dirty="0"/>
              <a:t>분 </a:t>
            </a:r>
            <a:r>
              <a:rPr lang="en-US" altLang="ko-KR" b="1" dirty="0"/>
              <a:t>10</a:t>
            </a:r>
            <a:r>
              <a:rPr lang="ko-KR" altLang="en-US" b="1" dirty="0"/>
              <a:t>초 스크립트</a:t>
            </a:r>
          </a:p>
          <a:p>
            <a:endParaRPr lang="en-US" altLang="ko-KR" dirty="0"/>
          </a:p>
          <a:p>
            <a:r>
              <a:rPr lang="en-US" altLang="ko-KR" dirty="0"/>
              <a:t>LLM(Large Language Model)</a:t>
            </a:r>
            <a:r>
              <a:rPr lang="ko-KR" altLang="en-US" dirty="0"/>
              <a:t>은 </a:t>
            </a:r>
            <a:r>
              <a:rPr lang="ko-KR" altLang="en-US" b="1" dirty="0"/>
              <a:t>수십억 개의 단어를 학습하여 사람처럼 자연스럽게 언어를 생성하는 인공지능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신경망</a:t>
            </a:r>
            <a:r>
              <a:rPr lang="en-US" altLang="ko-KR" dirty="0"/>
              <a:t>(Neural Network)</a:t>
            </a:r>
            <a:r>
              <a:rPr lang="ko-KR" altLang="en-US" dirty="0"/>
              <a:t>을 기반으로 문맥을 이해하고 논리적인 답변을 생성할 수 있죠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대표적인 </a:t>
            </a:r>
            <a:r>
              <a:rPr lang="en-US" altLang="ko-KR" dirty="0"/>
              <a:t>LLM </a:t>
            </a:r>
            <a:r>
              <a:rPr lang="ko-KR" altLang="en-US" dirty="0"/>
              <a:t>모델로는 </a:t>
            </a:r>
            <a:r>
              <a:rPr lang="en-US" altLang="ko-KR" b="1" dirty="0"/>
              <a:t>GPT-4, Claude, Gemini, </a:t>
            </a:r>
            <a:r>
              <a:rPr lang="en-US" altLang="ko-KR" b="1" dirty="0" err="1"/>
              <a:t>LLaMA</a:t>
            </a:r>
            <a:r>
              <a:rPr lang="ko-KR" altLang="en-US" dirty="0"/>
              <a:t> 등이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그렇다면 </a:t>
            </a:r>
            <a:r>
              <a:rPr lang="en-US" altLang="ko-KR" b="1" dirty="0"/>
              <a:t>LLM</a:t>
            </a:r>
            <a:r>
              <a:rPr lang="ko-KR" altLang="en-US" b="1" dirty="0"/>
              <a:t>은 실무에서 어떻게 활용될까요</a:t>
            </a:r>
            <a:r>
              <a:rPr lang="en-US" altLang="ko-KR" b="1" dirty="0"/>
              <a:t>?</a:t>
            </a:r>
            <a:br>
              <a:rPr lang="ko-KR" altLang="en-US" dirty="0"/>
            </a:br>
            <a:r>
              <a:rPr lang="ko-KR" altLang="en-US" dirty="0"/>
              <a:t>첫째</a:t>
            </a:r>
            <a:r>
              <a:rPr lang="en-US" altLang="ko-KR" dirty="0"/>
              <a:t>, </a:t>
            </a:r>
            <a:r>
              <a:rPr lang="ko-KR" altLang="en-US" b="1" dirty="0"/>
              <a:t>문서 자동화</a:t>
            </a:r>
            <a:r>
              <a:rPr lang="ko-KR" altLang="en-US" dirty="0"/>
              <a:t> </a:t>
            </a:r>
            <a:r>
              <a:rPr lang="en-US" altLang="ko-KR" dirty="0"/>
              <a:t>– AI</a:t>
            </a:r>
            <a:r>
              <a:rPr lang="ko-KR" altLang="en-US" dirty="0"/>
              <a:t>가 보고서</a:t>
            </a:r>
            <a:r>
              <a:rPr lang="en-US" altLang="ko-KR" dirty="0"/>
              <a:t>, </a:t>
            </a:r>
            <a:r>
              <a:rPr lang="ko-KR" altLang="en-US" dirty="0"/>
              <a:t>기사</a:t>
            </a:r>
            <a:r>
              <a:rPr lang="en-US" altLang="ko-KR" dirty="0"/>
              <a:t>, </a:t>
            </a:r>
            <a:r>
              <a:rPr lang="ko-KR" altLang="en-US" dirty="0"/>
              <a:t>이메일을 빠르고 정확하게 작성할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b="1" dirty="0"/>
              <a:t>데이터 분석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엑셀 데이터를 분석하고 </a:t>
            </a:r>
            <a:r>
              <a:rPr lang="ko-KR" altLang="en-US" dirty="0" err="1"/>
              <a:t>시각화하여</a:t>
            </a:r>
            <a:r>
              <a:rPr lang="ko-KR" altLang="en-US" dirty="0"/>
              <a:t> 더 쉽게 해석할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b="1" dirty="0"/>
              <a:t>코딩 지원</a:t>
            </a:r>
            <a:r>
              <a:rPr lang="ko-KR" altLang="en-US" dirty="0"/>
              <a:t> </a:t>
            </a:r>
            <a:r>
              <a:rPr lang="en-US" altLang="ko-KR" dirty="0"/>
              <a:t>– AI</a:t>
            </a:r>
            <a:r>
              <a:rPr lang="ko-KR" altLang="en-US" dirty="0"/>
              <a:t>가 코드 작성과 디버깅을 도와 개발자의 생산성을 높여줍니다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넷째</a:t>
            </a:r>
            <a:r>
              <a:rPr lang="en-US" altLang="ko-KR" dirty="0"/>
              <a:t>, </a:t>
            </a:r>
            <a:r>
              <a:rPr lang="en-US" altLang="ko-KR" b="1" dirty="0"/>
              <a:t>AI </a:t>
            </a:r>
            <a:r>
              <a:rPr lang="ko-KR" altLang="en-US" b="1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고객 서비스 및 </a:t>
            </a:r>
            <a:r>
              <a:rPr lang="en-US" altLang="ko-KR" dirty="0"/>
              <a:t>FAQ </a:t>
            </a:r>
            <a:r>
              <a:rPr lang="ko-KR" altLang="en-US" dirty="0"/>
              <a:t>자동 응답을 통해 비즈니스 운영을 </a:t>
            </a:r>
            <a:r>
              <a:rPr lang="ko-KR" altLang="en-US" dirty="0" err="1"/>
              <a:t>효율화할</a:t>
            </a:r>
            <a:r>
              <a:rPr lang="ko-KR" altLang="en-US" dirty="0"/>
              <a:t>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</a:t>
            </a:r>
            <a:r>
              <a:rPr lang="en-US" altLang="ko-KR" dirty="0"/>
              <a:t>LLM</a:t>
            </a:r>
            <a:r>
              <a:rPr lang="ko-KR" altLang="en-US" dirty="0"/>
              <a:t>은 단순한 기술이 아니라 </a:t>
            </a:r>
            <a:r>
              <a:rPr lang="ko-KR" altLang="en-US" b="1" dirty="0"/>
              <a:t>우리의 업무를 혁신하는 중요한 도구</a:t>
            </a:r>
            <a:r>
              <a:rPr lang="ko-KR" altLang="en-US" dirty="0"/>
              <a:t>가 되고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를 적극 활용하여 더 스마트한 업무 환경을 만들어보세요</a:t>
            </a:r>
            <a:r>
              <a:rPr lang="en-US" altLang="ko-KR" dirty="0"/>
              <a:t>! </a:t>
            </a:r>
            <a:r>
              <a:rPr lang="ko-KR" altLang="en-US" dirty="0"/>
              <a:t>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998AE-E610-FCC7-B592-157E4ED8CE6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149E59D-C1B5-4812-B4A3-1319B923A6ED}" type="datetime1">
              <a:rPr lang="ko-KR" altLang="en-US" smtClean="0"/>
              <a:t>2025-03-04</a:t>
            </a:fld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E32A5A-DB3D-D92F-9559-3373F323C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E86D5CD-F53C-40AA-8F25-6C53AFF44E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16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05230-55EF-4C73-0CA5-D86E58D17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D2CE27-53B1-0979-D9E1-A26FE1150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FF4B4A-B3E8-2CD0-81F2-785029083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🔹 슬라이드 </a:t>
            </a:r>
            <a:r>
              <a:rPr lang="en-US" altLang="ko-KR" b="1" dirty="0"/>
              <a:t>8: </a:t>
            </a:r>
            <a:r>
              <a:rPr lang="ko-KR" altLang="en-US" b="1" dirty="0"/>
              <a:t>텍스트의 </a:t>
            </a:r>
            <a:r>
              <a:rPr lang="en-US" altLang="ko-KR" b="1" dirty="0"/>
              <a:t>Tokenization (1</a:t>
            </a:r>
            <a:r>
              <a:rPr lang="ko-KR" altLang="en-US" b="1" dirty="0"/>
              <a:t>분 </a:t>
            </a:r>
            <a:r>
              <a:rPr lang="en-US" altLang="ko-KR" b="1" dirty="0"/>
              <a:t>30</a:t>
            </a:r>
            <a:r>
              <a:rPr lang="ko-KR" altLang="en-US" b="1" dirty="0"/>
              <a:t>초</a:t>
            </a:r>
            <a:r>
              <a:rPr lang="en-US" altLang="ko-KR" b="1" dirty="0"/>
              <a:t>)</a:t>
            </a:r>
          </a:p>
          <a:p>
            <a:r>
              <a:rPr lang="en-US" altLang="ko-KR" i="1" dirty="0"/>
              <a:t>"ChatGPT</a:t>
            </a:r>
            <a:r>
              <a:rPr lang="ko-KR" altLang="en-US" i="1" dirty="0"/>
              <a:t>는 텍스트를 토큰 단위로 분해하여 처리합니다</a:t>
            </a:r>
            <a:r>
              <a:rPr lang="en-US" altLang="ko-KR" i="1" dirty="0"/>
              <a:t>. </a:t>
            </a:r>
            <a:r>
              <a:rPr lang="ko-KR" altLang="en-US" i="1" dirty="0"/>
              <a:t>토큰이란 단어</a:t>
            </a:r>
            <a:r>
              <a:rPr lang="en-US" altLang="ko-KR" i="1" dirty="0"/>
              <a:t>, </a:t>
            </a:r>
            <a:r>
              <a:rPr lang="ko-KR" altLang="en-US" i="1" dirty="0"/>
              <a:t>문장 부호</a:t>
            </a:r>
            <a:r>
              <a:rPr lang="en-US" altLang="ko-KR" i="1" dirty="0"/>
              <a:t>, </a:t>
            </a:r>
            <a:r>
              <a:rPr lang="ko-KR" altLang="en-US" i="1" dirty="0"/>
              <a:t>심지어 글자의 조합까지 포함할 수 있습니다</a:t>
            </a:r>
            <a:r>
              <a:rPr lang="en-US" altLang="ko-KR" i="1" dirty="0"/>
              <a:t>. </a:t>
            </a:r>
            <a:r>
              <a:rPr lang="ko-KR" altLang="en-US" i="1" dirty="0"/>
              <a:t>예를 들어</a:t>
            </a:r>
            <a:r>
              <a:rPr lang="en-US" altLang="ko-KR" i="1" dirty="0"/>
              <a:t>, 'ChatGPT is amazing!'</a:t>
            </a:r>
            <a:r>
              <a:rPr lang="ko-KR" altLang="en-US" i="1" dirty="0"/>
              <a:t>이라는 문장은 </a:t>
            </a:r>
            <a:r>
              <a:rPr lang="en-US" altLang="ko-KR" i="1" dirty="0"/>
              <a:t>['Chat', 'GPT', 'is', 'amazing', '!']</a:t>
            </a:r>
            <a:r>
              <a:rPr lang="ko-KR" altLang="en-US" i="1" dirty="0"/>
              <a:t>와 같은 토큰으로 변환됩니다</a:t>
            </a:r>
            <a:r>
              <a:rPr lang="en-US" altLang="ko-KR" i="1" dirty="0"/>
              <a:t>. </a:t>
            </a:r>
            <a:r>
              <a:rPr lang="ko-KR" altLang="en-US" i="1" dirty="0"/>
              <a:t>이 과정이 중요한 이유는 </a:t>
            </a:r>
            <a:r>
              <a:rPr lang="en-US" altLang="ko-KR" i="1" dirty="0"/>
              <a:t>GPT </a:t>
            </a:r>
            <a:r>
              <a:rPr lang="ko-KR" altLang="en-US" i="1" dirty="0"/>
              <a:t>모델이 언어를 이해하는 기본 단위가 토큰이기 때문이며</a:t>
            </a:r>
            <a:r>
              <a:rPr lang="en-US" altLang="ko-KR" i="1" dirty="0"/>
              <a:t>, </a:t>
            </a:r>
            <a:r>
              <a:rPr lang="ko-KR" altLang="en-US" i="1" dirty="0"/>
              <a:t>입력 길이에 제한이 있어 최적의 토큰 사용이 필요하기 때문입니다</a:t>
            </a:r>
            <a:r>
              <a:rPr lang="en-US" altLang="ko-KR" i="1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96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520FD-41CD-891D-1981-1F1E1796A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964B1A-1631-1E5A-983D-336C59858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AA2ED0-D547-F224-F37D-91D8F6E5C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🔹 슬라이드 </a:t>
            </a:r>
            <a:r>
              <a:rPr lang="en-US" altLang="ko-KR" b="1" dirty="0"/>
              <a:t>8: </a:t>
            </a:r>
            <a:r>
              <a:rPr lang="ko-KR" altLang="en-US" b="1" dirty="0"/>
              <a:t>텍스트의 </a:t>
            </a:r>
            <a:r>
              <a:rPr lang="en-US" altLang="ko-KR" b="1" dirty="0"/>
              <a:t>Tokenization (1</a:t>
            </a:r>
            <a:r>
              <a:rPr lang="ko-KR" altLang="en-US" b="1" dirty="0"/>
              <a:t>분 </a:t>
            </a:r>
            <a:r>
              <a:rPr lang="en-US" altLang="ko-KR" b="1" dirty="0"/>
              <a:t>30</a:t>
            </a:r>
            <a:r>
              <a:rPr lang="ko-KR" altLang="en-US" b="1" dirty="0"/>
              <a:t>초</a:t>
            </a:r>
            <a:r>
              <a:rPr lang="en-US" altLang="ko-KR" b="1" dirty="0"/>
              <a:t>)</a:t>
            </a:r>
          </a:p>
          <a:p>
            <a:r>
              <a:rPr lang="en-US" altLang="ko-KR" i="1" dirty="0"/>
              <a:t>"ChatGPT</a:t>
            </a:r>
            <a:r>
              <a:rPr lang="ko-KR" altLang="en-US" i="1" dirty="0"/>
              <a:t>는 텍스트를 토큰 단위로 분해하여 처리합니다</a:t>
            </a:r>
            <a:r>
              <a:rPr lang="en-US" altLang="ko-KR" i="1" dirty="0"/>
              <a:t>. </a:t>
            </a:r>
            <a:r>
              <a:rPr lang="ko-KR" altLang="en-US" i="1" dirty="0"/>
              <a:t>토큰이란 단어</a:t>
            </a:r>
            <a:r>
              <a:rPr lang="en-US" altLang="ko-KR" i="1" dirty="0"/>
              <a:t>, </a:t>
            </a:r>
            <a:r>
              <a:rPr lang="ko-KR" altLang="en-US" i="1" dirty="0"/>
              <a:t>문장 부호</a:t>
            </a:r>
            <a:r>
              <a:rPr lang="en-US" altLang="ko-KR" i="1" dirty="0"/>
              <a:t>, </a:t>
            </a:r>
            <a:r>
              <a:rPr lang="ko-KR" altLang="en-US" i="1" dirty="0"/>
              <a:t>심지어 글자의 조합까지 포함할 수 있습니다</a:t>
            </a:r>
            <a:r>
              <a:rPr lang="en-US" altLang="ko-KR" i="1" dirty="0"/>
              <a:t>. </a:t>
            </a:r>
            <a:r>
              <a:rPr lang="ko-KR" altLang="en-US" i="1" dirty="0"/>
              <a:t>예를 들어</a:t>
            </a:r>
            <a:r>
              <a:rPr lang="en-US" altLang="ko-KR" i="1" dirty="0"/>
              <a:t>, 'ChatGPT is amazing!'</a:t>
            </a:r>
            <a:r>
              <a:rPr lang="ko-KR" altLang="en-US" i="1" dirty="0"/>
              <a:t>이라는 문장은 </a:t>
            </a:r>
            <a:r>
              <a:rPr lang="en-US" altLang="ko-KR" i="1" dirty="0"/>
              <a:t>['Chat', 'GPT', 'is', 'amazing', '!']</a:t>
            </a:r>
            <a:r>
              <a:rPr lang="ko-KR" altLang="en-US" i="1" dirty="0"/>
              <a:t>와 같은 토큰으로 변환됩니다</a:t>
            </a:r>
            <a:r>
              <a:rPr lang="en-US" altLang="ko-KR" i="1" dirty="0"/>
              <a:t>. </a:t>
            </a:r>
            <a:r>
              <a:rPr lang="ko-KR" altLang="en-US" i="1" dirty="0"/>
              <a:t>이 과정이 중요한 이유는 </a:t>
            </a:r>
            <a:r>
              <a:rPr lang="en-US" altLang="ko-KR" i="1" dirty="0"/>
              <a:t>GPT </a:t>
            </a:r>
            <a:r>
              <a:rPr lang="ko-KR" altLang="en-US" i="1" dirty="0"/>
              <a:t>모델이 언어를 이해하는 기본 단위가 토큰이기 때문이며</a:t>
            </a:r>
            <a:r>
              <a:rPr lang="en-US" altLang="ko-KR" i="1" dirty="0"/>
              <a:t>, </a:t>
            </a:r>
            <a:r>
              <a:rPr lang="ko-KR" altLang="en-US" i="1" dirty="0"/>
              <a:t>입력 길이에 제한이 있어 최적의 토큰 사용이 필요하기 때문입니다</a:t>
            </a:r>
            <a:r>
              <a:rPr lang="en-US" altLang="ko-KR" i="1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74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F479E-C422-88A3-841A-5474FD96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8D84D5-AFA7-CCD0-488B-6A82E22A3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74F192-0A39-98CD-A7E1-932199669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🔹 슬라이드 </a:t>
            </a:r>
            <a:r>
              <a:rPr lang="en-US" altLang="ko-KR" b="1" dirty="0"/>
              <a:t>8: </a:t>
            </a:r>
            <a:r>
              <a:rPr lang="ko-KR" altLang="en-US" b="1" dirty="0"/>
              <a:t>텍스트의 </a:t>
            </a:r>
            <a:r>
              <a:rPr lang="en-US" altLang="ko-KR" b="1" dirty="0"/>
              <a:t>Tokenization (1</a:t>
            </a:r>
            <a:r>
              <a:rPr lang="ko-KR" altLang="en-US" b="1" dirty="0"/>
              <a:t>분 </a:t>
            </a:r>
            <a:r>
              <a:rPr lang="en-US" altLang="ko-KR" b="1" dirty="0"/>
              <a:t>30</a:t>
            </a:r>
            <a:r>
              <a:rPr lang="ko-KR" altLang="en-US" b="1" dirty="0"/>
              <a:t>초</a:t>
            </a:r>
            <a:r>
              <a:rPr lang="en-US" altLang="ko-KR" b="1" dirty="0"/>
              <a:t>)</a:t>
            </a:r>
          </a:p>
          <a:p>
            <a:r>
              <a:rPr lang="en-US" altLang="ko-KR" i="1" dirty="0"/>
              <a:t>"ChatGPT</a:t>
            </a:r>
            <a:r>
              <a:rPr lang="ko-KR" altLang="en-US" i="1" dirty="0"/>
              <a:t>는 텍스트를 토큰 단위로 분해하여 처리합니다</a:t>
            </a:r>
            <a:r>
              <a:rPr lang="en-US" altLang="ko-KR" i="1" dirty="0"/>
              <a:t>. </a:t>
            </a:r>
            <a:r>
              <a:rPr lang="ko-KR" altLang="en-US" i="1" dirty="0"/>
              <a:t>토큰이란 단어</a:t>
            </a:r>
            <a:r>
              <a:rPr lang="en-US" altLang="ko-KR" i="1" dirty="0"/>
              <a:t>, </a:t>
            </a:r>
            <a:r>
              <a:rPr lang="ko-KR" altLang="en-US" i="1" dirty="0"/>
              <a:t>문장 부호</a:t>
            </a:r>
            <a:r>
              <a:rPr lang="en-US" altLang="ko-KR" i="1" dirty="0"/>
              <a:t>, </a:t>
            </a:r>
            <a:r>
              <a:rPr lang="ko-KR" altLang="en-US" i="1" dirty="0"/>
              <a:t>심지어 글자의 조합까지 포함할 수 있습니다</a:t>
            </a:r>
            <a:r>
              <a:rPr lang="en-US" altLang="ko-KR" i="1" dirty="0"/>
              <a:t>. </a:t>
            </a:r>
            <a:r>
              <a:rPr lang="ko-KR" altLang="en-US" i="1" dirty="0"/>
              <a:t>예를 들어</a:t>
            </a:r>
            <a:r>
              <a:rPr lang="en-US" altLang="ko-KR" i="1" dirty="0"/>
              <a:t>, 'ChatGPT is amazing!'</a:t>
            </a:r>
            <a:r>
              <a:rPr lang="ko-KR" altLang="en-US" i="1" dirty="0"/>
              <a:t>이라는 문장은 </a:t>
            </a:r>
            <a:r>
              <a:rPr lang="en-US" altLang="ko-KR" i="1" dirty="0"/>
              <a:t>['Chat', 'GPT', 'is', 'amazing', '!']</a:t>
            </a:r>
            <a:r>
              <a:rPr lang="ko-KR" altLang="en-US" i="1" dirty="0"/>
              <a:t>와 같은 토큰으로 변환됩니다</a:t>
            </a:r>
            <a:r>
              <a:rPr lang="en-US" altLang="ko-KR" i="1" dirty="0"/>
              <a:t>. </a:t>
            </a:r>
            <a:r>
              <a:rPr lang="ko-KR" altLang="en-US" i="1" dirty="0"/>
              <a:t>이 과정이 중요한 이유는 </a:t>
            </a:r>
            <a:r>
              <a:rPr lang="en-US" altLang="ko-KR" i="1" dirty="0"/>
              <a:t>GPT </a:t>
            </a:r>
            <a:r>
              <a:rPr lang="ko-KR" altLang="en-US" i="1" dirty="0"/>
              <a:t>모델이 언어를 이해하는 기본 단위가 토큰이기 때문이며</a:t>
            </a:r>
            <a:r>
              <a:rPr lang="en-US" altLang="ko-KR" i="1" dirty="0"/>
              <a:t>, </a:t>
            </a:r>
            <a:r>
              <a:rPr lang="ko-KR" altLang="en-US" i="1" dirty="0"/>
              <a:t>입력 길이에 제한이 있어 최적의 토큰 사용이 필요하기 때문입니다</a:t>
            </a:r>
            <a:r>
              <a:rPr lang="en-US" altLang="ko-KR" i="1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7183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C8E2F-E7F2-1DC1-18F2-A623636FE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529399-3B3C-1F1D-DF0A-DD337AFC0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163ED5-2293-2E9A-0074-C9CC1924B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dirty="0"/>
          </a:p>
          <a:p>
            <a:r>
              <a:rPr lang="ko-KR" altLang="en-US" b="1" dirty="0"/>
              <a:t>🔹 슬라이드 </a:t>
            </a:r>
            <a:r>
              <a:rPr lang="en-US" altLang="ko-KR" b="1" dirty="0"/>
              <a:t>9: </a:t>
            </a:r>
            <a:r>
              <a:rPr lang="ko-KR" altLang="en-US" b="1" dirty="0"/>
              <a:t>확률적 언어 모델 </a:t>
            </a:r>
            <a:r>
              <a:rPr lang="en-US" altLang="ko-KR" b="1" dirty="0"/>
              <a:t>(1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r>
              <a:rPr lang="en-US" altLang="ko-KR" i="1" dirty="0"/>
              <a:t>"GPT </a:t>
            </a:r>
            <a:r>
              <a:rPr lang="ko-KR" altLang="en-US" i="1" dirty="0"/>
              <a:t>모델은 다음 단어를 확률적으로 예측하는 확률적 언어 모델을 기반으로 합니다</a:t>
            </a:r>
            <a:r>
              <a:rPr lang="en-US" altLang="ko-KR" i="1" dirty="0"/>
              <a:t>. </a:t>
            </a:r>
            <a:r>
              <a:rPr lang="ko-KR" altLang="en-US" i="1" dirty="0"/>
              <a:t>예를 들어</a:t>
            </a:r>
            <a:r>
              <a:rPr lang="en-US" altLang="ko-KR" i="1" dirty="0"/>
              <a:t>, '</a:t>
            </a:r>
            <a:r>
              <a:rPr lang="ko-KR" altLang="en-US" i="1" dirty="0"/>
              <a:t>블랙</a:t>
            </a:r>
            <a:r>
              <a:rPr lang="en-US" altLang="ko-KR" i="1" dirty="0"/>
              <a:t>'</a:t>
            </a:r>
            <a:r>
              <a:rPr lang="ko-KR" altLang="en-US" i="1" dirty="0"/>
              <a:t>이라는 단어가 주어졌을 때</a:t>
            </a:r>
            <a:r>
              <a:rPr lang="en-US" altLang="ko-KR" i="1" dirty="0"/>
              <a:t>, </a:t>
            </a:r>
            <a:r>
              <a:rPr lang="ko-KR" altLang="en-US" i="1" dirty="0"/>
              <a:t>다음에 올 수 있는 단어로 </a:t>
            </a:r>
            <a:r>
              <a:rPr lang="en-US" altLang="ko-KR" i="1" dirty="0"/>
              <a:t>'</a:t>
            </a:r>
            <a:r>
              <a:rPr lang="ko-KR" altLang="en-US" i="1" dirty="0"/>
              <a:t>핑크</a:t>
            </a:r>
            <a:r>
              <a:rPr lang="en-US" altLang="ko-KR" i="1" dirty="0"/>
              <a:t>', '</a:t>
            </a:r>
            <a:r>
              <a:rPr lang="ko-KR" altLang="en-US" i="1" dirty="0"/>
              <a:t>커피</a:t>
            </a:r>
            <a:r>
              <a:rPr lang="en-US" altLang="ko-KR" i="1" dirty="0"/>
              <a:t>', '</a:t>
            </a:r>
            <a:r>
              <a:rPr lang="ko-KR" altLang="en-US" i="1" dirty="0"/>
              <a:t>홀</a:t>
            </a:r>
            <a:r>
              <a:rPr lang="en-US" altLang="ko-KR" i="1" dirty="0"/>
              <a:t>' </a:t>
            </a:r>
            <a:r>
              <a:rPr lang="ko-KR" altLang="en-US" i="1" dirty="0"/>
              <a:t>등이 있습니다</a:t>
            </a:r>
            <a:r>
              <a:rPr lang="en-US" altLang="ko-KR" i="1" dirty="0"/>
              <a:t>. </a:t>
            </a:r>
            <a:r>
              <a:rPr lang="ko-KR" altLang="en-US" i="1" dirty="0"/>
              <a:t>이러한 단어들의 등장 확률을 학습하여 가장 자연스러운 문장을 생성하는 것이 </a:t>
            </a:r>
            <a:r>
              <a:rPr lang="en-US" altLang="ko-KR" i="1" dirty="0"/>
              <a:t>ChatGPT</a:t>
            </a:r>
            <a:r>
              <a:rPr lang="ko-KR" altLang="en-US" i="1" dirty="0"/>
              <a:t>의 핵심 원리입니다</a:t>
            </a:r>
            <a:r>
              <a:rPr lang="en-US" altLang="ko-KR" i="1" dirty="0"/>
              <a:t>."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57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8A3BAFB-7A40-4072-A7FD-FB0EDC55F13F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12F07B2-E074-4649-9142-6F1D9AE0DBBB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1B93F205-BE1D-41B6-903E-38A12CD6A70F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88763DE7-7630-4C1C-B39F-731F1889F7F8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텍스트 상자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“</a:t>
            </a:r>
          </a:p>
        </p:txBody>
      </p:sp>
      <p:sp>
        <p:nvSpPr>
          <p:cNvPr id="13" name="텍스트 상자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ko" sz="8000">
                <a:solidFill>
                  <a:schemeClr val="tx1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E29F7F6-2AF8-4123-80EB-C26BF25051CC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텍스트 개체 틀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텍스트 개체 틀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텍스트 개체 틀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2000F91A-87BC-4A65-9DD7-026C4653A996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그림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그림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그림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제목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그림 개체 틀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그림 개체 틀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텍스트 개체 틀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그림 개체 틀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텍스트 개체 틀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60EBF092-97E8-48BF-A63A-FD32F38B1B9F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FA74C2CD-135C-429A-BF2F-8941132EB275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 rtlCol="0"/>
          <a:lstStyle>
            <a:lvl1pPr algn="l"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rtlCol="0" anchor="t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09A2853-D5CB-4085-8B68-FA9665D9382A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03FB65F-A068-40C2-A5B9-B0D9283C0C60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929E7106-0249-4561-8B9A-6D3F87A3DB07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02227B3E-0B5D-4A4E-A1D5-C5A318589AE5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그림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 sz="1400"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 sz="1200"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55DD60D-C61B-40E7-975A-28844FBB2D45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321AE99-9C34-4E99-A9FF-6D7F5041DBC9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B802EC46-0824-45EE-B260-50ED0B85D11E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2pPr>
            <a:lvl3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3pPr>
            <a:lvl4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4pPr>
            <a:lvl5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43748954-E065-4054-8C66-392B4F063747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>
                <a:latin typeface="Batang" panose="02030600000101010101" pitchFamily="18" charset="-127"/>
                <a:ea typeface="Batang" panose="0203060000010101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5A58C4A3-D82D-41C7-A18D-6414DD58B953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D41097D8-A3FF-4F04-9CFF-0B8EA7C26038}" type="datetime1">
              <a:rPr lang="ko-KR" altLang="en-US" smtClean="0"/>
              <a:t>2025-03-04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/>
  <p:txStyles>
    <p:titleStyle>
      <a:lvl1pPr algn="ctr" defTabSz="457200" rtl="0" eaLnBrk="1" latinLnBrk="1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Batang" panose="02030600000101010101" pitchFamily="18" charset="-127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Batang" panose="02030600000101010101" pitchFamily="18" charset="-127"/>
          <a:ea typeface="Batang" panose="02030600000101010101" pitchFamily="18" charset="-127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tutorials/llm_chai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tutorials/llm_chain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i.com/api/pricing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s://platform.openai.com/tokeniz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huggingface.co/learn/nlp-course/chapter1/4?fw=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컵, 커피, 음식, 음료 그림&#10;&#10;자동 생성되는 설명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8983542" cy="2648381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생성형  </a:t>
            </a:r>
            <a:r>
              <a:rPr lang="en-US" altLang="ko-KR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AI</a:t>
            </a:r>
            <a:r>
              <a:rPr lang="ko-KR" altLang="en-US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LLM</a:t>
            </a:r>
            <a:endParaRPr lang="ko" altLang="en-US" sz="6600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3" y="4822611"/>
            <a:ext cx="9440034" cy="1397951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ko-KR" altLang="en-US" sz="2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경복대학교</a:t>
            </a:r>
            <a:endParaRPr lang="en-US" altLang="ko-KR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rtl="0"/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빅데이터과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조상구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rtl="0"/>
            <a:r>
              <a:rPr lang="en-US" altLang="ko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2025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년</a:t>
            </a:r>
            <a:endParaRPr lang="ko" sz="2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D5CE-9025-99C1-B64F-4C1DCD20F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1AB7BC-A490-3B24-FA08-4E73271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3" y="603626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BD6657F-30D6-6E80-ED18-4D0756A12832}"/>
              </a:ext>
            </a:extLst>
          </p:cNvPr>
          <p:cNvSpPr txBox="1">
            <a:spLocks/>
          </p:cNvSpPr>
          <p:nvPr/>
        </p:nvSpPr>
        <p:spPr>
          <a:xfrm>
            <a:off x="143692" y="139083"/>
            <a:ext cx="4065568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확률적 언어모형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5B77AB02-A0E3-C984-15BA-090F72DC91A8}"/>
              </a:ext>
            </a:extLst>
          </p:cNvPr>
          <p:cNvSpPr txBox="1">
            <a:spLocks/>
          </p:cNvSpPr>
          <p:nvPr/>
        </p:nvSpPr>
        <p:spPr>
          <a:xfrm>
            <a:off x="11105141" y="6264368"/>
            <a:ext cx="753545" cy="365125"/>
          </a:xfr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7F1E4F-1CFF-5643-939E-217C01CDF565}" type="slidenum">
              <a:rPr lang="en-US" sz="1867">
                <a:solidFill>
                  <a:schemeClr val="bg1"/>
                </a:solidFill>
              </a:rPr>
              <a:pPr/>
              <a:t>10</a:t>
            </a:fld>
            <a:endParaRPr lang="en-US" sz="1867" dirty="0">
              <a:solidFill>
                <a:schemeClr val="bg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8A7C1E9-F8B7-E40E-3CD8-1F89FF3E5E89}"/>
              </a:ext>
            </a:extLst>
          </p:cNvPr>
          <p:cNvGrpSpPr/>
          <p:nvPr/>
        </p:nvGrpSpPr>
        <p:grpSpPr>
          <a:xfrm>
            <a:off x="376970" y="1371600"/>
            <a:ext cx="3496442" cy="2803071"/>
            <a:chOff x="376969" y="1371600"/>
            <a:chExt cx="5019433" cy="3326130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6DFE43E-F1B3-563B-6265-25829B5B5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969" y="1371600"/>
              <a:ext cx="5019433" cy="332613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BBD6C8-2A76-A682-BD56-6F9C8A1000EE}"/>
                </a:ext>
              </a:extLst>
            </p:cNvPr>
            <p:cNvSpPr txBox="1"/>
            <p:nvPr/>
          </p:nvSpPr>
          <p:spPr>
            <a:xfrm>
              <a:off x="376969" y="1971310"/>
              <a:ext cx="5019433" cy="272641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02F91C7-18B5-5A12-A1B9-A8D5867AC482}"/>
              </a:ext>
            </a:extLst>
          </p:cNvPr>
          <p:cNvGrpSpPr/>
          <p:nvPr/>
        </p:nvGrpSpPr>
        <p:grpSpPr>
          <a:xfrm>
            <a:off x="4347779" y="1371600"/>
            <a:ext cx="3496442" cy="3051809"/>
            <a:chOff x="6085708" y="1371600"/>
            <a:chExt cx="5019433" cy="3621285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88429200-696B-6CC1-D216-EAD56A427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5708" y="1371600"/>
              <a:ext cx="5019433" cy="332613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5340DC-8ACC-CDDB-E8EB-CE1D961711B0}"/>
                </a:ext>
              </a:extLst>
            </p:cNvPr>
            <p:cNvSpPr txBox="1"/>
            <p:nvPr/>
          </p:nvSpPr>
          <p:spPr>
            <a:xfrm>
              <a:off x="6085708" y="2375908"/>
              <a:ext cx="5019433" cy="26169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6BB5E1B-F5E4-4D07-959B-8950697AB51C}"/>
              </a:ext>
            </a:extLst>
          </p:cNvPr>
          <p:cNvGrpSpPr/>
          <p:nvPr/>
        </p:nvGrpSpPr>
        <p:grpSpPr>
          <a:xfrm>
            <a:off x="8116438" y="1371600"/>
            <a:ext cx="3496442" cy="3566153"/>
            <a:chOff x="6085708" y="1371600"/>
            <a:chExt cx="5019433" cy="4231613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455ED4B-23D3-7F18-B22E-057B1663EF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5708" y="1371600"/>
              <a:ext cx="5019433" cy="332613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F81B87-C19C-FBBA-B867-63949959A94A}"/>
                </a:ext>
              </a:extLst>
            </p:cNvPr>
            <p:cNvSpPr txBox="1"/>
            <p:nvPr/>
          </p:nvSpPr>
          <p:spPr>
            <a:xfrm>
              <a:off x="6085708" y="2986240"/>
              <a:ext cx="5019433" cy="261697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6FBAC-4BEB-5563-B019-F703B75F1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864C4C-4B2F-27FF-5BA3-1228ED5E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3" y="603626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D7CF0E9-C08F-C9C9-1CB8-B50141E2C11D}"/>
              </a:ext>
            </a:extLst>
          </p:cNvPr>
          <p:cNvSpPr txBox="1">
            <a:spLocks/>
          </p:cNvSpPr>
          <p:nvPr/>
        </p:nvSpPr>
        <p:spPr>
          <a:xfrm>
            <a:off x="143692" y="139083"/>
            <a:ext cx="4065568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확률적 언어모형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82A72853-0049-AD8F-CADC-6981F2856569}"/>
              </a:ext>
            </a:extLst>
          </p:cNvPr>
          <p:cNvSpPr txBox="1">
            <a:spLocks/>
          </p:cNvSpPr>
          <p:nvPr/>
        </p:nvSpPr>
        <p:spPr>
          <a:xfrm>
            <a:off x="11105141" y="6264368"/>
            <a:ext cx="753545" cy="365125"/>
          </a:xfr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7F1E4F-1CFF-5643-939E-217C01CDF565}" type="slidenum">
              <a:rPr lang="en-US" sz="1867">
                <a:solidFill>
                  <a:schemeClr val="bg1"/>
                </a:solidFill>
              </a:rPr>
              <a:pPr/>
              <a:t>11</a:t>
            </a:fld>
            <a:endParaRPr lang="en-US" sz="1867" dirty="0">
              <a:solidFill>
                <a:schemeClr val="bg1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7EF7A39-1549-DC39-EBDB-ADB60E82D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708" y="1371600"/>
            <a:ext cx="5019433" cy="332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74604-6BBE-9DA5-F4BE-F430DC8BB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AD231C-FA27-09E7-22A7-211C2CEE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3" y="603626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0F0E3D1-5A4E-BC0D-5D21-0FD2C510A86D}"/>
              </a:ext>
            </a:extLst>
          </p:cNvPr>
          <p:cNvSpPr txBox="1">
            <a:spLocks/>
          </p:cNvSpPr>
          <p:nvPr/>
        </p:nvSpPr>
        <p:spPr>
          <a:xfrm>
            <a:off x="143692" y="139083"/>
            <a:ext cx="4065568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실습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A59307A2-6828-F76C-0607-ED597C1EB0ED}"/>
              </a:ext>
            </a:extLst>
          </p:cNvPr>
          <p:cNvSpPr txBox="1">
            <a:spLocks/>
          </p:cNvSpPr>
          <p:nvPr/>
        </p:nvSpPr>
        <p:spPr>
          <a:xfrm>
            <a:off x="11105141" y="6264368"/>
            <a:ext cx="753545" cy="365125"/>
          </a:xfr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7F1E4F-1CFF-5643-939E-217C01CDF565}" type="slidenum">
              <a:rPr lang="en-US" sz="1867">
                <a:solidFill>
                  <a:schemeClr val="bg1"/>
                </a:solidFill>
              </a:rPr>
              <a:pPr/>
              <a:t>12</a:t>
            </a:fld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7DD98-6487-D4DB-779D-2795F372B626}"/>
              </a:ext>
            </a:extLst>
          </p:cNvPr>
          <p:cNvSpPr txBox="1"/>
          <p:nvPr/>
        </p:nvSpPr>
        <p:spPr>
          <a:xfrm>
            <a:off x="1670364" y="905522"/>
            <a:ext cx="4324992" cy="513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Perplexity</a:t>
            </a:r>
            <a:r>
              <a:rPr lang="ko-KR" altLang="en-US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ai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Hugging Face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2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wrtn</a:t>
            </a:r>
            <a:endParaRPr lang="en-US" altLang="ko-K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Mistral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2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Gemini Studio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sz="2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705CF-92B2-CAFB-8E98-10E9D74A56C7}"/>
              </a:ext>
            </a:extLst>
          </p:cNvPr>
          <p:cNvSpPr txBox="1"/>
          <p:nvPr/>
        </p:nvSpPr>
        <p:spPr>
          <a:xfrm>
            <a:off x="7323773" y="2905780"/>
            <a:ext cx="37813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ko-KR" sz="40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Langchain</a:t>
            </a:r>
            <a:r>
              <a:rPr lang="ko-KR" altLang="en-US" sz="4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4000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DBFB8-0E74-4B45-F444-3C148DC5FC29}"/>
              </a:ext>
            </a:extLst>
          </p:cNvPr>
          <p:cNvSpPr txBox="1"/>
          <p:nvPr/>
        </p:nvSpPr>
        <p:spPr>
          <a:xfrm>
            <a:off x="7640323" y="3613666"/>
            <a:ext cx="34648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https://python.langchain.com/docs/tutorials/llm_chain/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221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18E2-E607-0D38-A83F-07330D96D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D67045-A024-A4F7-433F-8E0D33ED1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3" y="603626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6D760AD-FAA2-A38B-7811-ACE4E768BA47}"/>
              </a:ext>
            </a:extLst>
          </p:cNvPr>
          <p:cNvSpPr txBox="1">
            <a:spLocks/>
          </p:cNvSpPr>
          <p:nvPr/>
        </p:nvSpPr>
        <p:spPr>
          <a:xfrm>
            <a:off x="143692" y="139083"/>
            <a:ext cx="4065568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실습</a:t>
            </a: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567C4DC-56D8-D599-A155-5319048F67A8}"/>
              </a:ext>
            </a:extLst>
          </p:cNvPr>
          <p:cNvSpPr txBox="1">
            <a:spLocks/>
          </p:cNvSpPr>
          <p:nvPr/>
        </p:nvSpPr>
        <p:spPr>
          <a:xfrm>
            <a:off x="11105141" y="6264368"/>
            <a:ext cx="753545" cy="365125"/>
          </a:xfr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7F1E4F-1CFF-5643-939E-217C01CDF565}" type="slidenum">
              <a:rPr lang="en-US" sz="1867">
                <a:solidFill>
                  <a:schemeClr val="bg1"/>
                </a:solidFill>
              </a:rPr>
              <a:pPr/>
              <a:t>13</a:t>
            </a:fld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0B155A-80AD-E2CB-3CC5-46D29E1211D8}"/>
              </a:ext>
            </a:extLst>
          </p:cNvPr>
          <p:cNvSpPr txBox="1"/>
          <p:nvPr/>
        </p:nvSpPr>
        <p:spPr>
          <a:xfrm>
            <a:off x="1608773" y="124408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https://python.langchain.com/docs/tutorials/llm_chain/</a:t>
            </a:r>
            <a:r>
              <a:rPr lang="ko-KR" altLang="en-US" dirty="0">
                <a:solidFill>
                  <a:srgbClr val="FFFF00"/>
                </a:solidFill>
              </a:rPr>
              <a:t>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D7F7F08-DF52-5CD6-8252-88D50E21A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201" y="1695931"/>
            <a:ext cx="9425940" cy="42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21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2899C-6253-0564-3D84-1DC38FC1D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EE21-767F-8763-5983-29C38DDD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63388"/>
          </a:xfrm>
        </p:spPr>
        <p:txBody>
          <a:bodyPr rtlCol="0">
            <a:normAutofit fontScale="90000"/>
          </a:bodyPr>
          <a:lstStyle/>
          <a:p>
            <a:pPr algn="l"/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학습목표</a:t>
            </a:r>
            <a:endParaRPr lang="ko" b="1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E2F8B-4570-1827-B073-1D16C6A2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206937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b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pPr/>
              <a:t>2</a:t>
            </a:fld>
            <a:endParaRPr 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CDB550F-25E2-DD78-0A8B-711AA277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1"/>
            <a:ext cx="10353762" cy="32127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LLM</a:t>
            </a:r>
            <a:r>
              <a:rPr lang="ko-KR" alt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에 대한 현황 이해 및 활용 방안 </a:t>
            </a:r>
            <a:endParaRPr lang="en-US" altLang="ko-KR" sz="23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생성형 </a:t>
            </a:r>
            <a:r>
              <a:rPr lang="en-US" altLang="ko-KR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AI</a:t>
            </a:r>
            <a:r>
              <a:rPr lang="ko-KR" alt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이해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다양한</a:t>
            </a:r>
            <a:r>
              <a:rPr lang="en-US" altLang="ko-KR" sz="23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LLM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실습하기</a:t>
            </a:r>
            <a:endParaRPr lang="ko-KR" altLang="en-US" sz="23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200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CB594-BCA1-694F-4974-19AAA1F96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75893F-73F1-F2CD-8A03-C501D365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206937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b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pPr/>
              <a:t>3</a:t>
            </a:fld>
            <a:endParaRPr 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5F010006-D5DF-6DF0-98D1-95E616ED1D62}"/>
              </a:ext>
            </a:extLst>
          </p:cNvPr>
          <p:cNvSpPr txBox="1">
            <a:spLocks/>
          </p:cNvSpPr>
          <p:nvPr/>
        </p:nvSpPr>
        <p:spPr>
          <a:xfrm>
            <a:off x="1370693" y="1087120"/>
            <a:ext cx="8983542" cy="264838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1. </a:t>
            </a:r>
            <a:r>
              <a:rPr lang="ko-KR" altLang="en-US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생성형 </a:t>
            </a:r>
            <a:r>
              <a:rPr lang="en-US" altLang="ko-KR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AI</a:t>
            </a:r>
            <a:r>
              <a:rPr lang="ko-KR" altLang="en-US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와 </a:t>
            </a:r>
            <a:r>
              <a:rPr lang="en-US" altLang="ko-KR" sz="66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32530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10274-6603-7F67-8E1C-BB9480408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D71CCBE-44D3-2017-B82A-5E9622B7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42" y="716436"/>
            <a:ext cx="9270398" cy="6141564"/>
          </a:xfrm>
        </p:spPr>
        <p:txBody>
          <a:bodyPr>
            <a:normAutofit lnSpcReduction="10000"/>
          </a:bodyPr>
          <a:lstStyle/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생성형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AI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란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생성형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AI(Generative AI)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는 </a:t>
            </a:r>
            <a:r>
              <a:rPr lang="ko-KR" altLang="en-US" sz="2000" dirty="0">
                <a:solidFill>
                  <a:srgbClr val="FFFF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텍스트</a:t>
            </a:r>
            <a:r>
              <a:rPr lang="en-US" altLang="ko-KR" sz="2000" dirty="0">
                <a:solidFill>
                  <a:srgbClr val="FFFF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이미지</a:t>
            </a:r>
            <a:r>
              <a:rPr lang="en-US" altLang="ko-KR" sz="2000" dirty="0">
                <a:solidFill>
                  <a:srgbClr val="FFFF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음악</a:t>
            </a:r>
            <a:r>
              <a:rPr lang="en-US" altLang="ko-KR" sz="2000" dirty="0">
                <a:solidFill>
                  <a:srgbClr val="FFFF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solidFill>
                  <a:srgbClr val="FFFF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코드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등 새로운 콘텐츠를 생성하는 인공지능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방대한 데이터를 학습하여 패턴을 인식하고 새로운 결과물을 생성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주요 모델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ChatGPT, Gemini → 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텍스트 생성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Midjourney, DALL·E → 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이미지 생성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Suno</a:t>
            </a:r>
            <a:r>
              <a:rPr lang="en-US" altLang="ko-KR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AI → </a:t>
            </a:r>
            <a:r>
              <a:rPr lang="ko-KR" altLang="en-US" sz="18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음악 생성</a:t>
            </a:r>
            <a:endParaRPr lang="en-US" altLang="ko-KR" sz="1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8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생성형 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AI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활용 분야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문서 자동화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보고서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이메일 작성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콘텐츠 제작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광고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마케팅 자료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소설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디자인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엑셀 데이터를 정리하고 시각화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코딩 지원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AI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코드 작성 및 디버깅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E0D19-C122-726A-B99C-F48742E7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206937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b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pPr/>
              <a:t>4</a:t>
            </a:fld>
            <a:endParaRPr 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600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C5B93-2CEF-FDCB-475F-A73BCD893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1205701-1A02-EAAC-3120-8AD3262F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542" y="716436"/>
            <a:ext cx="8832916" cy="4996207"/>
          </a:xfrm>
        </p:spPr>
        <p:txBody>
          <a:bodyPr>
            <a:normAutofit fontScale="92500"/>
          </a:bodyPr>
          <a:lstStyle/>
          <a:p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LLM</a:t>
            </a:r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이란</a:t>
            </a:r>
            <a:r>
              <a:rPr lang="en-US" altLang="ko-KR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대규모 언어 모델 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(Large Language Model, LLM)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수십억 개의 단어를 학습하여 사람처럼 자연스럽게 언어를 생성하는 인공지능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신경망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(Neural Network)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기반으로 문맥을 이해하고 논리적 답변 생성 가능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대표 모델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GPT-4, Claude, Gemini, </a:t>
            </a: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LLaMA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등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2000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실무 활용 사례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문서 자동화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AI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보고서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기사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이메일 작성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AI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엑셀 데이터를 분석하고 시각화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코딩 지원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AI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코드 작성 및 디버깅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AI </a:t>
            </a:r>
            <a:r>
              <a:rPr lang="ko-KR" altLang="en-US" sz="2000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챗봇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고객 서비스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FAQ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자동 응답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62F49D-7F69-D6BD-C465-3F73435D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875" y="6206937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z="1400" b="1" smtClean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pPr/>
              <a:t>5</a:t>
            </a:fld>
            <a:endParaRPr lang="en-US" sz="1400" b="1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0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02A05-6006-6BB6-DE7A-31C06972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5DCDB-1BC2-F050-55E6-E52E00D8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3" y="603626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6285A9B-A193-3418-5A3D-DC75FCC22D53}"/>
              </a:ext>
            </a:extLst>
          </p:cNvPr>
          <p:cNvSpPr txBox="1">
            <a:spLocks/>
          </p:cNvSpPr>
          <p:nvPr/>
        </p:nvSpPr>
        <p:spPr>
          <a:xfrm>
            <a:off x="143690" y="139083"/>
            <a:ext cx="8097339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대규모 언어 모델 </a:t>
            </a:r>
            <a:r>
              <a:rPr lang="en-US" altLang="ko-KR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(Large Language Model, LLM)</a:t>
            </a:r>
            <a:endParaRPr lang="ko-KR" altLang="en-US" sz="24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A8C3B455-E89F-F276-31AA-FB0F7A0F493A}"/>
              </a:ext>
            </a:extLst>
          </p:cNvPr>
          <p:cNvSpPr txBox="1">
            <a:spLocks/>
          </p:cNvSpPr>
          <p:nvPr/>
        </p:nvSpPr>
        <p:spPr>
          <a:xfrm>
            <a:off x="11105141" y="6264368"/>
            <a:ext cx="753545" cy="365125"/>
          </a:xfr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7F1E4F-1CFF-5643-939E-217C01CDF565}" type="slidenum">
              <a:rPr lang="en-US" sz="1867">
                <a:solidFill>
                  <a:schemeClr val="bg1"/>
                </a:solidFill>
              </a:rPr>
              <a:pPr/>
              <a:t>6</a:t>
            </a:fld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515C7B-4FC5-4ED0-7216-8FA6E1010D66}"/>
              </a:ext>
            </a:extLst>
          </p:cNvPr>
          <p:cNvSpPr txBox="1"/>
          <p:nvPr/>
        </p:nvSpPr>
        <p:spPr>
          <a:xfrm>
            <a:off x="349878" y="1434375"/>
            <a:ext cx="9308471" cy="1244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수십억 개의 단어를 학습하여 사람처럼 자연스럽게 언어를 생성하는 인공지능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신경망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(Neural Network) 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기반으로 문맥을 이해하고 논리적 답변 생성 가능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대표 모델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: GPT-4, Claude, Gemini, </a:t>
            </a:r>
            <a:r>
              <a:rPr lang="en-US" altLang="ko-KR" sz="1733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LLaMA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등</a:t>
            </a:r>
            <a:endParaRPr lang="en-US" altLang="ko-KR" sz="1733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D9409-A6E8-2C22-8916-E954E71112BC}"/>
              </a:ext>
            </a:extLst>
          </p:cNvPr>
          <p:cNvSpPr txBox="1"/>
          <p:nvPr/>
        </p:nvSpPr>
        <p:spPr>
          <a:xfrm>
            <a:off x="8784873" y="3448200"/>
            <a:ext cx="2568000" cy="76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토큰</a:t>
            </a:r>
            <a:r>
              <a:rPr lang="en-US" altLang="ko-KR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(Token)</a:t>
            </a:r>
            <a:r>
              <a:rPr lang="ko-KR" altLang="en-US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은 텍스트 집합에서 발견되는 일반적인 문자 시퀀스</a:t>
            </a:r>
            <a:r>
              <a:rPr lang="en-US" altLang="ko-KR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주로 단어가 토큰</a:t>
            </a:r>
            <a:r>
              <a:rPr lang="en-US" altLang="ko-KR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ko-KR" altLang="en-US" sz="1467" dirty="0">
              <a:solidFill>
                <a:schemeClr val="bg1"/>
              </a:solidFill>
            </a:endParaRPr>
          </a:p>
        </p:txBody>
      </p:sp>
      <p:pic>
        <p:nvPicPr>
          <p:cNvPr id="1026" name="Picture 2" descr="코드에서 대화로: LLM은 어떻게 작동하나요?">
            <a:extLst>
              <a:ext uri="{FF2B5EF4-FFF2-40B4-BE49-F238E27FC236}">
                <a16:creationId xmlns:a16="http://schemas.microsoft.com/office/drawing/2014/main" id="{C323F415-70C0-D8E1-F98C-E74113750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760" y="3041388"/>
            <a:ext cx="6549390" cy="346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4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5BD02-A7CB-49E2-2B82-FC717CD2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1B43D-DAFC-AFC3-38C2-2CE7AE8D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3" y="603626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8AE525-2597-AFA1-2960-B3638C26F573}"/>
              </a:ext>
            </a:extLst>
          </p:cNvPr>
          <p:cNvSpPr txBox="1">
            <a:spLocks/>
          </p:cNvSpPr>
          <p:nvPr/>
        </p:nvSpPr>
        <p:spPr>
          <a:xfrm>
            <a:off x="143691" y="139083"/>
            <a:ext cx="5155508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토큰</a:t>
            </a:r>
            <a:r>
              <a:rPr lang="en-US" altLang="ko-KR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(Token)</a:t>
            </a:r>
            <a:endParaRPr lang="ko-KR" altLang="en-US" sz="24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100F8722-2388-07DA-8A14-3AE939872333}"/>
              </a:ext>
            </a:extLst>
          </p:cNvPr>
          <p:cNvSpPr txBox="1">
            <a:spLocks/>
          </p:cNvSpPr>
          <p:nvPr/>
        </p:nvSpPr>
        <p:spPr>
          <a:xfrm>
            <a:off x="11105141" y="6264368"/>
            <a:ext cx="753545" cy="365125"/>
          </a:xfr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7F1E4F-1CFF-5643-939E-217C01CDF565}" type="slidenum">
              <a:rPr lang="en-US" sz="1867">
                <a:solidFill>
                  <a:schemeClr val="bg1"/>
                </a:solidFill>
              </a:rPr>
              <a:pPr/>
              <a:t>7</a:t>
            </a:fld>
            <a:endParaRPr lang="en-US" sz="1867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57827D9-165D-F8C3-BF21-AFD1B6252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953" y="1489723"/>
            <a:ext cx="5487921" cy="45465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6FC62AC-713F-DF9E-AFC0-D77F947377C3}"/>
              </a:ext>
            </a:extLst>
          </p:cNvPr>
          <p:cNvSpPr txBox="1"/>
          <p:nvPr/>
        </p:nvSpPr>
        <p:spPr>
          <a:xfrm>
            <a:off x="349879" y="1434375"/>
            <a:ext cx="4775412" cy="4044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44" indent="-28574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텍스트 데이터를 기반으로 언어의 구조와 패턴을 학습해 문맥을 이해하거나 새로운 텍스트를 생성할 수 있는 모델</a:t>
            </a:r>
            <a:endParaRPr lang="en-US" altLang="ko-KR" sz="1733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44" indent="-28574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sz="1733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44" indent="-28574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텍스트를 토큰화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(Tokenization)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하여 수자로 처리하여 인간 언어를 이해</a:t>
            </a:r>
            <a:endParaRPr lang="en-US" altLang="ko-KR" sz="1733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44" indent="-28574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sz="1733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44" indent="-28574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토큰 간의 통계적 관계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확률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를 학습하여 일련의 토큰에서 다음 토큰을 생성하는 데 탁월</a:t>
            </a:r>
            <a:endParaRPr lang="en-US" altLang="ko-KR" sz="1733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  <a:p>
            <a:pPr marL="285744" indent="-285744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altLang="ko-KR" sz="1733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62227-4FAB-242C-4291-8D8C6539B302}"/>
              </a:ext>
            </a:extLst>
          </p:cNvPr>
          <p:cNvSpPr txBox="1"/>
          <p:nvPr/>
        </p:nvSpPr>
        <p:spPr>
          <a:xfrm>
            <a:off x="5781957" y="6088147"/>
            <a:ext cx="37892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https://platform.openai.com/tokenizer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22" name="그래픽 21" descr="조금 굽은 화살표">
            <a:extLst>
              <a:ext uri="{FF2B5EF4-FFF2-40B4-BE49-F238E27FC236}">
                <a16:creationId xmlns:a16="http://schemas.microsoft.com/office/drawing/2014/main" id="{13A9349D-6EE2-A6B0-5D0F-7334C434F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2841">
            <a:off x="4697479" y="5642684"/>
            <a:ext cx="855624" cy="85562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F2EBA0E-7DD7-290B-9698-05B9CA653E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1633" y="4466004"/>
            <a:ext cx="2510380" cy="1472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9F0A5C-FC66-43AC-C684-945F01F756BD}"/>
              </a:ext>
            </a:extLst>
          </p:cNvPr>
          <p:cNvSpPr txBox="1"/>
          <p:nvPr/>
        </p:nvSpPr>
        <p:spPr>
          <a:xfrm>
            <a:off x="5786021" y="6336094"/>
            <a:ext cx="3470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B0F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https://openai.com/api/pricing/</a:t>
            </a:r>
            <a:r>
              <a:rPr lang="ko-KR" altLang="en-US" sz="16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9C520-B252-4761-C264-05E20EF39BF2}"/>
              </a:ext>
            </a:extLst>
          </p:cNvPr>
          <p:cNvSpPr txBox="1"/>
          <p:nvPr/>
        </p:nvSpPr>
        <p:spPr>
          <a:xfrm>
            <a:off x="8784873" y="3448200"/>
            <a:ext cx="2568000" cy="76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토큰</a:t>
            </a:r>
            <a:r>
              <a:rPr lang="en-US" altLang="ko-KR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(Token)</a:t>
            </a:r>
            <a:r>
              <a:rPr lang="ko-KR" altLang="en-US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은 텍스트 집합에서 발견되는 일반적인 문자 시퀀스</a:t>
            </a:r>
            <a:r>
              <a:rPr lang="en-US" altLang="ko-KR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주로 단어가 토큰</a:t>
            </a:r>
            <a:r>
              <a:rPr lang="en-US" altLang="ko-KR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ko-KR" alt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2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F148A-8E34-A53A-48A3-6CB28108B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4B24C9-0644-0160-BCF5-A42072216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3" y="603626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3211084-7E12-2757-2309-1B9BA126760C}"/>
              </a:ext>
            </a:extLst>
          </p:cNvPr>
          <p:cNvSpPr txBox="1">
            <a:spLocks/>
          </p:cNvSpPr>
          <p:nvPr/>
        </p:nvSpPr>
        <p:spPr>
          <a:xfrm>
            <a:off x="143691" y="139083"/>
            <a:ext cx="5155508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파라미터</a:t>
            </a:r>
            <a:r>
              <a:rPr lang="en-US" altLang="ko-KR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(Parameters)</a:t>
            </a:r>
            <a:endParaRPr lang="ko-KR" altLang="en-US" sz="24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C0A4D219-E440-F821-B92A-CCC0F44E6405}"/>
              </a:ext>
            </a:extLst>
          </p:cNvPr>
          <p:cNvSpPr txBox="1">
            <a:spLocks/>
          </p:cNvSpPr>
          <p:nvPr/>
        </p:nvSpPr>
        <p:spPr>
          <a:xfrm>
            <a:off x="11105141" y="6264368"/>
            <a:ext cx="753545" cy="365125"/>
          </a:xfr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7F1E4F-1CFF-5643-939E-217C01CDF565}" type="slidenum">
              <a:rPr lang="en-US" sz="1867">
                <a:solidFill>
                  <a:schemeClr val="bg1"/>
                </a:solidFill>
              </a:rPr>
              <a:pPr/>
              <a:t>8</a:t>
            </a:fld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8A3D90-6262-2836-113F-ED3FDA39FE35}"/>
              </a:ext>
            </a:extLst>
          </p:cNvPr>
          <p:cNvSpPr txBox="1"/>
          <p:nvPr/>
        </p:nvSpPr>
        <p:spPr>
          <a:xfrm>
            <a:off x="349878" y="1434375"/>
            <a:ext cx="5902332" cy="26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LLM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은 뉴런과 가중치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(weights)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로 구성된 거대한 신경망이다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파라미터는 이 신경망의 가중치를 조정하는 값으로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, 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모델이 입력 데이터에서 패턴을 학습하고 예측을 수행하는 데 사용됨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모델의 크기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성능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r>
              <a:rPr lang="ko-KR" altLang="en-US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는 파라미터 개수에 의해 결정됨</a:t>
            </a:r>
            <a:r>
              <a:rPr lang="en-US" altLang="ko-KR" sz="1733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altLang="ko-KR" sz="1733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88155-96F9-3890-B025-96D8F8D36695}"/>
              </a:ext>
            </a:extLst>
          </p:cNvPr>
          <p:cNvSpPr txBox="1"/>
          <p:nvPr/>
        </p:nvSpPr>
        <p:spPr>
          <a:xfrm>
            <a:off x="8784873" y="3448200"/>
            <a:ext cx="2568000" cy="76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토큰</a:t>
            </a:r>
            <a:r>
              <a:rPr lang="en-US" altLang="ko-KR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(Token)</a:t>
            </a:r>
            <a:r>
              <a:rPr lang="ko-KR" altLang="en-US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은 텍스트 집합에서 발견되는 일반적인 문자 시퀀스</a:t>
            </a:r>
            <a:r>
              <a:rPr lang="en-US" altLang="ko-KR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(</a:t>
            </a:r>
            <a:r>
              <a:rPr lang="ko-KR" altLang="en-US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주로 단어가 토큰</a:t>
            </a:r>
            <a:r>
              <a:rPr lang="en-US" altLang="ko-KR" sz="1467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)</a:t>
            </a:r>
            <a:endParaRPr lang="ko-KR" altLang="en-US" sz="1467" dirty="0">
              <a:solidFill>
                <a:schemeClr val="bg1"/>
              </a:solidFill>
            </a:endParaRPr>
          </a:p>
        </p:txBody>
      </p:sp>
      <p:pic>
        <p:nvPicPr>
          <p:cNvPr id="2050" name="Picture 2" descr="Neural Networks: parameters, hyperparameters and optimization strategies |  by Valentina Alto | TDS Archive | Medium">
            <a:extLst>
              <a:ext uri="{FF2B5EF4-FFF2-40B4-BE49-F238E27FC236}">
                <a16:creationId xmlns:a16="http://schemas.microsoft.com/office/drawing/2014/main" id="{EC55DA8F-C2BA-D3D4-11B0-CF6DE6B05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509" y="1549736"/>
            <a:ext cx="4863404" cy="2548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070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4CD53-BF11-4A85-2396-5F7A4EC13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88E890-2335-4043-7037-E1BD6DFF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3" y="6036262"/>
            <a:ext cx="753545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2DEB16D-20F0-4C29-C666-F1A419E6766E}"/>
              </a:ext>
            </a:extLst>
          </p:cNvPr>
          <p:cNvSpPr txBox="1">
            <a:spLocks/>
          </p:cNvSpPr>
          <p:nvPr/>
        </p:nvSpPr>
        <p:spPr>
          <a:xfrm>
            <a:off x="143692" y="139083"/>
            <a:ext cx="4065568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4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확률적 언어모형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8DAE821-525F-80ED-1E43-F9316FF2E19F}"/>
              </a:ext>
            </a:extLst>
          </p:cNvPr>
          <p:cNvSpPr txBox="1">
            <a:spLocks/>
          </p:cNvSpPr>
          <p:nvPr/>
        </p:nvSpPr>
        <p:spPr>
          <a:xfrm>
            <a:off x="718606" y="1637545"/>
            <a:ext cx="6482087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8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블랙       </a:t>
            </a:r>
            <a:r>
              <a:rPr lang="en-US" altLang="ko-KR" sz="28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?  </a:t>
            </a:r>
            <a:endParaRPr lang="ko-KR" altLang="en-US" sz="2800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3CCC8D1-3766-D72A-4E37-6EFA19229AA0}"/>
              </a:ext>
            </a:extLst>
          </p:cNvPr>
          <p:cNvSpPr txBox="1">
            <a:spLocks/>
          </p:cNvSpPr>
          <p:nvPr/>
        </p:nvSpPr>
        <p:spPr>
          <a:xfrm>
            <a:off x="2262604" y="2559037"/>
            <a:ext cx="2177317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8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블랙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800" dirty="0">
                <a:solidFill>
                  <a:srgbClr val="FFC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핑크</a:t>
            </a: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2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화살표: 위로 구부러짐 2">
            <a:extLst>
              <a:ext uri="{FF2B5EF4-FFF2-40B4-BE49-F238E27FC236}">
                <a16:creationId xmlns:a16="http://schemas.microsoft.com/office/drawing/2014/main" id="{73D03F27-B739-E3D7-57A2-4977C2CCC8FE}"/>
              </a:ext>
            </a:extLst>
          </p:cNvPr>
          <p:cNvSpPr/>
          <p:nvPr/>
        </p:nvSpPr>
        <p:spPr>
          <a:xfrm>
            <a:off x="1241773" y="2341425"/>
            <a:ext cx="1010671" cy="400337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26DAE63-048C-E575-3538-78B172F76518}"/>
              </a:ext>
            </a:extLst>
          </p:cNvPr>
          <p:cNvSpPr txBox="1">
            <a:spLocks/>
          </p:cNvSpPr>
          <p:nvPr/>
        </p:nvSpPr>
        <p:spPr>
          <a:xfrm>
            <a:off x="2265420" y="3607210"/>
            <a:ext cx="2177317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8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블랙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ko-KR" altLang="en-US" sz="2800" dirty="0">
                <a:solidFill>
                  <a:srgbClr val="FFFF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커피</a:t>
            </a: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2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E39F810C-E4E9-053F-B330-737BD4659D62}"/>
              </a:ext>
            </a:extLst>
          </p:cNvPr>
          <p:cNvSpPr txBox="1">
            <a:spLocks/>
          </p:cNvSpPr>
          <p:nvPr/>
        </p:nvSpPr>
        <p:spPr>
          <a:xfrm>
            <a:off x="2251950" y="4564129"/>
            <a:ext cx="2177317" cy="76643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Batang" panose="02030600000101010101" pitchFamily="18" charset="-127"/>
                <a:ea typeface="Batang" panose="02030600000101010101" pitchFamily="18" charset="-127"/>
                <a:cs typeface="Batang" panose="02030600000101010101" pitchFamily="18" charset="-127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ko-KR" altLang="en-US" sz="2800" dirty="0">
                <a:solidFill>
                  <a:schemeClr val="bg1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블랙</a:t>
            </a:r>
            <a:r>
              <a:rPr lang="ko-KR" altLang="en-US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  </a:t>
            </a:r>
            <a:r>
              <a:rPr lang="ko-KR" altLang="en-US" sz="2800" dirty="0">
                <a:solidFill>
                  <a:srgbClr val="00B0F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홀</a:t>
            </a:r>
            <a:r>
              <a:rPr lang="en-US" altLang="ko-KR" sz="2800" dirty="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28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8" name="슬라이드 번호 개체 틀 3">
            <a:extLst>
              <a:ext uri="{FF2B5EF4-FFF2-40B4-BE49-F238E27FC236}">
                <a16:creationId xmlns:a16="http://schemas.microsoft.com/office/drawing/2014/main" id="{8F5B86F5-EDB6-31B0-BB7E-5C93E8BE45E9}"/>
              </a:ext>
            </a:extLst>
          </p:cNvPr>
          <p:cNvSpPr txBox="1">
            <a:spLocks/>
          </p:cNvSpPr>
          <p:nvPr/>
        </p:nvSpPr>
        <p:spPr>
          <a:xfrm>
            <a:off x="11105141" y="6264368"/>
            <a:ext cx="753545" cy="365125"/>
          </a:xfrm>
        </p:spPr>
        <p:txBody>
          <a:bodyPr rtlCol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7F1E4F-1CFF-5643-939E-217C01CDF565}" type="slidenum">
              <a:rPr lang="en-US" sz="1867">
                <a:solidFill>
                  <a:schemeClr val="bg1"/>
                </a:solidFill>
              </a:rPr>
              <a:pPr/>
              <a:t>9</a:t>
            </a:fld>
            <a:endParaRPr lang="en-US" sz="1867" dirty="0">
              <a:solidFill>
                <a:schemeClr val="bg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5BA33BF-3900-A58E-C037-AB1AAA6AC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273" y="2541592"/>
            <a:ext cx="6631823" cy="28256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216D231-062D-330F-8A30-18D425C853A0}"/>
              </a:ext>
            </a:extLst>
          </p:cNvPr>
          <p:cNvSpPr txBox="1"/>
          <p:nvPr/>
        </p:nvSpPr>
        <p:spPr>
          <a:xfrm>
            <a:off x="4833672" y="5411092"/>
            <a:ext cx="51276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https://huggingface.co/learn/nlp-course/chapter1/4?fw=pt</a:t>
            </a:r>
            <a:r>
              <a:rPr lang="en-US" altLang="ko-KR" sz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B0F0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 </a:t>
            </a:r>
            <a:endParaRPr lang="ko-KR" altLang="en-US" sz="12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rgbClr val="00B0F0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9D22DBD-5898-D5DE-7834-7E798C357FE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7753227" y="2632322"/>
            <a:ext cx="1672613" cy="193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6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96_TF12214701" id="{ADAFAABC-9D60-4261-94F7-D5A12D9D58BB}" vid="{E26A3187-DE39-42F4-9711-F6C9C3F5607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{E9D37BCF-22AF-4FD4-9867-17F4AD8D57C2}tf12214701_win32</Template>
  <TotalTime>1326</TotalTime>
  <Words>1679</Words>
  <Application>Microsoft Office PowerPoint</Application>
  <PresentationFormat>와이드스크린</PresentationFormat>
  <Paragraphs>148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Batang</vt:lpstr>
      <vt:lpstr>한컴 고딕</vt:lpstr>
      <vt:lpstr>Arial</vt:lpstr>
      <vt:lpstr>Calibri</vt:lpstr>
      <vt:lpstr>Wingdings</vt:lpstr>
      <vt:lpstr>Wingdings 2</vt:lpstr>
      <vt:lpstr>한컴 말랑말랑 Bold</vt:lpstr>
      <vt:lpstr>SlateVTI</vt:lpstr>
      <vt:lpstr>생성형  AI와 LLM</vt:lpstr>
      <vt:lpstr>학습목표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Sanggoo Cho</dc:creator>
  <cp:lastModifiedBy>조상구</cp:lastModifiedBy>
  <cp:revision>38</cp:revision>
  <dcterms:created xsi:type="dcterms:W3CDTF">2025-01-22T13:11:47Z</dcterms:created>
  <dcterms:modified xsi:type="dcterms:W3CDTF">2025-03-04T09:21:07Z</dcterms:modified>
</cp:coreProperties>
</file>