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099300" cy="10234613"/>
  <p:embeddedFontLst>
    <p:embeddedFont>
      <p:font typeface="Malgun Gothic" panose="020B0503020000020004" pitchFamily="50" charset="-127"/>
      <p:regular r:id="rId8"/>
      <p:bold r:id="rId9"/>
    </p:embeddedFont>
    <p:embeddedFont>
      <p:font typeface="Assistant" pitchFamily="2" charset="-79"/>
      <p:regular r:id="rId10"/>
      <p:bold r:id="rId11"/>
    </p:embeddedFont>
    <p:embeddedFont>
      <p:font typeface="Manrope" panose="020B0600000101010101" charset="0"/>
      <p:regular r:id="rId12"/>
      <p:bold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한컴 말랑말랑 Bold" panose="020F0803000000000000" pitchFamily="50" charset="-12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BVcE+5ElMp/vmSfmdeAUuf7n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4F5778-4618-45DD-A9FD-2B5939387863}">
  <a:tblStyle styleId="{024F5778-4618-45DD-A9FD-2B59393878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/>
              <a:t>슬라이드 1: AI 활용 실무 업스킬링</a:t>
            </a:r>
            <a:endParaRPr b="1"/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b="1"/>
              <a:t>[도입 - 3분]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"AI 실무 업스킬링 세션에 오신 것을 환영합니다. 오늘은 AI 도구와 챗봇을 사용하여 일상적인 작업을 돕고 효율성을 개선하며 보고서를 작성하는 방법을 살펴보겠습니다. 이 세션이 끝날 때쯤, 여러분은 실제 업무에서 AI를 활용할 수 있는 방법을 이해하고 실습을 통해 경험을 쌓을 것입니다."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 b="1"/>
              <a:t>목표</a:t>
            </a:r>
            <a:r>
              <a:rPr lang="en"/>
              <a:t>: AI 도구를 사용하여 생산성을 향상시키는 방법을 이해한다.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2:notes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2025-02-21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93b77f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b93b77f53_0_0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83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99025" rIns="99025" bIns="990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5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5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55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55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4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685346" y="845599"/>
            <a:ext cx="7765322" cy="349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43" y="4774406"/>
            <a:ext cx="266545" cy="295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5759052" y="475358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685347" y="4753585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7885509" y="4753585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subTitle" idx="1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subTitle" idx="2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subTitle" idx="3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subTitle" idx="4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subTitle" idx="5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" name="Google Shape;28;p56"/>
          <p:cNvSpPr txBox="1">
            <a:spLocks noGrp="1"/>
          </p:cNvSpPr>
          <p:nvPr>
            <p:ph type="subTitle" idx="6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6"/>
          <p:cNvSpPr txBox="1">
            <a:spLocks noGrp="1"/>
          </p:cNvSpPr>
          <p:nvPr>
            <p:ph type="subTitle" idx="7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subTitle" idx="8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title" idx="9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title" idx="13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" name="Google Shape;33;p56"/>
          <p:cNvSpPr txBox="1">
            <a:spLocks noGrp="1"/>
          </p:cNvSpPr>
          <p:nvPr>
            <p:ph type="title" idx="14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" name="Google Shape;34;p56"/>
          <p:cNvSpPr txBox="1">
            <a:spLocks noGrp="1"/>
          </p:cNvSpPr>
          <p:nvPr>
            <p:ph type="title" idx="15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" name="Google Shape;35;p56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5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6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6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86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0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7"/>
          <p:cNvSpPr txBox="1">
            <a:spLocks noGrp="1"/>
          </p:cNvSpPr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ubTitle" idx="1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9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9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59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6"/>
          <p:cNvSpPr txBox="1">
            <a:spLocks noGrp="1"/>
          </p:cNvSpPr>
          <p:nvPr>
            <p:ph type="title" hasCustomPrompt="1"/>
          </p:nvPr>
        </p:nvSpPr>
        <p:spPr>
          <a:xfrm>
            <a:off x="1965450" y="1432963"/>
            <a:ext cx="52131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1" name="Google Shape;51;p76"/>
          <p:cNvSpPr txBox="1">
            <a:spLocks noGrp="1"/>
          </p:cNvSpPr>
          <p:nvPr>
            <p:ph type="subTitle" idx="1"/>
          </p:nvPr>
        </p:nvSpPr>
        <p:spPr>
          <a:xfrm>
            <a:off x="1965450" y="3272913"/>
            <a:ext cx="52131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76"/>
          <p:cNvSpPr/>
          <p:nvPr/>
        </p:nvSpPr>
        <p:spPr>
          <a:xfrm>
            <a:off x="-616725" y="3310800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76"/>
          <p:cNvSpPr/>
          <p:nvPr/>
        </p:nvSpPr>
        <p:spPr>
          <a:xfrm>
            <a:off x="8041875" y="2595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76"/>
          <p:cNvSpPr/>
          <p:nvPr/>
        </p:nvSpPr>
        <p:spPr>
          <a:xfrm>
            <a:off x="2863800" y="-110425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76"/>
          <p:cNvSpPr/>
          <p:nvPr/>
        </p:nvSpPr>
        <p:spPr>
          <a:xfrm>
            <a:off x="5789875" y="448882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>
            <a:spLocks noGrp="1"/>
          </p:cNvSpPr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8"/>
          <p:cNvSpPr txBox="1">
            <a:spLocks noGrp="1"/>
          </p:cNvSpPr>
          <p:nvPr>
            <p:ph type="subTitle" idx="1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" name="Google Shape;60;p7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7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48627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" descr="컵, 커피, 음식, 음료 그림&#10;&#10;자동 생성되는 설명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15" y="7"/>
            <a:ext cx="9143985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028020" y="815340"/>
            <a:ext cx="6737657" cy="198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950" b="1">
                <a:latin typeface="Arial"/>
                <a:ea typeface="Arial"/>
                <a:cs typeface="Arial"/>
                <a:sym typeface="Arial"/>
              </a:rPr>
              <a:t>데이터관리론</a:t>
            </a:r>
            <a:endParaRPr sz="495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031987" y="3616959"/>
            <a:ext cx="7080026" cy="104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경복대학교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2025년 빅데이터과 2학년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조상구교수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24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강의 목적</a:t>
            </a:r>
            <a:endParaRPr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body" idx="1"/>
          </p:nvPr>
        </p:nvSpPr>
        <p:spPr>
          <a:xfrm>
            <a:off x="685346" y="845599"/>
            <a:ext cx="8458654" cy="349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생성형 AI를 이해하고 데이터처리 및 예측모형 적용 및 실습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반정형, 비정형 데이터를 처리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데이터 수집을 위한 웹크롤링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딥러닝 구조와 작동방식을 이해하고 실습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scikitlearn Estimator API 이해 적용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딥러닝 이해 및 실습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경진대회 참여 및 과제 제출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3계층 구조를 이해하고 프로젝트를 완성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Web UI, Server(business logic), Database로 구성된 ㅡodern 웹 아키텍쳐를 설계 구현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강의 </a:t>
            </a:r>
            <a:r>
              <a:rPr lang="en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685346" y="845599"/>
            <a:ext cx="8458654" cy="349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 dirty="0">
                <a:latin typeface="Trebuchet MS"/>
                <a:ea typeface="Trebuchet MS"/>
                <a:cs typeface="Trebuchet MS"/>
                <a:sym typeface="Trebuchet MS"/>
              </a:rPr>
              <a:t>생성형 AI와 LLM 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웹크롤링 : 웹 text 데이터 수집, 정제 및 시각화 기법(requests, bs4, selenium)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텍스트 데이터처리 : scikit learn, embedding, Hugging Face Opensource LLM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 dirty="0">
                <a:latin typeface="Trebuchet MS"/>
                <a:ea typeface="Trebuchet MS"/>
                <a:cs typeface="Trebuchet MS"/>
                <a:sym typeface="Trebuchet MS"/>
              </a:rPr>
              <a:t>Text Feature Representation, Representation Learning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 dirty="0">
                <a:latin typeface="Trebuchet MS"/>
                <a:ea typeface="Trebuchet MS"/>
                <a:cs typeface="Trebuchet MS"/>
                <a:sym typeface="Trebuchet MS"/>
              </a:rPr>
              <a:t>선형대수(Linear Algebra)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선형대수와 regression 표현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 dirty="0">
                <a:latin typeface="Trebuchet MS"/>
                <a:ea typeface="Trebuchet MS"/>
                <a:cs typeface="Trebuchet MS"/>
                <a:sym typeface="Trebuchet MS"/>
              </a:rPr>
              <a:t>logistic regression과 deep learning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 dirty="0">
                <a:latin typeface="Trebuchet MS"/>
                <a:ea typeface="Trebuchet MS"/>
                <a:cs typeface="Trebuchet MS"/>
                <a:sym typeface="Trebuchet MS"/>
              </a:rPr>
              <a:t>프론트엔드와 벡엔드 개발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Modern Web Architecture 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Streamlit, gradio(프론트엔드), ngrok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dirty="0">
                <a:latin typeface="Trebuchet MS"/>
                <a:ea typeface="Trebuchet MS"/>
                <a:cs typeface="Trebuchet MS"/>
                <a:sym typeface="Trebuchet MS"/>
              </a:rPr>
              <a:t>Fast API, sqlite3(벡엔드)</a:t>
            </a: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1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E59DF6-3238-B84F-1226-D522E53A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70849"/>
              </p:ext>
            </p:extLst>
          </p:nvPr>
        </p:nvGraphicFramePr>
        <p:xfrm>
          <a:off x="304774" y="942800"/>
          <a:ext cx="4152025" cy="370955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7884">
                  <a:extLst>
                    <a:ext uri="{9D8B030D-6E8A-4147-A177-3AD203B41FA5}">
                      <a16:colId xmlns:a16="http://schemas.microsoft.com/office/drawing/2014/main" val="699560000"/>
                    </a:ext>
                  </a:extLst>
                </a:gridCol>
                <a:gridCol w="1715349">
                  <a:extLst>
                    <a:ext uri="{9D8B030D-6E8A-4147-A177-3AD203B41FA5}">
                      <a16:colId xmlns:a16="http://schemas.microsoft.com/office/drawing/2014/main" val="698794474"/>
                    </a:ext>
                  </a:extLst>
                </a:gridCol>
                <a:gridCol w="2128792">
                  <a:extLst>
                    <a:ext uri="{9D8B030D-6E8A-4147-A177-3AD203B41FA5}">
                      <a16:colId xmlns:a16="http://schemas.microsoft.com/office/drawing/2014/main" val="549343310"/>
                    </a:ext>
                  </a:extLst>
                </a:gridCol>
              </a:tblGrid>
              <a:tr h="216679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주제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주요 내용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/>
                </a:tc>
                <a:extLst>
                  <a:ext uri="{0D108BD9-81ED-4DB2-BD59-A6C34878D82A}">
                    <a16:rowId xmlns:a16="http://schemas.microsoft.com/office/drawing/2014/main" val="533674833"/>
                  </a:ext>
                </a:extLst>
              </a:tr>
              <a:tr h="20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생성형 </a:t>
                      </a: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AI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와 </a:t>
                      </a: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LLM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소개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AI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의 발전과 생성형 </a:t>
                      </a: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AI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의 개념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2789768300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LLM(Large Language Models)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의 기본 원리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371777883"/>
                  </a:ext>
                </a:extLst>
              </a:tr>
              <a:tr h="20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웹 크롤링 기초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HTTP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기본 개념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3749248548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requests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라이브러리 사용법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794145735"/>
                  </a:ext>
                </a:extLst>
              </a:tr>
              <a:tr h="20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웹 크롤링 심화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BeautifulSoup</a:t>
                      </a: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(bs4)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사용법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1292453827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정적 웹페이지 </a:t>
                      </a:r>
                      <a:r>
                        <a:rPr lang="ko-KR" alt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크롤링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실습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4166015269"/>
                  </a:ext>
                </a:extLst>
              </a:tr>
              <a:tr h="20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동적 웹페이지 크롤링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Selenium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기초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1325437413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동적 웹페이지 </a:t>
                      </a:r>
                      <a:r>
                        <a:rPr lang="ko-KR" alt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크롤링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실습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1131783131"/>
                  </a:ext>
                </a:extLst>
              </a:tr>
              <a:tr h="20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텍스트 데이터 처리 기초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텍스트 </a:t>
                      </a:r>
                      <a:r>
                        <a:rPr lang="ko-KR" alt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전처리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기법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115010178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scikit-learn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을 이용한 기본적인 텍스트 분석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1660132867"/>
                  </a:ext>
                </a:extLst>
              </a:tr>
              <a:tr h="20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텍스트 임베딩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워드 </a:t>
                      </a:r>
                      <a:r>
                        <a:rPr lang="ko-KR" alt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임베딩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개념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1863685421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Word2Vec, </a:t>
                      </a:r>
                      <a:r>
                        <a:rPr 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GloVe</a:t>
                      </a: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소개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2034598321"/>
                  </a:ext>
                </a:extLst>
              </a:tr>
              <a:tr h="2094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Hugging Face</a:t>
                      </a:r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와 오픈소스 </a:t>
                      </a:r>
                      <a:r>
                        <a:rPr 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LLM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Hugging Face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생태계 소개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3462621674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간단한 텍스트 생성 모델 사용해보기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2058533325"/>
                  </a:ext>
                </a:extLst>
              </a:tr>
              <a:tr h="2166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8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중간 프로젝트 발표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팀별 프로젝트 발표 및 피드백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223" marR="7223" marT="7223" marB="0" anchor="ctr"/>
                </a:tc>
                <a:extLst>
                  <a:ext uri="{0D108BD9-81ED-4DB2-BD59-A6C34878D82A}">
                    <a16:rowId xmlns:a16="http://schemas.microsoft.com/office/drawing/2014/main" val="374450849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A6FFEB-8A4E-4102-579E-FA961D40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557629"/>
              </p:ext>
            </p:extLst>
          </p:nvPr>
        </p:nvGraphicFramePr>
        <p:xfrm>
          <a:off x="4678000" y="942400"/>
          <a:ext cx="4380461" cy="33147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24822">
                  <a:extLst>
                    <a:ext uri="{9D8B030D-6E8A-4147-A177-3AD203B41FA5}">
                      <a16:colId xmlns:a16="http://schemas.microsoft.com/office/drawing/2014/main" val="97139032"/>
                    </a:ext>
                  </a:extLst>
                </a:gridCol>
                <a:gridCol w="1809724">
                  <a:extLst>
                    <a:ext uri="{9D8B030D-6E8A-4147-A177-3AD203B41FA5}">
                      <a16:colId xmlns:a16="http://schemas.microsoft.com/office/drawing/2014/main" val="2136067563"/>
                    </a:ext>
                  </a:extLst>
                </a:gridCol>
                <a:gridCol w="2245915">
                  <a:extLst>
                    <a:ext uri="{9D8B030D-6E8A-4147-A177-3AD203B41FA5}">
                      <a16:colId xmlns:a16="http://schemas.microsoft.com/office/drawing/2014/main" val="125895031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주차</a:t>
                      </a:r>
                      <a:endParaRPr lang="ko-KR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주제</a:t>
                      </a:r>
                      <a:endParaRPr lang="ko-KR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5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주요 내용</a:t>
                      </a:r>
                      <a:endParaRPr lang="ko-KR" altLang="en-US" sz="1050" b="1" i="0" u="none" strike="noStrike" dirty="0">
                        <a:solidFill>
                          <a:srgbClr val="FFFFFF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0021185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선형대수 기초와 회귀분석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벡터</a:t>
                      </a: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행렬 연산 기초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13765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선형 회귀 모델의 수학적 표현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03538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로지스틱 회귀와 딥러닝 입문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로지스틱 회귀 모델 이해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15054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신경망의 기본 구조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74044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웹 개발 기초</a:t>
                      </a:r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프론트엔드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HTML, CSS, JavaScript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기초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6341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Streamlit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을 이용한 간단한 웹 애플리케이션 만들기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47810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웹 개발 기초</a:t>
                      </a:r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: </a:t>
                      </a:r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백엔드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FastAPI</a:t>
                      </a:r>
                      <a:r>
                        <a:rPr 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기초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43038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SQLite3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를 이용한 간단한 데이터베이스 연동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42789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13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모던 웹 아키텍처와 배포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클라이언트</a:t>
                      </a: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-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서버 모델 이해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2228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ngrok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을 이용한 로컬 서버 공개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65243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14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AI </a:t>
                      </a:r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모델 서비스 통합 실습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웹 애플리케이션에 </a:t>
                      </a:r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AI 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모델 통합하기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808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간단한 </a:t>
                      </a:r>
                      <a:r>
                        <a:rPr lang="ko-KR" altLang="en-US" sz="1000" u="none" strike="noStrike" dirty="0" err="1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챗봇</a:t>
                      </a: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 서비스 만들기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9899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15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최종 프로젝트 발표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strike="noStrike" dirty="0">
                          <a:effectLst/>
                          <a:latin typeface="한컴 말랑말랑 Bold" panose="020F0803000000000000" pitchFamily="50" charset="-127"/>
                          <a:ea typeface="한컴 말랑말랑 Bold" panose="020F0803000000000000" pitchFamily="50" charset="-127"/>
                        </a:rPr>
                        <a:t>팀별 최종 프로젝트 발표 및 평가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한컴 말랑말랑 Bold" panose="020F0803000000000000" pitchFamily="50" charset="-127"/>
                        <a:ea typeface="한컴 말랑말랑 Bold" panose="020F0803000000000000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9584456"/>
                  </a:ext>
                </a:extLst>
              </a:tr>
            </a:tbl>
          </a:graphicData>
        </a:graphic>
      </p:graphicFrame>
      <p:sp>
        <p:nvSpPr>
          <p:cNvPr id="4" name="Google Shape;82;p7">
            <a:extLst>
              <a:ext uri="{FF2B5EF4-FFF2-40B4-BE49-F238E27FC236}">
                <a16:creationId xmlns:a16="http://schemas.microsoft.com/office/drawing/2014/main" id="{B81BA5C6-0481-E01C-C48D-F094F5520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ko-KR" altLang="en-US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주차 별 강의 내용</a:t>
            </a:r>
            <a:endParaRPr b="1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4120" y="1232802"/>
            <a:ext cx="5576110" cy="31876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7407"/>
              <a:buNone/>
            </a:pPr>
            <a:r>
              <a:rPr lang="en" sz="24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Modern Web Architecture- 3 Layers</a:t>
            </a:r>
            <a:br>
              <a:rPr lang="en" sz="24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화면 슬라이드 쇼(16:9)</PresentationFormat>
  <Paragraphs>126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Batang</vt:lpstr>
      <vt:lpstr>Arial</vt:lpstr>
      <vt:lpstr>한컴 말랑말랑 Bold</vt:lpstr>
      <vt:lpstr>Malgun Gothic</vt:lpstr>
      <vt:lpstr>Trebuchet MS</vt:lpstr>
      <vt:lpstr>Noto Sans Symbols</vt:lpstr>
      <vt:lpstr>Manrope</vt:lpstr>
      <vt:lpstr>Assistant</vt:lpstr>
      <vt:lpstr>Humanoid Robot Pitch Deck by Slidesgo</vt:lpstr>
      <vt:lpstr>데이터관리론</vt:lpstr>
      <vt:lpstr>강의 목적</vt:lpstr>
      <vt:lpstr>강의 내용</vt:lpstr>
      <vt:lpstr>주차 별 강의 내용</vt:lpstr>
      <vt:lpstr>Modern Web Architecture- 3 Layers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Mi-Ji Kim</dc:creator>
  <cp:lastModifiedBy>Sanggoo Cho</cp:lastModifiedBy>
  <cp:revision>1</cp:revision>
  <dcterms:modified xsi:type="dcterms:W3CDTF">2025-03-04T22:50:29Z</dcterms:modified>
</cp:coreProperties>
</file>