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5" r:id="rId8"/>
    <p:sldId id="266" r:id="rId9"/>
    <p:sldId id="267" r:id="rId10"/>
    <p:sldId id="268" r:id="rId11"/>
    <p:sldId id="269" r:id="rId12"/>
    <p:sldId id="270"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A8DB"/>
    <a:srgbClr val="FAFAFA"/>
    <a:srgbClr val="73B1DF"/>
    <a:srgbClr val="88B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B2AA4-1D62-1F2D-A8A2-6731193C025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BF35FBA-95F6-0264-21DB-01BFAE67B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86E1257-B051-6DE5-FA6A-0EF581203764}"/>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523B081A-7D00-6A04-7AD5-4A34321866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27D3727-0F65-4800-D73A-EBB23C8BBB04}"/>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71809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33969-F63D-637B-316D-DF7FBF38072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C9B38BF-FFD9-EC8F-B115-9532DA18EB5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4ACC861-744D-140D-3686-EC7659EE4BB8}"/>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754608BD-16EF-26AA-7500-0E6FBC823D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A9A19BD-502C-84F3-B6CC-17D9B2215C9F}"/>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181957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428B17-CB7C-D4F5-3953-F02D6E09FE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F9ADC9D-3963-BA75-7A50-EC6F97BB0D3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2E296C-1242-AAC0-DCC5-5F1007AE8ACD}"/>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6045835B-EA49-9E3E-0C59-674544D6B8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D3D4BB-8E19-F7F9-3AA3-CB5C30E90661}"/>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387672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9FFD0-4147-92A3-005C-0DDC08DA278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DAE9FCF-C0A7-5F94-D17E-253F1781DB6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E1451B-BFC2-F2C6-4C3A-05EE97D909E4}"/>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7B200F1D-4337-27F9-C8EA-667E52B1AD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BF572FC-9CC2-8F1E-F0C3-308AE27DF9BE}"/>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120820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149E3-F5CF-B999-47B2-97599FCA0E2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31AE0F2-0C32-8BCF-3C46-CAA2A3201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49C937A-66DA-D8A7-B026-AFDE8D3EA067}"/>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506428A9-D41C-7729-769C-28AED574B8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C3861EF-0ECB-6DC0-DB5C-ACCA848B215F}"/>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1207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2B92A-D82B-FF49-9963-7B230A5EC0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5157F08-2039-7A87-ACE1-0698B72BC05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E3DD00F-2CD3-1062-7E36-4A351F545EB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A42F947-5C13-B205-A97C-B83E775A305D}"/>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6" name="Espaço Reservado para Rodapé 5">
            <a:extLst>
              <a:ext uri="{FF2B5EF4-FFF2-40B4-BE49-F238E27FC236}">
                <a16:creationId xmlns:a16="http://schemas.microsoft.com/office/drawing/2014/main" id="{3893EF78-41BD-1E9D-CA99-3183C98E51B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B9B9203-BEF3-7692-9F59-738166DBEF36}"/>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34308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5AAD4-B32A-7D8C-FA8A-6E45F495543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3C209A5-9741-B74E-33EE-4C2609C7D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8EF6295F-F309-7E27-4C3A-976BD15E1E5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E015E76-74A5-7364-2087-5F610D3D7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BB75AC3-20E9-459B-1ADF-86591AFB1EF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11AD707-93ED-0EC9-AFCD-F137885D6FD9}"/>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8" name="Espaço Reservado para Rodapé 7">
            <a:extLst>
              <a:ext uri="{FF2B5EF4-FFF2-40B4-BE49-F238E27FC236}">
                <a16:creationId xmlns:a16="http://schemas.microsoft.com/office/drawing/2014/main" id="{F2EBB982-B7C5-E86F-675B-97391F5D076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97D6B29-B335-BA7F-C393-519903F8A4BA}"/>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173723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2FEE1-2551-4B0A-761F-637944D933D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D94EA59-B648-0702-E7A7-F94840446D8A}"/>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4" name="Espaço Reservado para Rodapé 3">
            <a:extLst>
              <a:ext uri="{FF2B5EF4-FFF2-40B4-BE49-F238E27FC236}">
                <a16:creationId xmlns:a16="http://schemas.microsoft.com/office/drawing/2014/main" id="{28FEAF7A-042C-9403-7B25-3B20FE5CA3C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4F7D727-CECE-39FE-37C3-1BD0AAD14F52}"/>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155050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5325014-7D6B-FE3C-0557-EF74E1666BEF}"/>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3" name="Espaço Reservado para Rodapé 2">
            <a:extLst>
              <a:ext uri="{FF2B5EF4-FFF2-40B4-BE49-F238E27FC236}">
                <a16:creationId xmlns:a16="http://schemas.microsoft.com/office/drawing/2014/main" id="{450E4FD7-784D-C8CB-E789-F0925CC6494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E37010C-111C-1367-F486-6E25A4167A89}"/>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62123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E110A-C7E6-5A84-B084-6DE3832A54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DA8CFE0-9C70-B777-8907-8B643B9AF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B493327-B7E4-832F-B690-A45636ECA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2437EB0-37E9-00DE-2426-8F15BAD4D944}"/>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6" name="Espaço Reservado para Rodapé 5">
            <a:extLst>
              <a:ext uri="{FF2B5EF4-FFF2-40B4-BE49-F238E27FC236}">
                <a16:creationId xmlns:a16="http://schemas.microsoft.com/office/drawing/2014/main" id="{8CEBEF15-8CDD-B592-5730-ADBA3737DA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CDE5C6B-A62D-CB96-47A4-F9757C9BD5E5}"/>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380628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4F06A-B47D-045D-EDAF-B1574C463C2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C29ECA8-8627-9E80-6816-D6E5615A0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E5730B7-516E-7045-03CD-FD0D403CB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9F9FD54-D6F1-F894-02C5-58211147966D}"/>
              </a:ext>
            </a:extLst>
          </p:cNvPr>
          <p:cNvSpPr>
            <a:spLocks noGrp="1"/>
          </p:cNvSpPr>
          <p:nvPr>
            <p:ph type="dt" sz="half" idx="10"/>
          </p:nvPr>
        </p:nvSpPr>
        <p:spPr/>
        <p:txBody>
          <a:bodyPr/>
          <a:lstStyle/>
          <a:p>
            <a:fld id="{E44832E5-383A-4396-B45A-EE92BAA85109}" type="datetimeFigureOut">
              <a:rPr lang="pt-BR" smtClean="0"/>
              <a:t>20/06/2023</a:t>
            </a:fld>
            <a:endParaRPr lang="pt-BR"/>
          </a:p>
        </p:txBody>
      </p:sp>
      <p:sp>
        <p:nvSpPr>
          <p:cNvPr id="6" name="Espaço Reservado para Rodapé 5">
            <a:extLst>
              <a:ext uri="{FF2B5EF4-FFF2-40B4-BE49-F238E27FC236}">
                <a16:creationId xmlns:a16="http://schemas.microsoft.com/office/drawing/2014/main" id="{D9F6CAC9-9117-8E3C-AF5E-C142D9650D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BDBA49B-8FA0-F8F4-3BE6-D2B39F550A03}"/>
              </a:ext>
            </a:extLst>
          </p:cNvPr>
          <p:cNvSpPr>
            <a:spLocks noGrp="1"/>
          </p:cNvSpPr>
          <p:nvPr>
            <p:ph type="sldNum" sz="quarter" idx="12"/>
          </p:nvPr>
        </p:nvSpPr>
        <p:spPr/>
        <p:txBody>
          <a:bodyPr/>
          <a:lstStyle/>
          <a:p>
            <a:fld id="{3887A2C0-6ED9-4D87-BFF8-84F868F21130}" type="slidenum">
              <a:rPr lang="pt-BR" smtClean="0"/>
              <a:t>‹nº›</a:t>
            </a:fld>
            <a:endParaRPr lang="pt-BR"/>
          </a:p>
        </p:txBody>
      </p:sp>
    </p:spTree>
    <p:extLst>
      <p:ext uri="{BB962C8B-B14F-4D97-AF65-F5344CB8AC3E}">
        <p14:creationId xmlns:p14="http://schemas.microsoft.com/office/powerpoint/2010/main" val="234438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64C1621-5009-2695-B196-058C1480D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69D4852-E3F8-6CC3-F638-188CAD96E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AAA665-70E2-596E-6192-001CB3FD1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832E5-383A-4396-B45A-EE92BAA85109}" type="datetimeFigureOut">
              <a:rPr lang="pt-BR" smtClean="0"/>
              <a:t>20/06/2023</a:t>
            </a:fld>
            <a:endParaRPr lang="pt-BR"/>
          </a:p>
        </p:txBody>
      </p:sp>
      <p:sp>
        <p:nvSpPr>
          <p:cNvPr id="5" name="Espaço Reservado para Rodapé 4">
            <a:extLst>
              <a:ext uri="{FF2B5EF4-FFF2-40B4-BE49-F238E27FC236}">
                <a16:creationId xmlns:a16="http://schemas.microsoft.com/office/drawing/2014/main" id="{C52FA1F5-C199-EBC2-B6B1-994420407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1FAFED4-6378-F0DF-7A4F-36809BB0F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7A2C0-6ED9-4D87-BFF8-84F868F21130}" type="slidenum">
              <a:rPr lang="pt-BR" smtClean="0"/>
              <a:t>‹nº›</a:t>
            </a:fld>
            <a:endParaRPr lang="pt-BR"/>
          </a:p>
        </p:txBody>
      </p:sp>
    </p:spTree>
    <p:extLst>
      <p:ext uri="{BB962C8B-B14F-4D97-AF65-F5344CB8AC3E}">
        <p14:creationId xmlns:p14="http://schemas.microsoft.com/office/powerpoint/2010/main" val="271249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3B1DF"/>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71E5AFA-632D-D210-5910-131B0C462009}"/>
              </a:ext>
            </a:extLst>
          </p:cNvPr>
          <p:cNvPicPr>
            <a:picLocks noChangeAspect="1"/>
          </p:cNvPicPr>
          <p:nvPr/>
        </p:nvPicPr>
        <p:blipFill rotWithShape="1">
          <a:blip r:embed="rId2">
            <a:extLst>
              <a:ext uri="{28A0092B-C50C-407E-A947-70E740481C1C}">
                <a14:useLocalDpi xmlns:a14="http://schemas.microsoft.com/office/drawing/2010/main" val="0"/>
              </a:ext>
            </a:extLst>
          </a:blip>
          <a:srcRect b="39926"/>
          <a:stretch/>
        </p:blipFill>
        <p:spPr>
          <a:xfrm>
            <a:off x="4692140" y="819197"/>
            <a:ext cx="7172140" cy="6038804"/>
          </a:xfrm>
          <a:prstGeom prst="rect">
            <a:avLst/>
          </a:prstGeom>
        </p:spPr>
      </p:pic>
      <p:pic>
        <p:nvPicPr>
          <p:cNvPr id="9" name="Imagem 8">
            <a:extLst>
              <a:ext uri="{FF2B5EF4-FFF2-40B4-BE49-F238E27FC236}">
                <a16:creationId xmlns:a16="http://schemas.microsoft.com/office/drawing/2014/main" id="{E6117BE8-1AF9-E891-9187-623FB95E0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10" name="CaixaDeTexto 9">
            <a:extLst>
              <a:ext uri="{FF2B5EF4-FFF2-40B4-BE49-F238E27FC236}">
                <a16:creationId xmlns:a16="http://schemas.microsoft.com/office/drawing/2014/main" id="{FB3FC662-E37E-6C5F-C70D-C9C91147ED8B}"/>
              </a:ext>
            </a:extLst>
          </p:cNvPr>
          <p:cNvSpPr txBox="1"/>
          <p:nvPr/>
        </p:nvSpPr>
        <p:spPr>
          <a:xfrm rot="5400000">
            <a:off x="-773504" y="1253972"/>
            <a:ext cx="1851789"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Engenharia de Software – PUC Minas</a:t>
            </a:r>
          </a:p>
        </p:txBody>
      </p:sp>
      <p:sp>
        <p:nvSpPr>
          <p:cNvPr id="11" name="CaixaDeTexto 10">
            <a:extLst>
              <a:ext uri="{FF2B5EF4-FFF2-40B4-BE49-F238E27FC236}">
                <a16:creationId xmlns:a16="http://schemas.microsoft.com/office/drawing/2014/main" id="{DA043D66-E3FF-0103-52AC-95FE2200F870}"/>
              </a:ext>
            </a:extLst>
          </p:cNvPr>
          <p:cNvSpPr txBox="1"/>
          <p:nvPr/>
        </p:nvSpPr>
        <p:spPr>
          <a:xfrm>
            <a:off x="847726" y="3514725"/>
            <a:ext cx="3486149" cy="461665"/>
          </a:xfrm>
          <a:prstGeom prst="rect">
            <a:avLst/>
          </a:prstGeom>
          <a:noFill/>
        </p:spPr>
        <p:txBody>
          <a:bodyPr wrap="square" rtlCol="0">
            <a:spAutoFit/>
          </a:bodyPr>
          <a:lstStyle/>
          <a:p>
            <a:pPr rtl="0">
              <a:spcBef>
                <a:spcPts val="0"/>
              </a:spcBef>
              <a:spcAft>
                <a:spcPts val="0"/>
              </a:spcAft>
            </a:pPr>
            <a:r>
              <a:rPr lang="pt-BR" sz="1200" b="0" i="0" u="none" strike="noStrike" dirty="0">
                <a:solidFill>
                  <a:srgbClr val="FFFFFF"/>
                </a:solidFill>
                <a:effectLst/>
                <a:latin typeface="Montserrat" panose="00000500000000000000" pitchFamily="2" charset="0"/>
              </a:rPr>
              <a:t>Gabriel de Souza, Gabriel Lima de Souza, Lucas </a:t>
            </a:r>
            <a:r>
              <a:rPr lang="pt-BR" sz="1200" b="0" i="0" u="none" strike="noStrike" dirty="0" err="1">
                <a:solidFill>
                  <a:srgbClr val="FFFFFF"/>
                </a:solidFill>
                <a:effectLst/>
                <a:latin typeface="Montserrat" panose="00000500000000000000" pitchFamily="2" charset="0"/>
              </a:rPr>
              <a:t>Picinin</a:t>
            </a:r>
            <a:r>
              <a:rPr lang="pt-BR" sz="1200" b="0" i="0" u="none" strike="noStrike" dirty="0">
                <a:solidFill>
                  <a:srgbClr val="FFFFFF"/>
                </a:solidFill>
                <a:effectLst/>
                <a:latin typeface="Montserrat" panose="00000500000000000000" pitchFamily="2" charset="0"/>
              </a:rPr>
              <a:t> e Nikolas Louret</a:t>
            </a:r>
            <a:endParaRPr lang="pt-BR" sz="1200" b="0" dirty="0">
              <a:effectLst/>
            </a:endParaRPr>
          </a:p>
        </p:txBody>
      </p:sp>
      <p:pic>
        <p:nvPicPr>
          <p:cNvPr id="13" name="Gráfico 12">
            <a:extLst>
              <a:ext uri="{FF2B5EF4-FFF2-40B4-BE49-F238E27FC236}">
                <a16:creationId xmlns:a16="http://schemas.microsoft.com/office/drawing/2014/main" id="{6B27D0D7-3110-015A-AFC5-096721F13D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451" y="2634095"/>
            <a:ext cx="2680210" cy="1111462"/>
          </a:xfrm>
          <a:prstGeom prst="rect">
            <a:avLst/>
          </a:prstGeom>
        </p:spPr>
      </p:pic>
    </p:spTree>
    <p:extLst>
      <p:ext uri="{BB962C8B-B14F-4D97-AF65-F5344CB8AC3E}">
        <p14:creationId xmlns:p14="http://schemas.microsoft.com/office/powerpoint/2010/main" val="334234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162049" y="62280"/>
            <a:ext cx="7105651" cy="584775"/>
          </a:xfrm>
          <a:prstGeom prst="rect">
            <a:avLst/>
          </a:prstGeom>
          <a:noFill/>
        </p:spPr>
        <p:txBody>
          <a:bodyPr wrap="square" rtlCol="0">
            <a:spAutoFit/>
          </a:bodyPr>
          <a:lstStyle/>
          <a:p>
            <a:r>
              <a:rPr lang="pt-BR" sz="3200" b="1" dirty="0">
                <a:solidFill>
                  <a:srgbClr val="62A8DB"/>
                </a:solidFill>
                <a:latin typeface="Montserrat" panose="00000500000000000000" pitchFamily="2" charset="0"/>
              </a:rPr>
              <a:t>Gerenciar permissões (Paciente)</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B7968DB-81E3-865D-84DF-C8AB2FAAE3D1}"/>
              </a:ext>
            </a:extLst>
          </p:cNvPr>
          <p:cNvSpPr txBox="1"/>
          <p:nvPr/>
        </p:nvSpPr>
        <p:spPr>
          <a:xfrm rot="5400000">
            <a:off x="-141921" y="3981469"/>
            <a:ext cx="588623"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Interface</a:t>
            </a:r>
          </a:p>
        </p:txBody>
      </p:sp>
      <p:pic>
        <p:nvPicPr>
          <p:cNvPr id="5" name="Imagem 4">
            <a:extLst>
              <a:ext uri="{FF2B5EF4-FFF2-40B4-BE49-F238E27FC236}">
                <a16:creationId xmlns:a16="http://schemas.microsoft.com/office/drawing/2014/main" id="{B2323887-A6A1-9421-A583-704A5FDB4C1C}"/>
              </a:ext>
            </a:extLst>
          </p:cNvPr>
          <p:cNvPicPr>
            <a:picLocks noChangeAspect="1"/>
          </p:cNvPicPr>
          <p:nvPr/>
        </p:nvPicPr>
        <p:blipFill rotWithShape="1">
          <a:blip r:embed="rId4">
            <a:extLst>
              <a:ext uri="{28A0092B-C50C-407E-A947-70E740481C1C}">
                <a14:useLocalDpi xmlns:a14="http://schemas.microsoft.com/office/drawing/2010/main" val="0"/>
              </a:ext>
            </a:extLst>
          </a:blip>
          <a:srcRect b="11392"/>
          <a:stretch/>
        </p:blipFill>
        <p:spPr>
          <a:xfrm>
            <a:off x="9380386" y="1317973"/>
            <a:ext cx="2257577" cy="5540027"/>
          </a:xfrm>
          <a:prstGeom prst="rect">
            <a:avLst/>
          </a:prstGeom>
        </p:spPr>
      </p:pic>
      <p:pic>
        <p:nvPicPr>
          <p:cNvPr id="9" name="Imagem 8">
            <a:extLst>
              <a:ext uri="{FF2B5EF4-FFF2-40B4-BE49-F238E27FC236}">
                <a16:creationId xmlns:a16="http://schemas.microsoft.com/office/drawing/2014/main" id="{26362C40-8609-2E2F-BD15-3E5AEF726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774" y="1098898"/>
            <a:ext cx="7965930" cy="4480836"/>
          </a:xfrm>
          <a:prstGeom prst="rect">
            <a:avLst/>
          </a:prstGeom>
        </p:spPr>
      </p:pic>
    </p:spTree>
    <p:extLst>
      <p:ext uri="{BB962C8B-B14F-4D97-AF65-F5344CB8AC3E}">
        <p14:creationId xmlns:p14="http://schemas.microsoft.com/office/powerpoint/2010/main" val="189040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5785558"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Referências Bibliográficas</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8" name="CaixaDeTexto 7">
            <a:extLst>
              <a:ext uri="{FF2B5EF4-FFF2-40B4-BE49-F238E27FC236}">
                <a16:creationId xmlns:a16="http://schemas.microsoft.com/office/drawing/2014/main" id="{57B585DB-204F-B09A-FA11-1DC776D2AA14}"/>
              </a:ext>
            </a:extLst>
          </p:cNvPr>
          <p:cNvSpPr txBox="1"/>
          <p:nvPr/>
        </p:nvSpPr>
        <p:spPr>
          <a:xfrm>
            <a:off x="1019174" y="1990144"/>
            <a:ext cx="9201151" cy="2877711"/>
          </a:xfrm>
          <a:prstGeom prst="rect">
            <a:avLst/>
          </a:prstGeom>
          <a:noFill/>
        </p:spPr>
        <p:txBody>
          <a:bodyPr wrap="square">
            <a:spAutoFit/>
          </a:bodyPr>
          <a:lstStyle/>
          <a:p>
            <a:pPr marL="457200" marR="0" lvl="0" indent="-330200" algn="just" rtl="0">
              <a:lnSpc>
                <a:spcPct val="100000"/>
              </a:lnSpc>
              <a:spcBef>
                <a:spcPts val="0"/>
              </a:spcBef>
              <a:spcAft>
                <a:spcPts val="600"/>
              </a:spcAft>
              <a:buClr>
                <a:srgbClr val="000000"/>
              </a:buClr>
              <a:buSzPts val="1600"/>
              <a:buFont typeface="Arial"/>
              <a:buChar char="•"/>
            </a:pPr>
            <a:r>
              <a:rPr lang="pt-BR" sz="1600" b="0" i="0" u="none" strike="noStrike" cap="none" dirty="0">
                <a:solidFill>
                  <a:schemeClr val="dk1"/>
                </a:solidFill>
                <a:latin typeface="Montserrat" panose="00000500000000000000" pitchFamily="2" charset="0"/>
                <a:ea typeface="Montserrat"/>
                <a:cs typeface="Montserrat"/>
                <a:sym typeface="Montserrat"/>
              </a:rPr>
              <a:t>Agência Brasil. OMS mostra que 5 pessoas morrem a cada minuto por erro médico. 14/09/2019. Disponível em: &lt;https://agenciabrasil.ebc.com.br/internacional/noticia/2019-09/oms- mostra-que-5-pessoas-morrem-cada-minuto-por-erro-medico&gt;. Acesso em: 12 de março de 2023.</a:t>
            </a:r>
          </a:p>
          <a:p>
            <a:pPr marL="457200" marR="0" lvl="0" indent="-330200" algn="just" rtl="0">
              <a:lnSpc>
                <a:spcPct val="100000"/>
              </a:lnSpc>
              <a:spcBef>
                <a:spcPts val="0"/>
              </a:spcBef>
              <a:spcAft>
                <a:spcPts val="600"/>
              </a:spcAft>
              <a:buClr>
                <a:srgbClr val="000000"/>
              </a:buClr>
              <a:buSzPts val="1600"/>
              <a:buFont typeface="Arial"/>
              <a:buChar char="•"/>
            </a:pPr>
            <a:r>
              <a:rPr lang="pt-BR" sz="1600" b="0" i="0" u="none" strike="noStrike" cap="none" dirty="0">
                <a:solidFill>
                  <a:schemeClr val="dk1"/>
                </a:solidFill>
                <a:latin typeface="Montserrat" panose="00000500000000000000" pitchFamily="2" charset="0"/>
                <a:ea typeface="Montserrat"/>
                <a:cs typeface="Montserrat"/>
                <a:sym typeface="Montserrat"/>
              </a:rPr>
              <a:t>Terra. Brasil é o país com mais dentistas no mundo, mas ainda existem áreas de tratamento pouco exploradas e regiões com carência de profissionais. 30/10/2018. Disponível em: &lt;https://www.terra.com.br/noticias/brasil-e-o-pais-com-mais-dentistas-no-mundo-mas-ainda-existem-areas-de-tratamento-pouco-exploradas-e-regioes-com-carencia-de-profissionais,c929151215038b55fbf6a5f93a70c3231j7ep4d8.html&gt;. Acesso em: 12 de março de 2023.</a:t>
            </a:r>
          </a:p>
        </p:txBody>
      </p:sp>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FE14CE6-CF80-ABFB-62D3-EE000784A2E9}"/>
              </a:ext>
            </a:extLst>
          </p:cNvPr>
          <p:cNvSpPr txBox="1"/>
          <p:nvPr/>
        </p:nvSpPr>
        <p:spPr>
          <a:xfrm rot="5400000">
            <a:off x="-202838" y="4631006"/>
            <a:ext cx="710451"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Referências</a:t>
            </a:r>
          </a:p>
        </p:txBody>
      </p:sp>
    </p:spTree>
    <p:extLst>
      <p:ext uri="{BB962C8B-B14F-4D97-AF65-F5344CB8AC3E}">
        <p14:creationId xmlns:p14="http://schemas.microsoft.com/office/powerpoint/2010/main" val="28881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3B1DF"/>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71E5AFA-632D-D210-5910-131B0C462009}"/>
              </a:ext>
            </a:extLst>
          </p:cNvPr>
          <p:cNvPicPr>
            <a:picLocks noChangeAspect="1"/>
          </p:cNvPicPr>
          <p:nvPr/>
        </p:nvPicPr>
        <p:blipFill rotWithShape="1">
          <a:blip r:embed="rId2">
            <a:extLst>
              <a:ext uri="{28A0092B-C50C-407E-A947-70E740481C1C}">
                <a14:useLocalDpi xmlns:a14="http://schemas.microsoft.com/office/drawing/2010/main" val="0"/>
              </a:ext>
            </a:extLst>
          </a:blip>
          <a:srcRect b="39926"/>
          <a:stretch/>
        </p:blipFill>
        <p:spPr>
          <a:xfrm>
            <a:off x="4692140" y="819197"/>
            <a:ext cx="7172140" cy="6038804"/>
          </a:xfrm>
          <a:prstGeom prst="rect">
            <a:avLst/>
          </a:prstGeom>
        </p:spPr>
      </p:pic>
      <p:pic>
        <p:nvPicPr>
          <p:cNvPr id="9" name="Imagem 8">
            <a:extLst>
              <a:ext uri="{FF2B5EF4-FFF2-40B4-BE49-F238E27FC236}">
                <a16:creationId xmlns:a16="http://schemas.microsoft.com/office/drawing/2014/main" id="{E6117BE8-1AF9-E891-9187-623FB95E0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10" name="CaixaDeTexto 9">
            <a:extLst>
              <a:ext uri="{FF2B5EF4-FFF2-40B4-BE49-F238E27FC236}">
                <a16:creationId xmlns:a16="http://schemas.microsoft.com/office/drawing/2014/main" id="{FB3FC662-E37E-6C5F-C70D-C9C91147ED8B}"/>
              </a:ext>
            </a:extLst>
          </p:cNvPr>
          <p:cNvSpPr txBox="1"/>
          <p:nvPr/>
        </p:nvSpPr>
        <p:spPr>
          <a:xfrm rot="5400000">
            <a:off x="-773505" y="1253972"/>
            <a:ext cx="1851789"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Engenharia de Software – PUC Minas</a:t>
            </a:r>
          </a:p>
        </p:txBody>
      </p:sp>
      <p:sp>
        <p:nvSpPr>
          <p:cNvPr id="11" name="CaixaDeTexto 10">
            <a:extLst>
              <a:ext uri="{FF2B5EF4-FFF2-40B4-BE49-F238E27FC236}">
                <a16:creationId xmlns:a16="http://schemas.microsoft.com/office/drawing/2014/main" id="{DA043D66-E3FF-0103-52AC-95FE2200F870}"/>
              </a:ext>
            </a:extLst>
          </p:cNvPr>
          <p:cNvSpPr txBox="1"/>
          <p:nvPr/>
        </p:nvSpPr>
        <p:spPr>
          <a:xfrm>
            <a:off x="847726" y="3514725"/>
            <a:ext cx="3486149" cy="461665"/>
          </a:xfrm>
          <a:prstGeom prst="rect">
            <a:avLst/>
          </a:prstGeom>
          <a:noFill/>
        </p:spPr>
        <p:txBody>
          <a:bodyPr wrap="square" rtlCol="0">
            <a:spAutoFit/>
          </a:bodyPr>
          <a:lstStyle/>
          <a:p>
            <a:pPr rtl="0">
              <a:spcBef>
                <a:spcPts val="0"/>
              </a:spcBef>
              <a:spcAft>
                <a:spcPts val="0"/>
              </a:spcAft>
            </a:pPr>
            <a:r>
              <a:rPr lang="pt-BR" sz="1200" b="0" i="0" u="none" strike="noStrike" dirty="0">
                <a:solidFill>
                  <a:srgbClr val="FFFFFF"/>
                </a:solidFill>
                <a:effectLst/>
                <a:latin typeface="Montserrat" panose="00000500000000000000" pitchFamily="2" charset="0"/>
              </a:rPr>
              <a:t>Gabriel de Souza, Gabriel Lima de Souza, Lucas </a:t>
            </a:r>
            <a:r>
              <a:rPr lang="pt-BR" sz="1200" b="0" i="0" u="none" strike="noStrike" dirty="0" err="1">
                <a:solidFill>
                  <a:srgbClr val="FFFFFF"/>
                </a:solidFill>
                <a:effectLst/>
                <a:latin typeface="Montserrat" panose="00000500000000000000" pitchFamily="2" charset="0"/>
              </a:rPr>
              <a:t>Picinin</a:t>
            </a:r>
            <a:r>
              <a:rPr lang="pt-BR" sz="1200" b="0" i="0" u="none" strike="noStrike" dirty="0">
                <a:solidFill>
                  <a:srgbClr val="FFFFFF"/>
                </a:solidFill>
                <a:effectLst/>
                <a:latin typeface="Montserrat" panose="00000500000000000000" pitchFamily="2" charset="0"/>
              </a:rPr>
              <a:t> e Nikolas Louret</a:t>
            </a:r>
            <a:endParaRPr lang="pt-BR" sz="1200" b="0" dirty="0">
              <a:effectLst/>
            </a:endParaRPr>
          </a:p>
        </p:txBody>
      </p:sp>
      <p:pic>
        <p:nvPicPr>
          <p:cNvPr id="13" name="Gráfico 12">
            <a:extLst>
              <a:ext uri="{FF2B5EF4-FFF2-40B4-BE49-F238E27FC236}">
                <a16:creationId xmlns:a16="http://schemas.microsoft.com/office/drawing/2014/main" id="{6B27D0D7-3110-015A-AFC5-096721F13D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451" y="2634095"/>
            <a:ext cx="2680210" cy="1111462"/>
          </a:xfrm>
          <a:prstGeom prst="rect">
            <a:avLst/>
          </a:prstGeom>
        </p:spPr>
      </p:pic>
    </p:spTree>
    <p:extLst>
      <p:ext uri="{BB962C8B-B14F-4D97-AF65-F5344CB8AC3E}">
        <p14:creationId xmlns:p14="http://schemas.microsoft.com/office/powerpoint/2010/main" val="194390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3921266"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Contextualização</a:t>
            </a:r>
          </a:p>
        </p:txBody>
      </p:sp>
      <p:sp>
        <p:nvSpPr>
          <p:cNvPr id="5" name="Retângulo: Cantos Arredondados 4">
            <a:extLst>
              <a:ext uri="{FF2B5EF4-FFF2-40B4-BE49-F238E27FC236}">
                <a16:creationId xmlns:a16="http://schemas.microsoft.com/office/drawing/2014/main" id="{22B1EB4B-B995-711F-BEAE-14A8CD99BF6F}"/>
              </a:ext>
            </a:extLst>
          </p:cNvPr>
          <p:cNvSpPr/>
          <p:nvPr/>
        </p:nvSpPr>
        <p:spPr>
          <a:xfrm>
            <a:off x="-220980" y="0"/>
            <a:ext cx="725805" cy="6858000"/>
          </a:xfrm>
          <a:prstGeom prst="roundRect">
            <a:avLst>
              <a:gd name="adj" fmla="val 16667"/>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15" name="CaixaDeTexto 14">
            <a:extLst>
              <a:ext uri="{FF2B5EF4-FFF2-40B4-BE49-F238E27FC236}">
                <a16:creationId xmlns:a16="http://schemas.microsoft.com/office/drawing/2014/main" id="{DBAD2F40-19A8-047F-D56D-93353F68C7C6}"/>
              </a:ext>
            </a:extLst>
          </p:cNvPr>
          <p:cNvSpPr txBox="1"/>
          <p:nvPr/>
        </p:nvSpPr>
        <p:spPr>
          <a:xfrm rot="5400000">
            <a:off x="-329478" y="1253972"/>
            <a:ext cx="963725"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Contextualização</a:t>
            </a:r>
          </a:p>
        </p:txBody>
      </p:sp>
      <p:sp>
        <p:nvSpPr>
          <p:cNvPr id="17" name="CaixaDeTexto 16">
            <a:extLst>
              <a:ext uri="{FF2B5EF4-FFF2-40B4-BE49-F238E27FC236}">
                <a16:creationId xmlns:a16="http://schemas.microsoft.com/office/drawing/2014/main" id="{9780E817-C952-30C5-9457-AAAF914E70F2}"/>
              </a:ext>
            </a:extLst>
          </p:cNvPr>
          <p:cNvSpPr txBox="1"/>
          <p:nvPr/>
        </p:nvSpPr>
        <p:spPr>
          <a:xfrm>
            <a:off x="1019174" y="2259449"/>
            <a:ext cx="8429626" cy="2339102"/>
          </a:xfrm>
          <a:prstGeom prst="rect">
            <a:avLst/>
          </a:prstGeom>
          <a:noFill/>
        </p:spPr>
        <p:txBody>
          <a:bodyPr wrap="square">
            <a:spAutoFit/>
          </a:bodyPr>
          <a:lstStyle/>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Necessidade de segurança ao paciente na área de odontologia;</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Intervenções que podem afetar diretamente a saúde do paciente;</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Objetivo de auxiliar os profissionais da área no atendimento aos pacientes;</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Criação de um sistema de recomendação de protocolos odontológicos;</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Enfoque nas condições individuais de cada paciente.</a:t>
            </a:r>
          </a:p>
        </p:txBody>
      </p:sp>
    </p:spTree>
    <p:extLst>
      <p:ext uri="{BB962C8B-B14F-4D97-AF65-F5344CB8AC3E}">
        <p14:creationId xmlns:p14="http://schemas.microsoft.com/office/powerpoint/2010/main" val="382541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2281394"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Problema</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8" name="CaixaDeTexto 7">
            <a:extLst>
              <a:ext uri="{FF2B5EF4-FFF2-40B4-BE49-F238E27FC236}">
                <a16:creationId xmlns:a16="http://schemas.microsoft.com/office/drawing/2014/main" id="{57B585DB-204F-B09A-FA11-1DC776D2AA14}"/>
              </a:ext>
            </a:extLst>
          </p:cNvPr>
          <p:cNvSpPr txBox="1"/>
          <p:nvPr/>
        </p:nvSpPr>
        <p:spPr>
          <a:xfrm>
            <a:off x="1019174" y="1943978"/>
            <a:ext cx="7610476" cy="2416046"/>
          </a:xfrm>
          <a:prstGeom prst="rect">
            <a:avLst/>
          </a:prstGeom>
          <a:noFill/>
        </p:spPr>
        <p:txBody>
          <a:bodyPr wrap="square">
            <a:spAutoFit/>
          </a:bodyPr>
          <a:lstStyle/>
          <a:p>
            <a:pPr marL="0" lvl="0" indent="0" algn="l" rtl="0">
              <a:lnSpc>
                <a:spcPct val="100000"/>
              </a:lnSpc>
              <a:spcBef>
                <a:spcPts val="0"/>
              </a:spcBef>
              <a:spcAft>
                <a:spcPts val="1200"/>
              </a:spcAft>
              <a:buSzPts val="1600"/>
              <a:buNone/>
            </a:pPr>
            <a:r>
              <a:rPr lang="pt-BR" sz="1800" b="1" dirty="0">
                <a:latin typeface="Montserrat" panose="00000500000000000000" pitchFamily="2" charset="0"/>
              </a:rPr>
              <a:t>O que queremos resolver:</a:t>
            </a:r>
            <a:endParaRPr lang="pt-BR" sz="1800" dirty="0">
              <a:latin typeface="Montserrat" panose="00000500000000000000" pitchFamily="2" charset="0"/>
            </a:endParaRP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Informações cruciais;</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Descentralização nas mãos do dentista;</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Dificuldade de relacionar dados médicos do paciente com protocolos;</a:t>
            </a:r>
          </a:p>
          <a:p>
            <a:pPr marL="457200" lvl="0" indent="-330200" rtl="0">
              <a:lnSpc>
                <a:spcPct val="100000"/>
              </a:lnSpc>
              <a:spcBef>
                <a:spcPts val="0"/>
              </a:spcBef>
              <a:spcAft>
                <a:spcPts val="600"/>
              </a:spcAft>
              <a:buSzPts val="1600"/>
              <a:buChar char="●"/>
            </a:pPr>
            <a:r>
              <a:rPr lang="pt-BR" sz="1800" dirty="0">
                <a:latin typeface="Montserrat" panose="00000500000000000000" pitchFamily="2" charset="0"/>
              </a:rPr>
              <a:t>Ausência de uma maneira rápida e objetiva de esclarecer dúvidas em relação ao atendimento.</a:t>
            </a:r>
          </a:p>
        </p:txBody>
      </p:sp>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3" name="CaixaDeTexto 2">
            <a:extLst>
              <a:ext uri="{FF2B5EF4-FFF2-40B4-BE49-F238E27FC236}">
                <a16:creationId xmlns:a16="http://schemas.microsoft.com/office/drawing/2014/main" id="{A8F1616E-67BD-D3EA-0F0F-D1CB2C4791B5}"/>
              </a:ext>
            </a:extLst>
          </p:cNvPr>
          <p:cNvSpPr txBox="1"/>
          <p:nvPr/>
        </p:nvSpPr>
        <p:spPr>
          <a:xfrm rot="5400000">
            <a:off x="-161163" y="2049382"/>
            <a:ext cx="627095"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Problema</a:t>
            </a:r>
          </a:p>
        </p:txBody>
      </p:sp>
    </p:spTree>
    <p:extLst>
      <p:ext uri="{BB962C8B-B14F-4D97-AF65-F5344CB8AC3E}">
        <p14:creationId xmlns:p14="http://schemas.microsoft.com/office/powerpoint/2010/main" val="407811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3260829"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Objetivo Geral</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8" name="CaixaDeTexto 7">
            <a:extLst>
              <a:ext uri="{FF2B5EF4-FFF2-40B4-BE49-F238E27FC236}">
                <a16:creationId xmlns:a16="http://schemas.microsoft.com/office/drawing/2014/main" id="{57B585DB-204F-B09A-FA11-1DC776D2AA14}"/>
              </a:ext>
            </a:extLst>
          </p:cNvPr>
          <p:cNvSpPr txBox="1"/>
          <p:nvPr/>
        </p:nvSpPr>
        <p:spPr>
          <a:xfrm>
            <a:off x="1019174" y="2828835"/>
            <a:ext cx="7610476" cy="1477328"/>
          </a:xfrm>
          <a:prstGeom prst="rect">
            <a:avLst/>
          </a:prstGeom>
          <a:noFill/>
        </p:spPr>
        <p:txBody>
          <a:bodyPr wrap="square">
            <a:spAutoFit/>
          </a:bodyPr>
          <a:lstStyle/>
          <a:p>
            <a:pPr marL="127000" marR="0" lvl="0" rtl="0">
              <a:lnSpc>
                <a:spcPct val="100000"/>
              </a:lnSpc>
              <a:spcBef>
                <a:spcPts val="0"/>
              </a:spcBef>
              <a:spcAft>
                <a:spcPts val="0"/>
              </a:spcAft>
              <a:buClr>
                <a:srgbClr val="000000"/>
              </a:buClr>
              <a:buSzPts val="1600"/>
            </a:pPr>
            <a:r>
              <a:rPr lang="pt-BR" dirty="0">
                <a:latin typeface="Montserrat" panose="00000500000000000000" pitchFamily="2" charset="0"/>
              </a:rPr>
              <a:t>Portanto, o presente trabalho tem como </a:t>
            </a:r>
            <a:r>
              <a:rPr lang="pt-BR" b="1" dirty="0">
                <a:latin typeface="Montserrat" panose="00000500000000000000" pitchFamily="2" charset="0"/>
              </a:rPr>
              <a:t>objetivo geral </a:t>
            </a:r>
            <a:r>
              <a:rPr lang="pt-BR" dirty="0">
                <a:latin typeface="Montserrat" panose="00000500000000000000" pitchFamily="2" charset="0"/>
              </a:rPr>
              <a:t>a criação de um sistema para auxiliar os profissionais da área de odontologia no atendimento de pacientes que apresentam algum tipo de acometimento sistêmico, por meio de recomendações de protocolos já estabelecidos.</a:t>
            </a:r>
            <a:endParaRPr lang="pt-BR" sz="1400" b="0" i="0" u="none" strike="noStrike" cap="none" dirty="0">
              <a:solidFill>
                <a:schemeClr val="dk1"/>
              </a:solidFill>
              <a:latin typeface="Montserrat" panose="00000500000000000000" pitchFamily="2" charset="0"/>
              <a:ea typeface="Montserrat"/>
              <a:cs typeface="Montserrat"/>
              <a:sym typeface="Montserrat"/>
            </a:endParaRPr>
          </a:p>
        </p:txBody>
      </p:sp>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FE14CE6-CF80-ABFB-62D3-EE000784A2E9}"/>
              </a:ext>
            </a:extLst>
          </p:cNvPr>
          <p:cNvSpPr txBox="1"/>
          <p:nvPr/>
        </p:nvSpPr>
        <p:spPr>
          <a:xfrm rot="5400000">
            <a:off x="-151544" y="2666859"/>
            <a:ext cx="607859"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Objetivos</a:t>
            </a:r>
          </a:p>
        </p:txBody>
      </p:sp>
    </p:spTree>
    <p:extLst>
      <p:ext uri="{BB962C8B-B14F-4D97-AF65-F5344CB8AC3E}">
        <p14:creationId xmlns:p14="http://schemas.microsoft.com/office/powerpoint/2010/main" val="11075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4764446"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Objetivos Específicos</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sp>
        <p:nvSpPr>
          <p:cNvPr id="8" name="CaixaDeTexto 7">
            <a:extLst>
              <a:ext uri="{FF2B5EF4-FFF2-40B4-BE49-F238E27FC236}">
                <a16:creationId xmlns:a16="http://schemas.microsoft.com/office/drawing/2014/main" id="{57B585DB-204F-B09A-FA11-1DC776D2AA14}"/>
              </a:ext>
            </a:extLst>
          </p:cNvPr>
          <p:cNvSpPr txBox="1"/>
          <p:nvPr/>
        </p:nvSpPr>
        <p:spPr>
          <a:xfrm>
            <a:off x="1019174" y="2144033"/>
            <a:ext cx="7610476" cy="2846933"/>
          </a:xfrm>
          <a:prstGeom prst="rect">
            <a:avLst/>
          </a:prstGeom>
          <a:noFill/>
        </p:spPr>
        <p:txBody>
          <a:bodyPr wrap="square">
            <a:spAutoFit/>
          </a:bodyPr>
          <a:lstStyle/>
          <a:p>
            <a:pPr marL="127000" marR="0" lvl="0" algn="l" rtl="0">
              <a:lnSpc>
                <a:spcPct val="100000"/>
              </a:lnSpc>
              <a:spcBef>
                <a:spcPts val="0"/>
              </a:spcBef>
              <a:spcAft>
                <a:spcPts val="1200"/>
              </a:spcAft>
              <a:buClr>
                <a:srgbClr val="000000"/>
              </a:buClr>
              <a:buSzPts val="1600"/>
            </a:pPr>
            <a:r>
              <a:rPr lang="pt-BR" b="1" dirty="0">
                <a:latin typeface="Montserrat" panose="00000500000000000000" pitchFamily="2" charset="0"/>
              </a:rPr>
              <a:t>Com base nisso, foram definidos os seguintes objetivos específicos:</a:t>
            </a:r>
          </a:p>
          <a:p>
            <a:pPr marL="469900" marR="0" lvl="0" indent="-342900" algn="l" rtl="0">
              <a:lnSpc>
                <a:spcPct val="100000"/>
              </a:lnSpc>
              <a:spcBef>
                <a:spcPts val="0"/>
              </a:spcBef>
              <a:spcAft>
                <a:spcPts val="600"/>
              </a:spcAft>
              <a:buClr>
                <a:srgbClr val="000000"/>
              </a:buClr>
              <a:buSzPts val="1600"/>
              <a:buFont typeface="+mj-lt"/>
              <a:buAutoNum type="arabicPeriod"/>
            </a:pPr>
            <a:r>
              <a:rPr lang="pt-BR" dirty="0">
                <a:latin typeface="Montserrat" panose="00000500000000000000" pitchFamily="2" charset="0"/>
              </a:rPr>
              <a:t>Selecionar os principais tipos de acometimentos sistêmicos;</a:t>
            </a:r>
          </a:p>
          <a:p>
            <a:pPr marL="469900" marR="0" lvl="0" indent="-342900" algn="l" rtl="0">
              <a:lnSpc>
                <a:spcPct val="100000"/>
              </a:lnSpc>
              <a:spcBef>
                <a:spcPts val="0"/>
              </a:spcBef>
              <a:spcAft>
                <a:spcPts val="600"/>
              </a:spcAft>
              <a:buClr>
                <a:srgbClr val="000000"/>
              </a:buClr>
              <a:buSzPts val="1600"/>
              <a:buFont typeface="+mj-lt"/>
              <a:buAutoNum type="arabicPeriod"/>
            </a:pPr>
            <a:r>
              <a:rPr lang="pt-BR" dirty="0">
                <a:latin typeface="Montserrat" panose="00000500000000000000" pitchFamily="2" charset="0"/>
              </a:rPr>
              <a:t>Coletar dados pessoais e médicos dos pacientes;</a:t>
            </a:r>
          </a:p>
          <a:p>
            <a:pPr marL="469900" marR="0" lvl="0" indent="-342900" algn="l" rtl="0">
              <a:lnSpc>
                <a:spcPct val="100000"/>
              </a:lnSpc>
              <a:spcBef>
                <a:spcPts val="0"/>
              </a:spcBef>
              <a:spcAft>
                <a:spcPts val="600"/>
              </a:spcAft>
              <a:buClr>
                <a:srgbClr val="000000"/>
              </a:buClr>
              <a:buSzPts val="1600"/>
              <a:buFont typeface="+mj-lt"/>
              <a:buAutoNum type="arabicPeriod"/>
            </a:pPr>
            <a:r>
              <a:rPr lang="pt-BR" dirty="0">
                <a:latin typeface="Montserrat" panose="00000500000000000000" pitchFamily="2" charset="0"/>
              </a:rPr>
              <a:t>Armazenar os dados do paciente;</a:t>
            </a:r>
          </a:p>
          <a:p>
            <a:pPr marL="469900" marR="0" lvl="0" indent="-342900" algn="l" rtl="0">
              <a:lnSpc>
                <a:spcPct val="100000"/>
              </a:lnSpc>
              <a:spcBef>
                <a:spcPts val="0"/>
              </a:spcBef>
              <a:spcAft>
                <a:spcPts val="600"/>
              </a:spcAft>
              <a:buClr>
                <a:srgbClr val="000000"/>
              </a:buClr>
              <a:buSzPts val="1600"/>
              <a:buFont typeface="+mj-lt"/>
              <a:buAutoNum type="arabicPeriod"/>
            </a:pPr>
            <a:r>
              <a:rPr lang="pt-BR" dirty="0">
                <a:latin typeface="Montserrat" panose="00000500000000000000" pitchFamily="2" charset="0"/>
              </a:rPr>
              <a:t>Selecionar os principais protocolos odontológicos;</a:t>
            </a:r>
          </a:p>
          <a:p>
            <a:pPr marL="469900" marR="0" lvl="0" indent="-342900" algn="l" rtl="0">
              <a:lnSpc>
                <a:spcPct val="100000"/>
              </a:lnSpc>
              <a:spcBef>
                <a:spcPts val="0"/>
              </a:spcBef>
              <a:spcAft>
                <a:spcPts val="600"/>
              </a:spcAft>
              <a:buClr>
                <a:srgbClr val="000000"/>
              </a:buClr>
              <a:buSzPts val="1600"/>
              <a:buFont typeface="+mj-lt"/>
              <a:buAutoNum type="arabicPeriod"/>
            </a:pPr>
            <a:r>
              <a:rPr lang="pt-BR" dirty="0">
                <a:latin typeface="Montserrat" panose="00000500000000000000" pitchFamily="2" charset="0"/>
              </a:rPr>
              <a:t>Apresentar o histórico de saúde do paciente;</a:t>
            </a:r>
          </a:p>
          <a:p>
            <a:pPr marL="469900" marR="0" lvl="0" indent="-342900" algn="l" rtl="0">
              <a:lnSpc>
                <a:spcPct val="100000"/>
              </a:lnSpc>
              <a:spcBef>
                <a:spcPts val="0"/>
              </a:spcBef>
              <a:spcAft>
                <a:spcPts val="1200"/>
              </a:spcAft>
              <a:buClr>
                <a:srgbClr val="000000"/>
              </a:buClr>
              <a:buSzPts val="1600"/>
              <a:buFont typeface="+mj-lt"/>
              <a:buAutoNum type="arabicPeriod"/>
            </a:pPr>
            <a:r>
              <a:rPr lang="pt-BR" dirty="0">
                <a:latin typeface="Montserrat" panose="00000500000000000000" pitchFamily="2" charset="0"/>
              </a:rPr>
              <a:t>Apresentar informações sobre os protocolos recomendados.</a:t>
            </a:r>
          </a:p>
        </p:txBody>
      </p:sp>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FE14CE6-CF80-ABFB-62D3-EE000784A2E9}"/>
              </a:ext>
            </a:extLst>
          </p:cNvPr>
          <p:cNvSpPr txBox="1"/>
          <p:nvPr/>
        </p:nvSpPr>
        <p:spPr>
          <a:xfrm rot="5400000">
            <a:off x="-151544" y="2666859"/>
            <a:ext cx="607859"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Objetivos</a:t>
            </a:r>
          </a:p>
        </p:txBody>
      </p:sp>
    </p:spTree>
    <p:extLst>
      <p:ext uri="{BB962C8B-B14F-4D97-AF65-F5344CB8AC3E}">
        <p14:creationId xmlns:p14="http://schemas.microsoft.com/office/powerpoint/2010/main" val="381940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019174" y="1104900"/>
            <a:ext cx="2767104"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Tecnologias</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5" name="CaixaDeTexto 4">
            <a:extLst>
              <a:ext uri="{FF2B5EF4-FFF2-40B4-BE49-F238E27FC236}">
                <a16:creationId xmlns:a16="http://schemas.microsoft.com/office/drawing/2014/main" id="{E10E438B-C7F1-1405-268E-88FCE32BFE44}"/>
              </a:ext>
            </a:extLst>
          </p:cNvPr>
          <p:cNvSpPr txBox="1"/>
          <p:nvPr/>
        </p:nvSpPr>
        <p:spPr>
          <a:xfrm rot="5400000">
            <a:off x="-207645" y="3327123"/>
            <a:ext cx="720069"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Tecnologias</a:t>
            </a:r>
          </a:p>
        </p:txBody>
      </p:sp>
      <p:pic>
        <p:nvPicPr>
          <p:cNvPr id="7" name="Google Shape;10970;p46">
            <a:extLst>
              <a:ext uri="{FF2B5EF4-FFF2-40B4-BE49-F238E27FC236}">
                <a16:creationId xmlns:a16="http://schemas.microsoft.com/office/drawing/2014/main" id="{C2171DBC-2083-56ED-0BD8-9BE0BA22BC5D}"/>
              </a:ext>
            </a:extLst>
          </p:cNvPr>
          <p:cNvPicPr preferRelativeResize="0"/>
          <p:nvPr/>
        </p:nvPicPr>
        <p:blipFill>
          <a:blip r:embed="rId4">
            <a:alphaModFix/>
          </a:blip>
          <a:stretch>
            <a:fillRect/>
          </a:stretch>
        </p:blipFill>
        <p:spPr>
          <a:xfrm>
            <a:off x="928985" y="3234922"/>
            <a:ext cx="1224325" cy="1257454"/>
          </a:xfrm>
          <a:prstGeom prst="rect">
            <a:avLst/>
          </a:prstGeom>
          <a:noFill/>
          <a:ln>
            <a:noFill/>
          </a:ln>
        </p:spPr>
      </p:pic>
      <p:pic>
        <p:nvPicPr>
          <p:cNvPr id="9" name="Google Shape;10971;p46">
            <a:extLst>
              <a:ext uri="{FF2B5EF4-FFF2-40B4-BE49-F238E27FC236}">
                <a16:creationId xmlns:a16="http://schemas.microsoft.com/office/drawing/2014/main" id="{6DA02BF3-D265-89F6-93CB-53FFEAD3530E}"/>
              </a:ext>
            </a:extLst>
          </p:cNvPr>
          <p:cNvPicPr preferRelativeResize="0"/>
          <p:nvPr/>
        </p:nvPicPr>
        <p:blipFill>
          <a:blip r:embed="rId5">
            <a:alphaModFix/>
          </a:blip>
          <a:stretch>
            <a:fillRect/>
          </a:stretch>
        </p:blipFill>
        <p:spPr>
          <a:xfrm>
            <a:off x="7228723" y="3234922"/>
            <a:ext cx="1428750" cy="1428750"/>
          </a:xfrm>
          <a:prstGeom prst="rect">
            <a:avLst/>
          </a:prstGeom>
          <a:noFill/>
          <a:ln>
            <a:noFill/>
          </a:ln>
        </p:spPr>
      </p:pic>
      <p:pic>
        <p:nvPicPr>
          <p:cNvPr id="11" name="Google Shape;10972;p46">
            <a:extLst>
              <a:ext uri="{FF2B5EF4-FFF2-40B4-BE49-F238E27FC236}">
                <a16:creationId xmlns:a16="http://schemas.microsoft.com/office/drawing/2014/main" id="{D2C7F1A9-2FE8-28BB-B631-686ADBA5F193}"/>
              </a:ext>
            </a:extLst>
          </p:cNvPr>
          <p:cNvPicPr preferRelativeResize="0"/>
          <p:nvPr/>
        </p:nvPicPr>
        <p:blipFill>
          <a:blip r:embed="rId6">
            <a:alphaModFix/>
          </a:blip>
          <a:stretch>
            <a:fillRect/>
          </a:stretch>
        </p:blipFill>
        <p:spPr>
          <a:xfrm>
            <a:off x="9693796" y="3234922"/>
            <a:ext cx="1428750" cy="1428750"/>
          </a:xfrm>
          <a:prstGeom prst="rect">
            <a:avLst/>
          </a:prstGeom>
          <a:noFill/>
          <a:ln>
            <a:noFill/>
          </a:ln>
        </p:spPr>
      </p:pic>
      <p:pic>
        <p:nvPicPr>
          <p:cNvPr id="12" name="Google Shape;10977;p46">
            <a:extLst>
              <a:ext uri="{FF2B5EF4-FFF2-40B4-BE49-F238E27FC236}">
                <a16:creationId xmlns:a16="http://schemas.microsoft.com/office/drawing/2014/main" id="{5E142309-1698-104D-C311-73A86BEE8A36}"/>
              </a:ext>
            </a:extLst>
          </p:cNvPr>
          <p:cNvPicPr preferRelativeResize="0"/>
          <p:nvPr/>
        </p:nvPicPr>
        <p:blipFill>
          <a:blip r:embed="rId7">
            <a:alphaModFix/>
          </a:blip>
          <a:stretch>
            <a:fillRect/>
          </a:stretch>
        </p:blipFill>
        <p:spPr>
          <a:xfrm>
            <a:off x="2205595" y="3234922"/>
            <a:ext cx="1162241" cy="1193690"/>
          </a:xfrm>
          <a:prstGeom prst="rect">
            <a:avLst/>
          </a:prstGeom>
          <a:noFill/>
          <a:ln>
            <a:noFill/>
          </a:ln>
        </p:spPr>
      </p:pic>
      <p:pic>
        <p:nvPicPr>
          <p:cNvPr id="14" name="Google Shape;10979;p46">
            <a:extLst>
              <a:ext uri="{FF2B5EF4-FFF2-40B4-BE49-F238E27FC236}">
                <a16:creationId xmlns:a16="http://schemas.microsoft.com/office/drawing/2014/main" id="{490093F7-BB89-3FA1-D8D9-7787C18BD988}"/>
              </a:ext>
            </a:extLst>
          </p:cNvPr>
          <p:cNvPicPr preferRelativeResize="0"/>
          <p:nvPr/>
        </p:nvPicPr>
        <p:blipFill>
          <a:blip r:embed="rId8">
            <a:alphaModFix/>
          </a:blip>
          <a:stretch>
            <a:fillRect/>
          </a:stretch>
        </p:blipFill>
        <p:spPr>
          <a:xfrm>
            <a:off x="4404159" y="3234922"/>
            <a:ext cx="1376438" cy="1376438"/>
          </a:xfrm>
          <a:prstGeom prst="rect">
            <a:avLst/>
          </a:prstGeom>
          <a:noFill/>
          <a:ln>
            <a:noFill/>
          </a:ln>
        </p:spPr>
      </p:pic>
      <p:sp>
        <p:nvSpPr>
          <p:cNvPr id="15" name="Google Shape;10973;p46">
            <a:extLst>
              <a:ext uri="{FF2B5EF4-FFF2-40B4-BE49-F238E27FC236}">
                <a16:creationId xmlns:a16="http://schemas.microsoft.com/office/drawing/2014/main" id="{56D39779-910E-D7C9-1D23-7CB1FB109CE7}"/>
              </a:ext>
            </a:extLst>
          </p:cNvPr>
          <p:cNvSpPr txBox="1"/>
          <p:nvPr/>
        </p:nvSpPr>
        <p:spPr>
          <a:xfrm>
            <a:off x="6846898" y="2418429"/>
            <a:ext cx="2192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latin typeface="Montserrat"/>
                <a:ea typeface="Montserrat"/>
                <a:cs typeface="Montserrat"/>
                <a:sym typeface="Montserrat"/>
              </a:rPr>
              <a:t>Banco de Dados</a:t>
            </a:r>
            <a:endParaRPr sz="1800" dirty="0">
              <a:latin typeface="Montserrat"/>
              <a:ea typeface="Montserrat"/>
              <a:cs typeface="Montserrat"/>
              <a:sym typeface="Montserrat"/>
            </a:endParaRPr>
          </a:p>
        </p:txBody>
      </p:sp>
      <p:sp>
        <p:nvSpPr>
          <p:cNvPr id="16" name="Google Shape;10974;p46">
            <a:extLst>
              <a:ext uri="{FF2B5EF4-FFF2-40B4-BE49-F238E27FC236}">
                <a16:creationId xmlns:a16="http://schemas.microsoft.com/office/drawing/2014/main" id="{F946CA35-F436-32A6-5E2E-2601BA32E93C}"/>
              </a:ext>
            </a:extLst>
          </p:cNvPr>
          <p:cNvSpPr txBox="1"/>
          <p:nvPr/>
        </p:nvSpPr>
        <p:spPr>
          <a:xfrm>
            <a:off x="9727523" y="2418429"/>
            <a:ext cx="1356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Montserrat"/>
                <a:ea typeface="Montserrat"/>
                <a:cs typeface="Montserrat"/>
                <a:sym typeface="Montserrat"/>
              </a:rPr>
              <a:t>BackEnd</a:t>
            </a:r>
            <a:endParaRPr sz="1800">
              <a:latin typeface="Montserrat"/>
              <a:ea typeface="Montserrat"/>
              <a:cs typeface="Montserrat"/>
              <a:sym typeface="Montserrat"/>
            </a:endParaRPr>
          </a:p>
        </p:txBody>
      </p:sp>
      <p:sp>
        <p:nvSpPr>
          <p:cNvPr id="17" name="Google Shape;10975;p46">
            <a:extLst>
              <a:ext uri="{FF2B5EF4-FFF2-40B4-BE49-F238E27FC236}">
                <a16:creationId xmlns:a16="http://schemas.microsoft.com/office/drawing/2014/main" id="{3F0276AB-BA15-9ABC-6063-556C16EFEEE8}"/>
              </a:ext>
            </a:extLst>
          </p:cNvPr>
          <p:cNvSpPr txBox="1"/>
          <p:nvPr/>
        </p:nvSpPr>
        <p:spPr>
          <a:xfrm>
            <a:off x="1475160" y="2417186"/>
            <a:ext cx="1356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latin typeface="Montserrat"/>
                <a:ea typeface="Montserrat"/>
                <a:cs typeface="Montserrat"/>
                <a:sym typeface="Montserrat"/>
              </a:rPr>
              <a:t>FrontEnd</a:t>
            </a:r>
            <a:endParaRPr sz="1800" dirty="0">
              <a:latin typeface="Montserrat"/>
              <a:ea typeface="Montserrat"/>
              <a:cs typeface="Montserrat"/>
              <a:sym typeface="Montserrat"/>
            </a:endParaRPr>
          </a:p>
        </p:txBody>
      </p:sp>
      <p:sp>
        <p:nvSpPr>
          <p:cNvPr id="18" name="Google Shape;10980;p46">
            <a:extLst>
              <a:ext uri="{FF2B5EF4-FFF2-40B4-BE49-F238E27FC236}">
                <a16:creationId xmlns:a16="http://schemas.microsoft.com/office/drawing/2014/main" id="{6BAFDF4C-23AE-512F-D0D8-EFDB0FCBE3C6}"/>
              </a:ext>
            </a:extLst>
          </p:cNvPr>
          <p:cNvSpPr txBox="1"/>
          <p:nvPr/>
        </p:nvSpPr>
        <p:spPr>
          <a:xfrm>
            <a:off x="4031128" y="2418429"/>
            <a:ext cx="2122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latin typeface="Montserrat"/>
                <a:ea typeface="Montserrat"/>
                <a:cs typeface="Montserrat"/>
                <a:sym typeface="Montserrat"/>
              </a:rPr>
              <a:t>Controle de Versão</a:t>
            </a:r>
            <a:endParaRPr sz="1800" dirty="0">
              <a:latin typeface="Montserrat"/>
              <a:ea typeface="Montserrat"/>
              <a:cs typeface="Montserrat"/>
              <a:sym typeface="Montserrat"/>
            </a:endParaRPr>
          </a:p>
        </p:txBody>
      </p:sp>
    </p:spTree>
    <p:extLst>
      <p:ext uri="{BB962C8B-B14F-4D97-AF65-F5344CB8AC3E}">
        <p14:creationId xmlns:p14="http://schemas.microsoft.com/office/powerpoint/2010/main" val="359084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88BCE250-7EFA-FF28-1380-E575D6A1A894}"/>
              </a:ext>
            </a:extLst>
          </p:cNvPr>
          <p:cNvPicPr>
            <a:picLocks noChangeAspect="1"/>
          </p:cNvPicPr>
          <p:nvPr/>
        </p:nvPicPr>
        <p:blipFill rotWithShape="1">
          <a:blip r:embed="rId2">
            <a:extLst>
              <a:ext uri="{28A0092B-C50C-407E-A947-70E740481C1C}">
                <a14:useLocalDpi xmlns:a14="http://schemas.microsoft.com/office/drawing/2010/main" val="0"/>
              </a:ext>
            </a:extLst>
          </a:blip>
          <a:srcRect b="38391"/>
          <a:stretch/>
        </p:blipFill>
        <p:spPr>
          <a:xfrm>
            <a:off x="2036236" y="1059108"/>
            <a:ext cx="6715652" cy="5798892"/>
          </a:xfrm>
          <a:prstGeom prst="rect">
            <a:avLst/>
          </a:prstGeom>
        </p:spPr>
      </p:pic>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162049" y="62280"/>
            <a:ext cx="1476686"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Home</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B7968DB-81E3-865D-84DF-C8AB2FAAE3D1}"/>
              </a:ext>
            </a:extLst>
          </p:cNvPr>
          <p:cNvSpPr txBox="1"/>
          <p:nvPr/>
        </p:nvSpPr>
        <p:spPr>
          <a:xfrm rot="5400000">
            <a:off x="-141921" y="3981469"/>
            <a:ext cx="588623"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Interface</a:t>
            </a:r>
          </a:p>
        </p:txBody>
      </p:sp>
      <p:pic>
        <p:nvPicPr>
          <p:cNvPr id="19" name="Imagem 18">
            <a:extLst>
              <a:ext uri="{FF2B5EF4-FFF2-40B4-BE49-F238E27FC236}">
                <a16:creationId xmlns:a16="http://schemas.microsoft.com/office/drawing/2014/main" id="{C8FBB4EB-CA56-6AA4-FEB2-1E9EBBE7DAC8}"/>
              </a:ext>
            </a:extLst>
          </p:cNvPr>
          <p:cNvPicPr>
            <a:picLocks noChangeAspect="1"/>
          </p:cNvPicPr>
          <p:nvPr/>
        </p:nvPicPr>
        <p:blipFill rotWithShape="1">
          <a:blip r:embed="rId5">
            <a:extLst>
              <a:ext uri="{28A0092B-C50C-407E-A947-70E740481C1C}">
                <a14:useLocalDpi xmlns:a14="http://schemas.microsoft.com/office/drawing/2010/main" val="0"/>
              </a:ext>
            </a:extLst>
          </a:blip>
          <a:srcRect t="-1" b="45252"/>
          <a:stretch/>
        </p:blipFill>
        <p:spPr>
          <a:xfrm>
            <a:off x="8975730" y="1434886"/>
            <a:ext cx="1704449" cy="5423114"/>
          </a:xfrm>
          <a:prstGeom prst="rect">
            <a:avLst/>
          </a:prstGeom>
        </p:spPr>
      </p:pic>
    </p:spTree>
    <p:extLst>
      <p:ext uri="{BB962C8B-B14F-4D97-AF65-F5344CB8AC3E}">
        <p14:creationId xmlns:p14="http://schemas.microsoft.com/office/powerpoint/2010/main" val="278527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162049" y="62280"/>
            <a:ext cx="8985152"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Gerenciamento de dentistas (Instituição)</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B7968DB-81E3-865D-84DF-C8AB2FAAE3D1}"/>
              </a:ext>
            </a:extLst>
          </p:cNvPr>
          <p:cNvSpPr txBox="1"/>
          <p:nvPr/>
        </p:nvSpPr>
        <p:spPr>
          <a:xfrm rot="5400000">
            <a:off x="-141921" y="3981469"/>
            <a:ext cx="588623"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Interface</a:t>
            </a:r>
          </a:p>
        </p:txBody>
      </p:sp>
      <p:pic>
        <p:nvPicPr>
          <p:cNvPr id="5" name="Imagem 4">
            <a:extLst>
              <a:ext uri="{FF2B5EF4-FFF2-40B4-BE49-F238E27FC236}">
                <a16:creationId xmlns:a16="http://schemas.microsoft.com/office/drawing/2014/main" id="{F28B4466-BB5D-EB14-2DDD-3965236F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4646" y="1583347"/>
            <a:ext cx="1552606" cy="4407675"/>
          </a:xfrm>
          <a:prstGeom prst="rect">
            <a:avLst/>
          </a:prstGeom>
        </p:spPr>
      </p:pic>
      <p:pic>
        <p:nvPicPr>
          <p:cNvPr id="8" name="Imagem 7">
            <a:extLst>
              <a:ext uri="{FF2B5EF4-FFF2-40B4-BE49-F238E27FC236}">
                <a16:creationId xmlns:a16="http://schemas.microsoft.com/office/drawing/2014/main" id="{1D44B403-9605-FAAB-0AFB-F8064DB95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748" y="1239484"/>
            <a:ext cx="8293065" cy="4664849"/>
          </a:xfrm>
          <a:prstGeom prst="rect">
            <a:avLst/>
          </a:prstGeom>
        </p:spPr>
      </p:pic>
    </p:spTree>
    <p:extLst>
      <p:ext uri="{BB962C8B-B14F-4D97-AF65-F5344CB8AC3E}">
        <p14:creationId xmlns:p14="http://schemas.microsoft.com/office/powerpoint/2010/main" val="97078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ângulo: Cantos Arredondados 9">
            <a:extLst>
              <a:ext uri="{FF2B5EF4-FFF2-40B4-BE49-F238E27FC236}">
                <a16:creationId xmlns:a16="http://schemas.microsoft.com/office/drawing/2014/main" id="{2298CE52-6BA1-286D-FEA8-7C8BF5A8BCB9}"/>
              </a:ext>
            </a:extLst>
          </p:cNvPr>
          <p:cNvSpPr/>
          <p:nvPr/>
        </p:nvSpPr>
        <p:spPr>
          <a:xfrm>
            <a:off x="-304800" y="0"/>
            <a:ext cx="809625" cy="6858000"/>
          </a:xfrm>
          <a:prstGeom prst="roundRect">
            <a:avLst/>
          </a:prstGeom>
          <a:solidFill>
            <a:srgbClr val="62A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6AE0DD8-2612-AB22-8836-2546CCF77C8D}"/>
              </a:ext>
            </a:extLst>
          </p:cNvPr>
          <p:cNvSpPr txBox="1"/>
          <p:nvPr/>
        </p:nvSpPr>
        <p:spPr>
          <a:xfrm>
            <a:off x="1162049" y="62280"/>
            <a:ext cx="6128601" cy="584775"/>
          </a:xfrm>
          <a:prstGeom prst="rect">
            <a:avLst/>
          </a:prstGeom>
          <a:noFill/>
        </p:spPr>
        <p:txBody>
          <a:bodyPr wrap="none" rtlCol="0">
            <a:spAutoFit/>
          </a:bodyPr>
          <a:lstStyle/>
          <a:p>
            <a:r>
              <a:rPr lang="pt-BR" sz="3200" b="1" dirty="0">
                <a:solidFill>
                  <a:srgbClr val="62A8DB"/>
                </a:solidFill>
                <a:latin typeface="Montserrat" panose="00000500000000000000" pitchFamily="2" charset="0"/>
              </a:rPr>
              <a:t>Buscar pacientes (Dentista)</a:t>
            </a:r>
          </a:p>
        </p:txBody>
      </p:sp>
      <p:pic>
        <p:nvPicPr>
          <p:cNvPr id="6" name="Imagem 5">
            <a:extLst>
              <a:ext uri="{FF2B5EF4-FFF2-40B4-BE49-F238E27FC236}">
                <a16:creationId xmlns:a16="http://schemas.microsoft.com/office/drawing/2014/main" id="{F9CDAA19-EF8D-8ED0-DEE0-184A5D10B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963" y="109537"/>
            <a:ext cx="452635" cy="390525"/>
          </a:xfrm>
          <a:prstGeom prst="rect">
            <a:avLst/>
          </a:prstGeom>
        </p:spPr>
      </p:pic>
      <p:pic>
        <p:nvPicPr>
          <p:cNvPr id="13" name="Imagem 12">
            <a:extLst>
              <a:ext uri="{FF2B5EF4-FFF2-40B4-BE49-F238E27FC236}">
                <a16:creationId xmlns:a16="http://schemas.microsoft.com/office/drawing/2014/main" id="{31DE2A2D-9F1D-345F-4268-55C0378FF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7" y="209275"/>
            <a:ext cx="290787" cy="290787"/>
          </a:xfrm>
          <a:prstGeom prst="rect">
            <a:avLst/>
          </a:prstGeom>
        </p:spPr>
      </p:pic>
      <p:sp>
        <p:nvSpPr>
          <p:cNvPr id="2" name="CaixaDeTexto 1">
            <a:extLst>
              <a:ext uri="{FF2B5EF4-FFF2-40B4-BE49-F238E27FC236}">
                <a16:creationId xmlns:a16="http://schemas.microsoft.com/office/drawing/2014/main" id="{DB7968DB-81E3-865D-84DF-C8AB2FAAE3D1}"/>
              </a:ext>
            </a:extLst>
          </p:cNvPr>
          <p:cNvSpPr txBox="1"/>
          <p:nvPr/>
        </p:nvSpPr>
        <p:spPr>
          <a:xfrm rot="5400000">
            <a:off x="-141921" y="3981469"/>
            <a:ext cx="588623" cy="200055"/>
          </a:xfrm>
          <a:prstGeom prst="rect">
            <a:avLst/>
          </a:prstGeom>
          <a:noFill/>
        </p:spPr>
        <p:txBody>
          <a:bodyPr wrap="none" rtlCol="0">
            <a:spAutoFit/>
          </a:bodyPr>
          <a:lstStyle/>
          <a:p>
            <a:r>
              <a:rPr lang="pt-BR" sz="700" dirty="0">
                <a:solidFill>
                  <a:schemeClr val="bg1"/>
                </a:solidFill>
                <a:latin typeface="Montserrat" panose="00000500000000000000" pitchFamily="2" charset="0"/>
              </a:rPr>
              <a:t>Interface</a:t>
            </a:r>
          </a:p>
        </p:txBody>
      </p:sp>
      <p:pic>
        <p:nvPicPr>
          <p:cNvPr id="7" name="Imagem 6">
            <a:extLst>
              <a:ext uri="{FF2B5EF4-FFF2-40B4-BE49-F238E27FC236}">
                <a16:creationId xmlns:a16="http://schemas.microsoft.com/office/drawing/2014/main" id="{7980A737-5167-E95C-B367-1D06B3B5C46E}"/>
              </a:ext>
            </a:extLst>
          </p:cNvPr>
          <p:cNvPicPr>
            <a:picLocks noChangeAspect="1"/>
          </p:cNvPicPr>
          <p:nvPr/>
        </p:nvPicPr>
        <p:blipFill rotWithShape="1">
          <a:blip r:embed="rId4">
            <a:extLst>
              <a:ext uri="{28A0092B-C50C-407E-A947-70E740481C1C}">
                <a14:useLocalDpi xmlns:a14="http://schemas.microsoft.com/office/drawing/2010/main" val="0"/>
              </a:ext>
            </a:extLst>
          </a:blip>
          <a:srcRect b="62868"/>
          <a:stretch/>
        </p:blipFill>
        <p:spPr>
          <a:xfrm>
            <a:off x="8767398" y="1271407"/>
            <a:ext cx="2138243" cy="5586593"/>
          </a:xfrm>
          <a:prstGeom prst="rect">
            <a:avLst/>
          </a:prstGeom>
        </p:spPr>
      </p:pic>
      <p:pic>
        <p:nvPicPr>
          <p:cNvPr id="11" name="Imagem 10">
            <a:extLst>
              <a:ext uri="{FF2B5EF4-FFF2-40B4-BE49-F238E27FC236}">
                <a16:creationId xmlns:a16="http://schemas.microsoft.com/office/drawing/2014/main" id="{0AD8546E-F434-6877-76C0-97755E6EDE30}"/>
              </a:ext>
            </a:extLst>
          </p:cNvPr>
          <p:cNvPicPr>
            <a:picLocks noChangeAspect="1"/>
          </p:cNvPicPr>
          <p:nvPr/>
        </p:nvPicPr>
        <p:blipFill rotWithShape="1">
          <a:blip r:embed="rId5">
            <a:extLst>
              <a:ext uri="{28A0092B-C50C-407E-A947-70E740481C1C}">
                <a14:useLocalDpi xmlns:a14="http://schemas.microsoft.com/office/drawing/2010/main" val="0"/>
              </a:ext>
            </a:extLst>
          </a:blip>
          <a:srcRect b="13553"/>
          <a:stretch/>
        </p:blipFill>
        <p:spPr>
          <a:xfrm>
            <a:off x="1286359" y="970522"/>
            <a:ext cx="7329763" cy="5887478"/>
          </a:xfrm>
          <a:prstGeom prst="rect">
            <a:avLst/>
          </a:prstGeom>
        </p:spPr>
      </p:pic>
    </p:spTree>
    <p:extLst>
      <p:ext uri="{BB962C8B-B14F-4D97-AF65-F5344CB8AC3E}">
        <p14:creationId xmlns:p14="http://schemas.microsoft.com/office/powerpoint/2010/main" val="39831766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380</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Nikolas Augusto Vieira Louret</dc:creator>
  <cp:lastModifiedBy>Nikolas Augusto Vieira Louret</cp:lastModifiedBy>
  <cp:revision>1</cp:revision>
  <dcterms:created xsi:type="dcterms:W3CDTF">2023-06-20T19:56:45Z</dcterms:created>
  <dcterms:modified xsi:type="dcterms:W3CDTF">2023-06-20T20:50:50Z</dcterms:modified>
</cp:coreProperties>
</file>