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5.xml"/><Relationship Id="rId22" Type="http://schemas.openxmlformats.org/officeDocument/2006/relationships/font" Target="fonts/Montserrat-boldItalic.fntdata"/><Relationship Id="rId10" Type="http://schemas.openxmlformats.org/officeDocument/2006/relationships/slide" Target="slides/slide4.xml"/><Relationship Id="rId21" Type="http://schemas.openxmlformats.org/officeDocument/2006/relationships/font" Target="fonts/Montserrat-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Montserrat-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a7081dbab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0a7081dbab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0a7081dbab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0a7081dbab_2_1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a7081dbab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0a7081dbab_2_1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a7081dbab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0a7081dbab_2_1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a7081dbab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0a7081dbab_2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a7081dbab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0a7081dbab_2_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a7081dbab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0a7081dbab_2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a7081dbab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0a7081dbab_2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4b9e8a7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54b9e8a75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a7081dbab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0a7081dbab_2_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0a7081dbab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0a7081dbab_2_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a7081dbab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0a7081dbab_2_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7BB2D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7.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3B1DF"/>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39926" l="0" r="0" t="0"/>
          <a:stretch/>
        </p:blipFill>
        <p:spPr>
          <a:xfrm>
            <a:off x="3519105" y="614398"/>
            <a:ext cx="5379105" cy="4529103"/>
          </a:xfrm>
          <a:prstGeom prst="rect">
            <a:avLst/>
          </a:prstGeom>
          <a:noFill/>
          <a:ln>
            <a:noFill/>
          </a:ln>
        </p:spPr>
      </p:pic>
      <p:pic>
        <p:nvPicPr>
          <p:cNvPr id="130" name="Google Shape;130;p25"/>
          <p:cNvPicPr preferRelativeResize="0"/>
          <p:nvPr/>
        </p:nvPicPr>
        <p:blipFill rotWithShape="1">
          <a:blip r:embed="rId4">
            <a:alphaModFix/>
          </a:blip>
          <a:srcRect b="0" l="0" r="0" t="0"/>
          <a:stretch/>
        </p:blipFill>
        <p:spPr>
          <a:xfrm>
            <a:off x="8728472" y="82153"/>
            <a:ext cx="339476" cy="292894"/>
          </a:xfrm>
          <a:prstGeom prst="rect">
            <a:avLst/>
          </a:prstGeom>
          <a:noFill/>
          <a:ln>
            <a:noFill/>
          </a:ln>
        </p:spPr>
      </p:pic>
      <p:sp>
        <p:nvSpPr>
          <p:cNvPr id="131" name="Google Shape;131;p25"/>
          <p:cNvSpPr txBox="1"/>
          <p:nvPr/>
        </p:nvSpPr>
        <p:spPr>
          <a:xfrm rot="5400000">
            <a:off x="-580128" y="940479"/>
            <a:ext cx="1388842"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pt-BR" sz="500" u="none" cap="none" strike="noStrike">
                <a:solidFill>
                  <a:schemeClr val="lt1"/>
                </a:solidFill>
                <a:latin typeface="Montserrat"/>
                <a:ea typeface="Montserrat"/>
                <a:cs typeface="Montserrat"/>
                <a:sym typeface="Montserrat"/>
              </a:rPr>
              <a:t>Engenharia de Software – PUC Minas</a:t>
            </a:r>
            <a:endParaRPr sz="1100"/>
          </a:p>
        </p:txBody>
      </p:sp>
      <p:sp>
        <p:nvSpPr>
          <p:cNvPr id="132" name="Google Shape;132;p25"/>
          <p:cNvSpPr txBox="1"/>
          <p:nvPr/>
        </p:nvSpPr>
        <p:spPr>
          <a:xfrm>
            <a:off x="635795" y="2636044"/>
            <a:ext cx="2614612"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pt-BR" sz="900" u="none" strike="noStrike">
                <a:solidFill>
                  <a:srgbClr val="FFFFFF"/>
                </a:solidFill>
                <a:latin typeface="Montserrat"/>
                <a:ea typeface="Montserrat"/>
                <a:cs typeface="Montserrat"/>
                <a:sym typeface="Montserrat"/>
              </a:rPr>
              <a:t>Gabriel de Souza, Gabriel Lima de Souza, Lucas Picinin e Nikolas Louret</a:t>
            </a:r>
            <a:endParaRPr b="0" sz="900">
              <a:solidFill>
                <a:schemeClr val="dk1"/>
              </a:solidFill>
              <a:latin typeface="Calibri"/>
              <a:ea typeface="Calibri"/>
              <a:cs typeface="Calibri"/>
              <a:sym typeface="Calibri"/>
            </a:endParaRPr>
          </a:p>
        </p:txBody>
      </p:sp>
      <p:pic>
        <p:nvPicPr>
          <p:cNvPr id="133" name="Google Shape;133;p25"/>
          <p:cNvPicPr preferRelativeResize="0"/>
          <p:nvPr/>
        </p:nvPicPr>
        <p:blipFill rotWithShape="1">
          <a:blip r:embed="rId5">
            <a:alphaModFix/>
          </a:blip>
          <a:srcRect b="0" l="0" r="0" t="0"/>
          <a:stretch/>
        </p:blipFill>
        <p:spPr>
          <a:xfrm>
            <a:off x="700088" y="1975571"/>
            <a:ext cx="2010157" cy="8335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34"/>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9" name="Google Shape;229;p34"/>
          <p:cNvSpPr txBox="1"/>
          <p:nvPr/>
        </p:nvSpPr>
        <p:spPr>
          <a:xfrm>
            <a:off x="871537" y="46710"/>
            <a:ext cx="4596451"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Buscar pacientes (Dentista)</a:t>
            </a:r>
            <a:endParaRPr sz="1100"/>
          </a:p>
        </p:txBody>
      </p:sp>
      <p:pic>
        <p:nvPicPr>
          <p:cNvPr id="230" name="Google Shape;230;p34"/>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pic>
        <p:nvPicPr>
          <p:cNvPr id="231" name="Google Shape;231;p34"/>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232" name="Google Shape;232;p34"/>
          <p:cNvSpPr txBox="1"/>
          <p:nvPr/>
        </p:nvSpPr>
        <p:spPr>
          <a:xfrm rot="5400000">
            <a:off x="-106441" y="2986102"/>
            <a:ext cx="441467"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Interface</a:t>
            </a:r>
            <a:endParaRPr sz="1100"/>
          </a:p>
        </p:txBody>
      </p:sp>
      <p:pic>
        <p:nvPicPr>
          <p:cNvPr id="233" name="Google Shape;233;p34"/>
          <p:cNvPicPr preferRelativeResize="0"/>
          <p:nvPr/>
        </p:nvPicPr>
        <p:blipFill>
          <a:blip r:embed="rId5">
            <a:alphaModFix/>
          </a:blip>
          <a:stretch>
            <a:fillRect/>
          </a:stretch>
        </p:blipFill>
        <p:spPr>
          <a:xfrm>
            <a:off x="581313" y="1366587"/>
            <a:ext cx="5920802" cy="3389076"/>
          </a:xfrm>
          <a:prstGeom prst="rect">
            <a:avLst/>
          </a:prstGeom>
          <a:noFill/>
          <a:ln>
            <a:noFill/>
          </a:ln>
        </p:spPr>
      </p:pic>
      <p:pic>
        <p:nvPicPr>
          <p:cNvPr id="234" name="Google Shape;234;p34"/>
          <p:cNvPicPr preferRelativeResize="0"/>
          <p:nvPr/>
        </p:nvPicPr>
        <p:blipFill>
          <a:blip r:embed="rId6">
            <a:alphaModFix/>
          </a:blip>
          <a:stretch>
            <a:fillRect/>
          </a:stretch>
        </p:blipFill>
        <p:spPr>
          <a:xfrm>
            <a:off x="6704798" y="1584624"/>
            <a:ext cx="1544132" cy="3389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35"/>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0" name="Google Shape;240;p35"/>
          <p:cNvSpPr txBox="1"/>
          <p:nvPr/>
        </p:nvSpPr>
        <p:spPr>
          <a:xfrm>
            <a:off x="871537" y="46710"/>
            <a:ext cx="5329238"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Gerenciar permissões (Paciente)</a:t>
            </a:r>
            <a:endParaRPr sz="1100"/>
          </a:p>
        </p:txBody>
      </p:sp>
      <p:pic>
        <p:nvPicPr>
          <p:cNvPr id="241" name="Google Shape;241;p35"/>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pic>
        <p:nvPicPr>
          <p:cNvPr id="242" name="Google Shape;242;p35"/>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243" name="Google Shape;243;p35"/>
          <p:cNvSpPr txBox="1"/>
          <p:nvPr/>
        </p:nvSpPr>
        <p:spPr>
          <a:xfrm rot="5400000">
            <a:off x="-106441" y="2986102"/>
            <a:ext cx="441467"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Interface</a:t>
            </a:r>
            <a:endParaRPr sz="1100"/>
          </a:p>
        </p:txBody>
      </p:sp>
      <p:pic>
        <p:nvPicPr>
          <p:cNvPr id="244" name="Google Shape;244;p35"/>
          <p:cNvPicPr preferRelativeResize="0"/>
          <p:nvPr/>
        </p:nvPicPr>
        <p:blipFill>
          <a:blip r:embed="rId5">
            <a:alphaModFix/>
          </a:blip>
          <a:stretch>
            <a:fillRect/>
          </a:stretch>
        </p:blipFill>
        <p:spPr>
          <a:xfrm>
            <a:off x="531019" y="1341766"/>
            <a:ext cx="6504283" cy="3172490"/>
          </a:xfrm>
          <a:prstGeom prst="rect">
            <a:avLst/>
          </a:prstGeom>
          <a:noFill/>
          <a:ln>
            <a:noFill/>
          </a:ln>
        </p:spPr>
      </p:pic>
      <p:pic>
        <p:nvPicPr>
          <p:cNvPr id="245" name="Google Shape;245;p35"/>
          <p:cNvPicPr preferRelativeResize="0"/>
          <p:nvPr/>
        </p:nvPicPr>
        <p:blipFill>
          <a:blip r:embed="rId6">
            <a:alphaModFix/>
          </a:blip>
          <a:stretch>
            <a:fillRect/>
          </a:stretch>
        </p:blipFill>
        <p:spPr>
          <a:xfrm>
            <a:off x="7187700" y="1341775"/>
            <a:ext cx="1662378" cy="3618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3B1DF"/>
        </a:solidFill>
      </p:bgPr>
    </p:bg>
    <p:spTree>
      <p:nvGrpSpPr>
        <p:cNvPr id="249" name="Shape 249"/>
        <p:cNvGrpSpPr/>
        <p:nvPr/>
      </p:nvGrpSpPr>
      <p:grpSpPr>
        <a:xfrm>
          <a:off x="0" y="0"/>
          <a:ext cx="0" cy="0"/>
          <a:chOff x="0" y="0"/>
          <a:chExt cx="0" cy="0"/>
        </a:xfrm>
      </p:grpSpPr>
      <p:pic>
        <p:nvPicPr>
          <p:cNvPr id="250" name="Google Shape;250;p36"/>
          <p:cNvPicPr preferRelativeResize="0"/>
          <p:nvPr/>
        </p:nvPicPr>
        <p:blipFill rotWithShape="1">
          <a:blip r:embed="rId3">
            <a:alphaModFix/>
          </a:blip>
          <a:srcRect b="39926" l="0" r="0" t="0"/>
          <a:stretch/>
        </p:blipFill>
        <p:spPr>
          <a:xfrm>
            <a:off x="3519105" y="614398"/>
            <a:ext cx="5379105" cy="4529103"/>
          </a:xfrm>
          <a:prstGeom prst="rect">
            <a:avLst/>
          </a:prstGeom>
          <a:noFill/>
          <a:ln>
            <a:noFill/>
          </a:ln>
        </p:spPr>
      </p:pic>
      <p:pic>
        <p:nvPicPr>
          <p:cNvPr id="251" name="Google Shape;251;p36"/>
          <p:cNvPicPr preferRelativeResize="0"/>
          <p:nvPr/>
        </p:nvPicPr>
        <p:blipFill rotWithShape="1">
          <a:blip r:embed="rId4">
            <a:alphaModFix/>
          </a:blip>
          <a:srcRect b="0" l="0" r="0" t="0"/>
          <a:stretch/>
        </p:blipFill>
        <p:spPr>
          <a:xfrm>
            <a:off x="8728472" y="82153"/>
            <a:ext cx="339476" cy="292894"/>
          </a:xfrm>
          <a:prstGeom prst="rect">
            <a:avLst/>
          </a:prstGeom>
          <a:noFill/>
          <a:ln>
            <a:noFill/>
          </a:ln>
        </p:spPr>
      </p:pic>
      <p:sp>
        <p:nvSpPr>
          <p:cNvPr id="252" name="Google Shape;252;p36"/>
          <p:cNvSpPr txBox="1"/>
          <p:nvPr/>
        </p:nvSpPr>
        <p:spPr>
          <a:xfrm rot="5400000">
            <a:off x="-580129" y="940479"/>
            <a:ext cx="1388842"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Engenharia de Software – PUC Minas</a:t>
            </a:r>
            <a:endParaRPr sz="1100"/>
          </a:p>
        </p:txBody>
      </p:sp>
      <p:sp>
        <p:nvSpPr>
          <p:cNvPr id="253" name="Google Shape;253;p36"/>
          <p:cNvSpPr txBox="1"/>
          <p:nvPr/>
        </p:nvSpPr>
        <p:spPr>
          <a:xfrm>
            <a:off x="635795" y="2636044"/>
            <a:ext cx="2614612"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pt-BR" sz="900" u="none" strike="noStrike">
                <a:solidFill>
                  <a:srgbClr val="FFFFFF"/>
                </a:solidFill>
                <a:latin typeface="Montserrat"/>
                <a:ea typeface="Montserrat"/>
                <a:cs typeface="Montserrat"/>
                <a:sym typeface="Montserrat"/>
              </a:rPr>
              <a:t>Gabriel de Souza, Gabriel Lima de Souza, Lucas Picinin e Nikolas Louret</a:t>
            </a:r>
            <a:endParaRPr b="0" sz="900">
              <a:solidFill>
                <a:schemeClr val="dk1"/>
              </a:solidFill>
              <a:latin typeface="Calibri"/>
              <a:ea typeface="Calibri"/>
              <a:cs typeface="Calibri"/>
              <a:sym typeface="Calibri"/>
            </a:endParaRPr>
          </a:p>
        </p:txBody>
      </p:sp>
      <p:pic>
        <p:nvPicPr>
          <p:cNvPr id="254" name="Google Shape;254;p36"/>
          <p:cNvPicPr preferRelativeResize="0"/>
          <p:nvPr/>
        </p:nvPicPr>
        <p:blipFill rotWithShape="1">
          <a:blip r:embed="rId5">
            <a:alphaModFix/>
          </a:blip>
          <a:srcRect b="0" l="0" r="0" t="0"/>
          <a:stretch/>
        </p:blipFill>
        <p:spPr>
          <a:xfrm>
            <a:off x="700088" y="1975571"/>
            <a:ext cx="2010157" cy="8335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37" name="Shape 137"/>
        <p:cNvGrpSpPr/>
        <p:nvPr/>
      </p:nvGrpSpPr>
      <p:grpSpPr>
        <a:xfrm>
          <a:off x="0" y="0"/>
          <a:ext cx="0" cy="0"/>
          <a:chOff x="0" y="0"/>
          <a:chExt cx="0" cy="0"/>
        </a:xfrm>
      </p:grpSpPr>
      <p:sp>
        <p:nvSpPr>
          <p:cNvPr id="138" name="Google Shape;138;p26"/>
          <p:cNvSpPr txBox="1"/>
          <p:nvPr/>
        </p:nvSpPr>
        <p:spPr>
          <a:xfrm>
            <a:off x="764381" y="828675"/>
            <a:ext cx="2940950"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Contextualização</a:t>
            </a:r>
            <a:endParaRPr sz="1100"/>
          </a:p>
        </p:txBody>
      </p:sp>
      <p:sp>
        <p:nvSpPr>
          <p:cNvPr id="139" name="Google Shape;139;p26"/>
          <p:cNvSpPr/>
          <p:nvPr/>
        </p:nvSpPr>
        <p:spPr>
          <a:xfrm>
            <a:off x="-165735" y="0"/>
            <a:ext cx="544354"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140" name="Google Shape;140;p26"/>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pic>
        <p:nvPicPr>
          <p:cNvPr id="141" name="Google Shape;141;p26"/>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142" name="Google Shape;142;p26"/>
          <p:cNvSpPr txBox="1"/>
          <p:nvPr/>
        </p:nvSpPr>
        <p:spPr>
          <a:xfrm rot="5400000">
            <a:off x="-247109" y="940479"/>
            <a:ext cx="722794"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Contextualização</a:t>
            </a:r>
            <a:endParaRPr sz="1100"/>
          </a:p>
        </p:txBody>
      </p:sp>
      <p:sp>
        <p:nvSpPr>
          <p:cNvPr id="143" name="Google Shape;143;p26"/>
          <p:cNvSpPr txBox="1"/>
          <p:nvPr/>
        </p:nvSpPr>
        <p:spPr>
          <a:xfrm>
            <a:off x="764381" y="2010012"/>
            <a:ext cx="6322200" cy="1123500"/>
          </a:xfrm>
          <a:prstGeom prst="rect">
            <a:avLst/>
          </a:prstGeom>
          <a:noFill/>
          <a:ln>
            <a:noFill/>
          </a:ln>
        </p:spPr>
        <p:txBody>
          <a:bodyPr anchorCtr="0" anchor="t" bIns="34275" lIns="68575" spcFirstLastPara="1" rIns="68575" wrap="square" tIns="34275">
            <a:spAutoFit/>
          </a:bodyPr>
          <a:lstStyle/>
          <a:p>
            <a:pPr indent="-241300" lvl="0" marL="342900" marR="0" rtl="0" algn="l">
              <a:lnSpc>
                <a:spcPct val="100000"/>
              </a:lnSpc>
              <a:spcBef>
                <a:spcPts val="0"/>
              </a:spcBef>
              <a:spcAft>
                <a:spcPts val="0"/>
              </a:spcAft>
              <a:buClr>
                <a:schemeClr val="dk1"/>
              </a:buClr>
              <a:buSzPts val="1200"/>
              <a:buFont typeface="Montserrat"/>
              <a:buChar char="●"/>
            </a:pPr>
            <a:r>
              <a:rPr lang="pt-BR" sz="1400">
                <a:solidFill>
                  <a:schemeClr val="dk1"/>
                </a:solidFill>
                <a:latin typeface="Montserrat"/>
                <a:ea typeface="Montserrat"/>
                <a:cs typeface="Montserrat"/>
                <a:sym typeface="Montserrat"/>
              </a:rPr>
              <a:t>Necessidade de segurança ao paciente na área de odontologia;</a:t>
            </a:r>
            <a:endParaRPr sz="1100"/>
          </a:p>
          <a:p>
            <a:pPr indent="-241300" lvl="0" marL="342900" marR="0" rtl="0" algn="l">
              <a:lnSpc>
                <a:spcPct val="100000"/>
              </a:lnSpc>
              <a:spcBef>
                <a:spcPts val="500"/>
              </a:spcBef>
              <a:spcAft>
                <a:spcPts val="0"/>
              </a:spcAft>
              <a:buClr>
                <a:schemeClr val="dk1"/>
              </a:buClr>
              <a:buSzPts val="1200"/>
              <a:buFont typeface="Montserrat"/>
              <a:buChar char="●"/>
            </a:pPr>
            <a:r>
              <a:rPr lang="pt-BR" sz="1400">
                <a:solidFill>
                  <a:schemeClr val="dk1"/>
                </a:solidFill>
                <a:latin typeface="Montserrat"/>
                <a:ea typeface="Montserrat"/>
                <a:cs typeface="Montserrat"/>
                <a:sym typeface="Montserrat"/>
              </a:rPr>
              <a:t>Intervenções que podem afetar diretamente a saúde do paciente;</a:t>
            </a:r>
            <a:endParaRPr sz="1400">
              <a:solidFill>
                <a:schemeClr val="dk1"/>
              </a:solidFill>
              <a:latin typeface="Montserrat"/>
              <a:ea typeface="Montserrat"/>
              <a:cs typeface="Montserrat"/>
              <a:sym typeface="Montserrat"/>
            </a:endParaRPr>
          </a:p>
          <a:p>
            <a:pPr indent="-234950" lvl="0" marL="342900" marR="0" rtl="0" algn="l">
              <a:lnSpc>
                <a:spcPct val="100000"/>
              </a:lnSpc>
              <a:spcBef>
                <a:spcPts val="500"/>
              </a:spcBef>
              <a:spcAft>
                <a:spcPts val="0"/>
              </a:spcAft>
              <a:buClr>
                <a:schemeClr val="dk1"/>
              </a:buClr>
              <a:buSzPts val="1100"/>
              <a:buFont typeface="Montserrat"/>
              <a:buChar char="●"/>
            </a:pPr>
            <a:r>
              <a:rPr lang="pt-BR">
                <a:solidFill>
                  <a:schemeClr val="dk1"/>
                </a:solidFill>
                <a:latin typeface="Montserrat"/>
                <a:ea typeface="Montserrat"/>
                <a:cs typeface="Montserrat"/>
                <a:sym typeface="Montserrat"/>
              </a:rPr>
              <a:t>Atendimento a cada paciente deve ser personalizado;</a:t>
            </a:r>
            <a:endParaRPr>
              <a:solidFill>
                <a:schemeClr val="dk1"/>
              </a:solidFill>
              <a:latin typeface="Montserrat"/>
              <a:ea typeface="Montserrat"/>
              <a:cs typeface="Montserrat"/>
              <a:sym typeface="Montserrat"/>
            </a:endParaRPr>
          </a:p>
          <a:p>
            <a:pPr indent="-234950" lvl="0" marL="342900" marR="0" rtl="0" algn="l">
              <a:lnSpc>
                <a:spcPct val="100000"/>
              </a:lnSpc>
              <a:spcBef>
                <a:spcPts val="500"/>
              </a:spcBef>
              <a:spcAft>
                <a:spcPts val="0"/>
              </a:spcAft>
              <a:buClr>
                <a:schemeClr val="dk1"/>
              </a:buClr>
              <a:buSzPts val="1100"/>
              <a:buFont typeface="Montserrat"/>
              <a:buChar char="●"/>
            </a:pPr>
            <a:r>
              <a:rPr lang="pt-BR">
                <a:solidFill>
                  <a:schemeClr val="dk1"/>
                </a:solidFill>
                <a:latin typeface="Montserrat"/>
                <a:ea typeface="Montserrat"/>
                <a:cs typeface="Montserrat"/>
                <a:sym typeface="Montserrat"/>
              </a:rPr>
              <a:t>Inúmeras condições de saúde que podem afetar o atendimento;</a:t>
            </a:r>
            <a:endParaRPr>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47" name="Shape 147"/>
        <p:cNvGrpSpPr/>
        <p:nvPr/>
      </p:nvGrpSpPr>
      <p:grpSpPr>
        <a:xfrm>
          <a:off x="0" y="0"/>
          <a:ext cx="0" cy="0"/>
          <a:chOff x="0" y="0"/>
          <a:chExt cx="0" cy="0"/>
        </a:xfrm>
      </p:grpSpPr>
      <p:sp>
        <p:nvSpPr>
          <p:cNvPr id="148" name="Google Shape;148;p27"/>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9" name="Google Shape;149;p27"/>
          <p:cNvSpPr txBox="1"/>
          <p:nvPr/>
        </p:nvSpPr>
        <p:spPr>
          <a:xfrm>
            <a:off x="764381" y="828675"/>
            <a:ext cx="1711046"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Problema</a:t>
            </a:r>
            <a:endParaRPr sz="1100"/>
          </a:p>
        </p:txBody>
      </p:sp>
      <p:pic>
        <p:nvPicPr>
          <p:cNvPr id="150" name="Google Shape;150;p27"/>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sp>
        <p:nvSpPr>
          <p:cNvPr id="151" name="Google Shape;151;p27"/>
          <p:cNvSpPr txBox="1"/>
          <p:nvPr/>
        </p:nvSpPr>
        <p:spPr>
          <a:xfrm>
            <a:off x="764381" y="1457984"/>
            <a:ext cx="5707800" cy="1554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200"/>
              <a:buFont typeface="Montserrat"/>
              <a:buNone/>
            </a:pPr>
            <a:r>
              <a:rPr b="1" lang="pt-BR" sz="1400">
                <a:solidFill>
                  <a:schemeClr val="dk1"/>
                </a:solidFill>
                <a:latin typeface="Montserrat"/>
                <a:ea typeface="Montserrat"/>
                <a:cs typeface="Montserrat"/>
                <a:sym typeface="Montserrat"/>
              </a:rPr>
              <a:t>O que queremos resolver:</a:t>
            </a:r>
            <a:endParaRPr sz="1100"/>
          </a:p>
          <a:p>
            <a:pPr indent="-241300" lvl="0" marL="342900" marR="0" rtl="0" algn="l">
              <a:lnSpc>
                <a:spcPct val="100000"/>
              </a:lnSpc>
              <a:spcBef>
                <a:spcPts val="500"/>
              </a:spcBef>
              <a:spcAft>
                <a:spcPts val="0"/>
              </a:spcAft>
              <a:buClr>
                <a:schemeClr val="dk1"/>
              </a:buClr>
              <a:buSzPts val="1200"/>
              <a:buFont typeface="Montserrat"/>
              <a:buChar char="●"/>
            </a:pPr>
            <a:r>
              <a:rPr lang="pt-BR" sz="1400">
                <a:solidFill>
                  <a:schemeClr val="dk1"/>
                </a:solidFill>
                <a:latin typeface="Montserrat"/>
                <a:ea typeface="Montserrat"/>
                <a:cs typeface="Montserrat"/>
                <a:sym typeface="Montserrat"/>
              </a:rPr>
              <a:t>Descentralização </a:t>
            </a:r>
            <a:r>
              <a:rPr lang="pt-BR">
                <a:solidFill>
                  <a:schemeClr val="dk1"/>
                </a:solidFill>
                <a:latin typeface="Montserrat"/>
                <a:ea typeface="Montserrat"/>
                <a:cs typeface="Montserrat"/>
                <a:sym typeface="Montserrat"/>
              </a:rPr>
              <a:t>das informações</a:t>
            </a:r>
            <a:r>
              <a:rPr lang="pt-BR" sz="1400">
                <a:solidFill>
                  <a:schemeClr val="dk1"/>
                </a:solidFill>
                <a:latin typeface="Montserrat"/>
                <a:ea typeface="Montserrat"/>
                <a:cs typeface="Montserrat"/>
                <a:sym typeface="Montserrat"/>
              </a:rPr>
              <a:t>;</a:t>
            </a:r>
            <a:endParaRPr sz="1100"/>
          </a:p>
          <a:p>
            <a:pPr indent="-241300" lvl="0" marL="342900" marR="0" rtl="0" algn="l">
              <a:lnSpc>
                <a:spcPct val="100000"/>
              </a:lnSpc>
              <a:spcBef>
                <a:spcPts val="500"/>
              </a:spcBef>
              <a:spcAft>
                <a:spcPts val="0"/>
              </a:spcAft>
              <a:buClr>
                <a:schemeClr val="dk1"/>
              </a:buClr>
              <a:buSzPts val="1200"/>
              <a:buFont typeface="Montserrat"/>
              <a:buChar char="●"/>
            </a:pPr>
            <a:r>
              <a:rPr lang="pt-BR" sz="1400">
                <a:solidFill>
                  <a:schemeClr val="dk1"/>
                </a:solidFill>
                <a:latin typeface="Montserrat"/>
                <a:ea typeface="Montserrat"/>
                <a:cs typeface="Montserrat"/>
                <a:sym typeface="Montserrat"/>
              </a:rPr>
              <a:t>Dificuldade de relacionar dados </a:t>
            </a:r>
            <a:r>
              <a:rPr lang="pt-BR">
                <a:solidFill>
                  <a:schemeClr val="dk1"/>
                </a:solidFill>
                <a:latin typeface="Montserrat"/>
                <a:ea typeface="Montserrat"/>
                <a:cs typeface="Montserrat"/>
                <a:sym typeface="Montserrat"/>
              </a:rPr>
              <a:t>de saúde </a:t>
            </a:r>
            <a:r>
              <a:rPr lang="pt-BR" sz="1400">
                <a:solidFill>
                  <a:schemeClr val="dk1"/>
                </a:solidFill>
                <a:latin typeface="Montserrat"/>
                <a:ea typeface="Montserrat"/>
                <a:cs typeface="Montserrat"/>
                <a:sym typeface="Montserrat"/>
              </a:rPr>
              <a:t>do paciente com os protocolos de a</a:t>
            </a:r>
            <a:r>
              <a:rPr lang="pt-BR">
                <a:solidFill>
                  <a:schemeClr val="dk1"/>
                </a:solidFill>
                <a:latin typeface="Montserrat"/>
                <a:ea typeface="Montserrat"/>
                <a:cs typeface="Montserrat"/>
                <a:sym typeface="Montserrat"/>
              </a:rPr>
              <a:t>tendimento</a:t>
            </a:r>
            <a:r>
              <a:rPr lang="pt-BR" sz="1400">
                <a:solidFill>
                  <a:schemeClr val="dk1"/>
                </a:solidFill>
                <a:latin typeface="Montserrat"/>
                <a:ea typeface="Montserrat"/>
                <a:cs typeface="Montserrat"/>
                <a:sym typeface="Montserrat"/>
              </a:rPr>
              <a:t>;</a:t>
            </a:r>
            <a:endParaRPr sz="1100"/>
          </a:p>
          <a:p>
            <a:pPr indent="-241300" lvl="0" marL="342900" marR="0" rtl="0" algn="l">
              <a:lnSpc>
                <a:spcPct val="100000"/>
              </a:lnSpc>
              <a:spcBef>
                <a:spcPts val="500"/>
              </a:spcBef>
              <a:spcAft>
                <a:spcPts val="0"/>
              </a:spcAft>
              <a:buClr>
                <a:schemeClr val="dk1"/>
              </a:buClr>
              <a:buSzPts val="1200"/>
              <a:buFont typeface="Montserrat"/>
              <a:buChar char="●"/>
            </a:pPr>
            <a:r>
              <a:rPr lang="pt-BR" sz="1400">
                <a:solidFill>
                  <a:schemeClr val="dk1"/>
                </a:solidFill>
                <a:latin typeface="Montserrat"/>
                <a:ea typeface="Montserrat"/>
                <a:cs typeface="Montserrat"/>
                <a:sym typeface="Montserrat"/>
              </a:rPr>
              <a:t>Ausência de uma maneira rápida e objetiva de esclarecer dúvidas em relação ao atendimento.</a:t>
            </a:r>
            <a:endParaRPr sz="1100"/>
          </a:p>
        </p:txBody>
      </p:sp>
      <p:pic>
        <p:nvPicPr>
          <p:cNvPr id="152" name="Google Shape;152;p27"/>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153" name="Google Shape;153;p27"/>
          <p:cNvSpPr txBox="1"/>
          <p:nvPr/>
        </p:nvSpPr>
        <p:spPr>
          <a:xfrm rot="5400000">
            <a:off x="-120872" y="1537037"/>
            <a:ext cx="470321"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Problema</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57" name="Shape 157"/>
        <p:cNvGrpSpPr/>
        <p:nvPr/>
      </p:nvGrpSpPr>
      <p:grpSpPr>
        <a:xfrm>
          <a:off x="0" y="0"/>
          <a:ext cx="0" cy="0"/>
          <a:chOff x="0" y="0"/>
          <a:chExt cx="0" cy="0"/>
        </a:xfrm>
      </p:grpSpPr>
      <p:sp>
        <p:nvSpPr>
          <p:cNvPr id="158" name="Google Shape;158;p28"/>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9" name="Google Shape;159;p28"/>
          <p:cNvSpPr txBox="1"/>
          <p:nvPr/>
        </p:nvSpPr>
        <p:spPr>
          <a:xfrm>
            <a:off x="764380" y="828675"/>
            <a:ext cx="2445622"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Objetivo Geral</a:t>
            </a:r>
            <a:endParaRPr sz="1100"/>
          </a:p>
        </p:txBody>
      </p:sp>
      <p:pic>
        <p:nvPicPr>
          <p:cNvPr id="160" name="Google Shape;160;p28"/>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sp>
        <p:nvSpPr>
          <p:cNvPr id="161" name="Google Shape;161;p28"/>
          <p:cNvSpPr txBox="1"/>
          <p:nvPr/>
        </p:nvSpPr>
        <p:spPr>
          <a:xfrm>
            <a:off x="764381" y="2121626"/>
            <a:ext cx="5707800" cy="1146600"/>
          </a:xfrm>
          <a:prstGeom prst="rect">
            <a:avLst/>
          </a:prstGeom>
          <a:noFill/>
          <a:ln>
            <a:noFill/>
          </a:ln>
        </p:spPr>
        <p:txBody>
          <a:bodyPr anchorCtr="0" anchor="t" bIns="34275" lIns="68575" spcFirstLastPara="1" rIns="68575" wrap="square" tIns="34275">
            <a:spAutoFit/>
          </a:bodyPr>
          <a:lstStyle/>
          <a:p>
            <a:pPr indent="0" lvl="0" marL="101600" marR="0" rtl="0" algn="just">
              <a:lnSpc>
                <a:spcPct val="100000"/>
              </a:lnSpc>
              <a:spcBef>
                <a:spcPts val="0"/>
              </a:spcBef>
              <a:spcAft>
                <a:spcPts val="0"/>
              </a:spcAft>
              <a:buNone/>
            </a:pPr>
            <a:r>
              <a:rPr lang="pt-BR" sz="1400">
                <a:solidFill>
                  <a:schemeClr val="dk1"/>
                </a:solidFill>
                <a:latin typeface="Montserrat"/>
                <a:ea typeface="Montserrat"/>
                <a:cs typeface="Montserrat"/>
                <a:sym typeface="Montserrat"/>
              </a:rPr>
              <a:t>Portanto, o presente trabalho tem como </a:t>
            </a:r>
            <a:r>
              <a:rPr b="1" lang="pt-BR" sz="1400">
                <a:solidFill>
                  <a:schemeClr val="dk1"/>
                </a:solidFill>
                <a:latin typeface="Montserrat"/>
                <a:ea typeface="Montserrat"/>
                <a:cs typeface="Montserrat"/>
                <a:sym typeface="Montserrat"/>
              </a:rPr>
              <a:t>objetivo geral </a:t>
            </a:r>
            <a:r>
              <a:rPr lang="pt-BR" sz="1400">
                <a:solidFill>
                  <a:schemeClr val="dk1"/>
                </a:solidFill>
                <a:latin typeface="Montserrat"/>
                <a:ea typeface="Montserrat"/>
                <a:cs typeface="Montserrat"/>
                <a:sym typeface="Montserrat"/>
              </a:rPr>
              <a:t>a criação de um sistema para auxiliar os profissionais da área de odontologia no atendimento de pacientes que apresentam algum tipo de acometimento sistêmico, por meio de recomendações de protocolos já estabelecidos.</a:t>
            </a:r>
            <a:endParaRPr b="0" i="0" sz="1100" u="none" cap="none" strike="noStrike">
              <a:solidFill>
                <a:schemeClr val="dk1"/>
              </a:solidFill>
              <a:latin typeface="Montserrat"/>
              <a:ea typeface="Montserrat"/>
              <a:cs typeface="Montserrat"/>
              <a:sym typeface="Montserrat"/>
            </a:endParaRPr>
          </a:p>
        </p:txBody>
      </p:sp>
      <p:pic>
        <p:nvPicPr>
          <p:cNvPr id="162" name="Google Shape;162;p28"/>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163" name="Google Shape;163;p28"/>
          <p:cNvSpPr txBox="1"/>
          <p:nvPr/>
        </p:nvSpPr>
        <p:spPr>
          <a:xfrm rot="5400000">
            <a:off x="-113658" y="2000144"/>
            <a:ext cx="455894"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Objetivos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67" name="Shape 167"/>
        <p:cNvGrpSpPr/>
        <p:nvPr/>
      </p:nvGrpSpPr>
      <p:grpSpPr>
        <a:xfrm>
          <a:off x="0" y="0"/>
          <a:ext cx="0" cy="0"/>
          <a:chOff x="0" y="0"/>
          <a:chExt cx="0" cy="0"/>
        </a:xfrm>
      </p:grpSpPr>
      <p:sp>
        <p:nvSpPr>
          <p:cNvPr id="168" name="Google Shape;168;p29"/>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9" name="Google Shape;169;p29"/>
          <p:cNvSpPr txBox="1"/>
          <p:nvPr/>
        </p:nvSpPr>
        <p:spPr>
          <a:xfrm>
            <a:off x="764381" y="828675"/>
            <a:ext cx="3573334"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Objetivos Específicos</a:t>
            </a:r>
            <a:endParaRPr sz="1100"/>
          </a:p>
        </p:txBody>
      </p:sp>
      <p:pic>
        <p:nvPicPr>
          <p:cNvPr id="170" name="Google Shape;170;p29"/>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sp>
        <p:nvSpPr>
          <p:cNvPr id="171" name="Google Shape;171;p29"/>
          <p:cNvSpPr txBox="1"/>
          <p:nvPr/>
        </p:nvSpPr>
        <p:spPr>
          <a:xfrm>
            <a:off x="764380" y="1608025"/>
            <a:ext cx="5707857" cy="2135200"/>
          </a:xfrm>
          <a:prstGeom prst="rect">
            <a:avLst/>
          </a:prstGeom>
          <a:noFill/>
          <a:ln>
            <a:noFill/>
          </a:ln>
        </p:spPr>
        <p:txBody>
          <a:bodyPr anchorCtr="0" anchor="t" bIns="34275" lIns="68575" spcFirstLastPara="1" rIns="68575" wrap="square" tIns="34275">
            <a:spAutoFit/>
          </a:bodyPr>
          <a:lstStyle/>
          <a:p>
            <a:pPr indent="0" lvl="0" marL="101600" marR="0" rtl="0" algn="l">
              <a:lnSpc>
                <a:spcPct val="100000"/>
              </a:lnSpc>
              <a:spcBef>
                <a:spcPts val="0"/>
              </a:spcBef>
              <a:spcAft>
                <a:spcPts val="0"/>
              </a:spcAft>
              <a:buNone/>
            </a:pPr>
            <a:r>
              <a:rPr b="1" lang="pt-BR" sz="1400">
                <a:solidFill>
                  <a:schemeClr val="dk1"/>
                </a:solidFill>
                <a:latin typeface="Montserrat"/>
                <a:ea typeface="Montserrat"/>
                <a:cs typeface="Montserrat"/>
                <a:sym typeface="Montserrat"/>
              </a:rPr>
              <a:t>Com base nisso, foram definidos os seguintes objetivos específicos:</a:t>
            </a:r>
            <a:endParaRPr sz="1100"/>
          </a:p>
          <a:p>
            <a:pPr indent="-254000" lvl="0" marL="355600" marR="0" rtl="0" algn="l">
              <a:lnSpc>
                <a:spcPct val="100000"/>
              </a:lnSpc>
              <a:spcBef>
                <a:spcPts val="900"/>
              </a:spcBef>
              <a:spcAft>
                <a:spcPts val="0"/>
              </a:spcAft>
              <a:buClr>
                <a:srgbClr val="000000"/>
              </a:buClr>
              <a:buSzPts val="1200"/>
              <a:buFont typeface="Calibri"/>
              <a:buAutoNum type="arabicPeriod"/>
            </a:pPr>
            <a:r>
              <a:rPr lang="pt-BR" sz="1400">
                <a:solidFill>
                  <a:schemeClr val="dk1"/>
                </a:solidFill>
                <a:latin typeface="Montserrat"/>
                <a:ea typeface="Montserrat"/>
                <a:cs typeface="Montserrat"/>
                <a:sym typeface="Montserrat"/>
              </a:rPr>
              <a:t>Selecionar os principais tipos de acometimentos sistêmicos;</a:t>
            </a:r>
            <a:endParaRPr sz="1100"/>
          </a:p>
          <a:p>
            <a:pPr indent="-254000" lvl="0" marL="355600" marR="0" rtl="0" algn="l">
              <a:lnSpc>
                <a:spcPct val="100000"/>
              </a:lnSpc>
              <a:spcBef>
                <a:spcPts val="500"/>
              </a:spcBef>
              <a:spcAft>
                <a:spcPts val="0"/>
              </a:spcAft>
              <a:buClr>
                <a:srgbClr val="000000"/>
              </a:buClr>
              <a:buSzPts val="1200"/>
              <a:buFont typeface="Calibri"/>
              <a:buAutoNum type="arabicPeriod"/>
            </a:pPr>
            <a:r>
              <a:rPr lang="pt-BR" sz="1400">
                <a:solidFill>
                  <a:schemeClr val="dk1"/>
                </a:solidFill>
                <a:latin typeface="Montserrat"/>
                <a:ea typeface="Montserrat"/>
                <a:cs typeface="Montserrat"/>
                <a:sym typeface="Montserrat"/>
              </a:rPr>
              <a:t>Coletar dados pessoais e médicos dos pacientes;</a:t>
            </a:r>
            <a:endParaRPr sz="1100"/>
          </a:p>
          <a:p>
            <a:pPr indent="-254000" lvl="0" marL="355600" marR="0" rtl="0" algn="l">
              <a:lnSpc>
                <a:spcPct val="100000"/>
              </a:lnSpc>
              <a:spcBef>
                <a:spcPts val="500"/>
              </a:spcBef>
              <a:spcAft>
                <a:spcPts val="0"/>
              </a:spcAft>
              <a:buClr>
                <a:srgbClr val="000000"/>
              </a:buClr>
              <a:buSzPts val="1200"/>
              <a:buFont typeface="Calibri"/>
              <a:buAutoNum type="arabicPeriod"/>
            </a:pPr>
            <a:r>
              <a:rPr lang="pt-BR" sz="1400">
                <a:solidFill>
                  <a:schemeClr val="dk1"/>
                </a:solidFill>
                <a:latin typeface="Montserrat"/>
                <a:ea typeface="Montserrat"/>
                <a:cs typeface="Montserrat"/>
                <a:sym typeface="Montserrat"/>
              </a:rPr>
              <a:t>Armazenar os dados do paciente;</a:t>
            </a:r>
            <a:endParaRPr sz="1100"/>
          </a:p>
          <a:p>
            <a:pPr indent="-254000" lvl="0" marL="355600" marR="0" rtl="0" algn="l">
              <a:lnSpc>
                <a:spcPct val="100000"/>
              </a:lnSpc>
              <a:spcBef>
                <a:spcPts val="500"/>
              </a:spcBef>
              <a:spcAft>
                <a:spcPts val="0"/>
              </a:spcAft>
              <a:buClr>
                <a:srgbClr val="000000"/>
              </a:buClr>
              <a:buSzPts val="1200"/>
              <a:buFont typeface="Calibri"/>
              <a:buAutoNum type="arabicPeriod"/>
            </a:pPr>
            <a:r>
              <a:rPr lang="pt-BR" sz="1400">
                <a:solidFill>
                  <a:schemeClr val="dk1"/>
                </a:solidFill>
                <a:latin typeface="Montserrat"/>
                <a:ea typeface="Montserrat"/>
                <a:cs typeface="Montserrat"/>
                <a:sym typeface="Montserrat"/>
              </a:rPr>
              <a:t>Selecionar os principais protocolos odontológicos;</a:t>
            </a:r>
            <a:endParaRPr sz="1100"/>
          </a:p>
          <a:p>
            <a:pPr indent="-254000" lvl="0" marL="355600" marR="0" rtl="0" algn="l">
              <a:lnSpc>
                <a:spcPct val="100000"/>
              </a:lnSpc>
              <a:spcBef>
                <a:spcPts val="500"/>
              </a:spcBef>
              <a:spcAft>
                <a:spcPts val="0"/>
              </a:spcAft>
              <a:buClr>
                <a:srgbClr val="000000"/>
              </a:buClr>
              <a:buSzPts val="1200"/>
              <a:buFont typeface="Calibri"/>
              <a:buAutoNum type="arabicPeriod"/>
            </a:pPr>
            <a:r>
              <a:rPr lang="pt-BR" sz="1400">
                <a:solidFill>
                  <a:schemeClr val="dk1"/>
                </a:solidFill>
                <a:latin typeface="Montserrat"/>
                <a:ea typeface="Montserrat"/>
                <a:cs typeface="Montserrat"/>
                <a:sym typeface="Montserrat"/>
              </a:rPr>
              <a:t>Apresentar o histórico de saúde do paciente;</a:t>
            </a:r>
            <a:endParaRPr sz="1100"/>
          </a:p>
          <a:p>
            <a:pPr indent="-254000" lvl="0" marL="355600" marR="0" rtl="0" algn="l">
              <a:lnSpc>
                <a:spcPct val="100000"/>
              </a:lnSpc>
              <a:spcBef>
                <a:spcPts val="500"/>
              </a:spcBef>
              <a:spcAft>
                <a:spcPts val="0"/>
              </a:spcAft>
              <a:buClr>
                <a:srgbClr val="000000"/>
              </a:buClr>
              <a:buSzPts val="1200"/>
              <a:buFont typeface="Calibri"/>
              <a:buAutoNum type="arabicPeriod"/>
            </a:pPr>
            <a:r>
              <a:rPr lang="pt-BR" sz="1400">
                <a:solidFill>
                  <a:schemeClr val="dk1"/>
                </a:solidFill>
                <a:latin typeface="Montserrat"/>
                <a:ea typeface="Montserrat"/>
                <a:cs typeface="Montserrat"/>
                <a:sym typeface="Montserrat"/>
              </a:rPr>
              <a:t>Apresentar informações sobre os protocolos recomendados.</a:t>
            </a:r>
            <a:endParaRPr sz="1100"/>
          </a:p>
        </p:txBody>
      </p:sp>
      <p:pic>
        <p:nvPicPr>
          <p:cNvPr id="172" name="Google Shape;172;p29"/>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173" name="Google Shape;173;p29"/>
          <p:cNvSpPr txBox="1"/>
          <p:nvPr/>
        </p:nvSpPr>
        <p:spPr>
          <a:xfrm rot="5400000">
            <a:off x="-113658" y="2000144"/>
            <a:ext cx="455894"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Objetivos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77" name="Shape 177"/>
        <p:cNvGrpSpPr/>
        <p:nvPr/>
      </p:nvGrpSpPr>
      <p:grpSpPr>
        <a:xfrm>
          <a:off x="0" y="0"/>
          <a:ext cx="0" cy="0"/>
          <a:chOff x="0" y="0"/>
          <a:chExt cx="0" cy="0"/>
        </a:xfrm>
      </p:grpSpPr>
      <p:sp>
        <p:nvSpPr>
          <p:cNvPr id="178" name="Google Shape;178;p30"/>
          <p:cNvSpPr/>
          <p:nvPr/>
        </p:nvSpPr>
        <p:spPr>
          <a:xfrm>
            <a:off x="-228600" y="0"/>
            <a:ext cx="607200"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9" name="Google Shape;179;p30"/>
          <p:cNvSpPr txBox="1"/>
          <p:nvPr/>
        </p:nvSpPr>
        <p:spPr>
          <a:xfrm>
            <a:off x="764381" y="828675"/>
            <a:ext cx="24456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Parceria</a:t>
            </a:r>
            <a:endParaRPr sz="1100"/>
          </a:p>
        </p:txBody>
      </p:sp>
      <p:pic>
        <p:nvPicPr>
          <p:cNvPr id="180" name="Google Shape;180;p30"/>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sp>
        <p:nvSpPr>
          <p:cNvPr id="181" name="Google Shape;181;p30"/>
          <p:cNvSpPr txBox="1"/>
          <p:nvPr/>
        </p:nvSpPr>
        <p:spPr>
          <a:xfrm>
            <a:off x="764375" y="2121625"/>
            <a:ext cx="5827500" cy="1146600"/>
          </a:xfrm>
          <a:prstGeom prst="rect">
            <a:avLst/>
          </a:prstGeom>
          <a:noFill/>
          <a:ln>
            <a:noFill/>
          </a:ln>
        </p:spPr>
        <p:txBody>
          <a:bodyPr anchorCtr="0" anchor="t" bIns="34275" lIns="68575" spcFirstLastPara="1" rIns="68575" wrap="square" tIns="34275">
            <a:spAutoFit/>
          </a:bodyPr>
          <a:lstStyle/>
          <a:p>
            <a:pPr indent="0" lvl="0" marL="101600" marR="0" rtl="0" algn="just">
              <a:lnSpc>
                <a:spcPct val="100000"/>
              </a:lnSpc>
              <a:spcBef>
                <a:spcPts val="0"/>
              </a:spcBef>
              <a:spcAft>
                <a:spcPts val="0"/>
              </a:spcAft>
              <a:buNone/>
            </a:pPr>
            <a:r>
              <a:rPr lang="pt-BR">
                <a:solidFill>
                  <a:schemeClr val="dk1"/>
                </a:solidFill>
                <a:latin typeface="Montserrat"/>
                <a:ea typeface="Montserrat"/>
                <a:cs typeface="Montserrat"/>
                <a:sym typeface="Montserrat"/>
              </a:rPr>
              <a:t>O presente trabalho foi feito com a parceria da </a:t>
            </a:r>
            <a:r>
              <a:rPr lang="pt-BR">
                <a:solidFill>
                  <a:schemeClr val="dk1"/>
                </a:solidFill>
                <a:latin typeface="Montserrat"/>
                <a:ea typeface="Montserrat"/>
                <a:cs typeface="Montserrat"/>
                <a:sym typeface="Montserrat"/>
              </a:rPr>
              <a:t>Jôice Dias Corrêa, professora </a:t>
            </a:r>
            <a:r>
              <a:rPr lang="pt-BR">
                <a:solidFill>
                  <a:schemeClr val="dk1"/>
                </a:solidFill>
                <a:latin typeface="Montserrat"/>
                <a:ea typeface="Montserrat"/>
                <a:cs typeface="Montserrat"/>
                <a:sym typeface="Montserrat"/>
              </a:rPr>
              <a:t>de Odontologia da PUC Minas, que apresentou para o grupo a ideia inicial do sistema e também forneceu as informações técnicas da área de odontologia para a realização do trabalho.</a:t>
            </a:r>
            <a:endParaRPr b="0" i="0" sz="1100" u="none" cap="none" strike="noStrike">
              <a:solidFill>
                <a:schemeClr val="dk1"/>
              </a:solidFill>
              <a:latin typeface="Montserrat"/>
              <a:ea typeface="Montserrat"/>
              <a:cs typeface="Montserrat"/>
              <a:sym typeface="Montserrat"/>
            </a:endParaRPr>
          </a:p>
        </p:txBody>
      </p:sp>
      <p:pic>
        <p:nvPicPr>
          <p:cNvPr id="182" name="Google Shape;182;p30"/>
          <p:cNvPicPr preferRelativeResize="0"/>
          <p:nvPr/>
        </p:nvPicPr>
        <p:blipFill rotWithShape="1">
          <a:blip r:embed="rId4">
            <a:alphaModFix/>
          </a:blip>
          <a:srcRect b="0" l="0" r="0" t="0"/>
          <a:stretch/>
        </p:blipFill>
        <p:spPr>
          <a:xfrm>
            <a:off x="546290" y="156956"/>
            <a:ext cx="218091" cy="218091"/>
          </a:xfrm>
          <a:prstGeom prst="rect">
            <a:avLst/>
          </a:prstGeom>
          <a:noFill/>
          <a:ln>
            <a:noFill/>
          </a:ln>
        </p:spPr>
      </p:pic>
      <p:sp>
        <p:nvSpPr>
          <p:cNvPr id="183" name="Google Shape;183;p30"/>
          <p:cNvSpPr txBox="1"/>
          <p:nvPr/>
        </p:nvSpPr>
        <p:spPr>
          <a:xfrm rot="5400000">
            <a:off x="-111740" y="2002168"/>
            <a:ext cx="456000" cy="146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Objetivos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87" name="Shape 187"/>
        <p:cNvGrpSpPr/>
        <p:nvPr/>
      </p:nvGrpSpPr>
      <p:grpSpPr>
        <a:xfrm>
          <a:off x="0" y="0"/>
          <a:ext cx="0" cy="0"/>
          <a:chOff x="0" y="0"/>
          <a:chExt cx="0" cy="0"/>
        </a:xfrm>
      </p:grpSpPr>
      <p:sp>
        <p:nvSpPr>
          <p:cNvPr id="188" name="Google Shape;188;p31"/>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9" name="Google Shape;189;p31"/>
          <p:cNvSpPr txBox="1"/>
          <p:nvPr/>
        </p:nvSpPr>
        <p:spPr>
          <a:xfrm>
            <a:off x="764375" y="828675"/>
            <a:ext cx="22002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Implantação</a:t>
            </a:r>
            <a:endParaRPr sz="1100"/>
          </a:p>
        </p:txBody>
      </p:sp>
      <p:pic>
        <p:nvPicPr>
          <p:cNvPr id="190" name="Google Shape;190;p31"/>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pic>
        <p:nvPicPr>
          <p:cNvPr id="191" name="Google Shape;191;p31"/>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192" name="Google Shape;192;p31"/>
          <p:cNvSpPr txBox="1"/>
          <p:nvPr/>
        </p:nvSpPr>
        <p:spPr>
          <a:xfrm rot="5400000">
            <a:off x="-155734" y="2495342"/>
            <a:ext cx="540052"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Tecnologias</a:t>
            </a:r>
            <a:endParaRPr sz="1100"/>
          </a:p>
        </p:txBody>
      </p:sp>
      <p:pic>
        <p:nvPicPr>
          <p:cNvPr id="193" name="Google Shape;193;p31"/>
          <p:cNvPicPr preferRelativeResize="0"/>
          <p:nvPr/>
        </p:nvPicPr>
        <p:blipFill rotWithShape="1">
          <a:blip r:embed="rId5">
            <a:alphaModFix/>
          </a:blip>
          <a:srcRect b="0" l="0" r="0" t="0"/>
          <a:stretch/>
        </p:blipFill>
        <p:spPr>
          <a:xfrm>
            <a:off x="696739" y="2426192"/>
            <a:ext cx="918244" cy="943090"/>
          </a:xfrm>
          <a:prstGeom prst="rect">
            <a:avLst/>
          </a:prstGeom>
          <a:noFill/>
          <a:ln>
            <a:noFill/>
          </a:ln>
        </p:spPr>
      </p:pic>
      <p:pic>
        <p:nvPicPr>
          <p:cNvPr id="194" name="Google Shape;194;p31"/>
          <p:cNvPicPr preferRelativeResize="0"/>
          <p:nvPr/>
        </p:nvPicPr>
        <p:blipFill rotWithShape="1">
          <a:blip r:embed="rId6">
            <a:alphaModFix/>
          </a:blip>
          <a:srcRect b="0" l="0" r="0" t="0"/>
          <a:stretch/>
        </p:blipFill>
        <p:spPr>
          <a:xfrm>
            <a:off x="5421542" y="2426192"/>
            <a:ext cx="1071563" cy="1071563"/>
          </a:xfrm>
          <a:prstGeom prst="rect">
            <a:avLst/>
          </a:prstGeom>
          <a:noFill/>
          <a:ln>
            <a:noFill/>
          </a:ln>
        </p:spPr>
      </p:pic>
      <p:pic>
        <p:nvPicPr>
          <p:cNvPr id="195" name="Google Shape;195;p31"/>
          <p:cNvPicPr preferRelativeResize="0"/>
          <p:nvPr/>
        </p:nvPicPr>
        <p:blipFill rotWithShape="1">
          <a:blip r:embed="rId7">
            <a:alphaModFix/>
          </a:blip>
          <a:srcRect b="0" l="0" r="0" t="0"/>
          <a:stretch/>
        </p:blipFill>
        <p:spPr>
          <a:xfrm>
            <a:off x="7270347" y="2426192"/>
            <a:ext cx="1071563" cy="1071563"/>
          </a:xfrm>
          <a:prstGeom prst="rect">
            <a:avLst/>
          </a:prstGeom>
          <a:noFill/>
          <a:ln>
            <a:noFill/>
          </a:ln>
        </p:spPr>
      </p:pic>
      <p:pic>
        <p:nvPicPr>
          <p:cNvPr id="196" name="Google Shape;196;p31"/>
          <p:cNvPicPr preferRelativeResize="0"/>
          <p:nvPr/>
        </p:nvPicPr>
        <p:blipFill rotWithShape="1">
          <a:blip r:embed="rId8">
            <a:alphaModFix/>
          </a:blip>
          <a:srcRect b="0" l="0" r="0" t="0"/>
          <a:stretch/>
        </p:blipFill>
        <p:spPr>
          <a:xfrm>
            <a:off x="1654196" y="2426192"/>
            <a:ext cx="871681" cy="895267"/>
          </a:xfrm>
          <a:prstGeom prst="rect">
            <a:avLst/>
          </a:prstGeom>
          <a:noFill/>
          <a:ln>
            <a:noFill/>
          </a:ln>
        </p:spPr>
      </p:pic>
      <p:pic>
        <p:nvPicPr>
          <p:cNvPr id="197" name="Google Shape;197;p31"/>
          <p:cNvPicPr preferRelativeResize="0"/>
          <p:nvPr/>
        </p:nvPicPr>
        <p:blipFill rotWithShape="1">
          <a:blip r:embed="rId9">
            <a:alphaModFix/>
          </a:blip>
          <a:srcRect b="0" l="0" r="0" t="0"/>
          <a:stretch/>
        </p:blipFill>
        <p:spPr>
          <a:xfrm>
            <a:off x="3303119" y="2426192"/>
            <a:ext cx="1032328" cy="1032328"/>
          </a:xfrm>
          <a:prstGeom prst="rect">
            <a:avLst/>
          </a:prstGeom>
          <a:noFill/>
          <a:ln>
            <a:noFill/>
          </a:ln>
        </p:spPr>
      </p:pic>
      <p:sp>
        <p:nvSpPr>
          <p:cNvPr id="198" name="Google Shape;198;p31"/>
          <p:cNvSpPr txBox="1"/>
          <p:nvPr/>
        </p:nvSpPr>
        <p:spPr>
          <a:xfrm>
            <a:off x="5135174" y="1813822"/>
            <a:ext cx="1644300" cy="346275"/>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Clr>
                <a:schemeClr val="dk1"/>
              </a:buClr>
              <a:buSzPts val="1400"/>
              <a:buFont typeface="Montserrat"/>
              <a:buNone/>
            </a:pPr>
            <a:r>
              <a:rPr lang="pt-BR" sz="1400">
                <a:solidFill>
                  <a:schemeClr val="dk1"/>
                </a:solidFill>
                <a:latin typeface="Montserrat"/>
                <a:ea typeface="Montserrat"/>
                <a:cs typeface="Montserrat"/>
                <a:sym typeface="Montserrat"/>
              </a:rPr>
              <a:t>Banco de Dados</a:t>
            </a:r>
            <a:endParaRPr sz="1400">
              <a:solidFill>
                <a:schemeClr val="dk1"/>
              </a:solidFill>
              <a:latin typeface="Montserrat"/>
              <a:ea typeface="Montserrat"/>
              <a:cs typeface="Montserrat"/>
              <a:sym typeface="Montserrat"/>
            </a:endParaRPr>
          </a:p>
        </p:txBody>
      </p:sp>
      <p:sp>
        <p:nvSpPr>
          <p:cNvPr id="199" name="Google Shape;199;p31"/>
          <p:cNvSpPr txBox="1"/>
          <p:nvPr/>
        </p:nvSpPr>
        <p:spPr>
          <a:xfrm>
            <a:off x="7295642" y="1813822"/>
            <a:ext cx="1017225" cy="346275"/>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Clr>
                <a:schemeClr val="dk1"/>
              </a:buClr>
              <a:buSzPts val="1400"/>
              <a:buFont typeface="Montserrat"/>
              <a:buNone/>
            </a:pPr>
            <a:r>
              <a:rPr lang="pt-BR" sz="1400">
                <a:solidFill>
                  <a:schemeClr val="dk1"/>
                </a:solidFill>
                <a:latin typeface="Montserrat"/>
                <a:ea typeface="Montserrat"/>
                <a:cs typeface="Montserrat"/>
                <a:sym typeface="Montserrat"/>
              </a:rPr>
              <a:t>BackEnd</a:t>
            </a:r>
            <a:endParaRPr sz="1400">
              <a:solidFill>
                <a:schemeClr val="dk1"/>
              </a:solidFill>
              <a:latin typeface="Montserrat"/>
              <a:ea typeface="Montserrat"/>
              <a:cs typeface="Montserrat"/>
              <a:sym typeface="Montserrat"/>
            </a:endParaRPr>
          </a:p>
        </p:txBody>
      </p:sp>
      <p:sp>
        <p:nvSpPr>
          <p:cNvPr id="200" name="Google Shape;200;p31"/>
          <p:cNvSpPr txBox="1"/>
          <p:nvPr/>
        </p:nvSpPr>
        <p:spPr>
          <a:xfrm>
            <a:off x="1106370" y="1812890"/>
            <a:ext cx="1017225" cy="346275"/>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Clr>
                <a:schemeClr val="dk1"/>
              </a:buClr>
              <a:buSzPts val="1400"/>
              <a:buFont typeface="Montserrat"/>
              <a:buNone/>
            </a:pPr>
            <a:r>
              <a:rPr lang="pt-BR" sz="1400">
                <a:solidFill>
                  <a:schemeClr val="dk1"/>
                </a:solidFill>
                <a:latin typeface="Montserrat"/>
                <a:ea typeface="Montserrat"/>
                <a:cs typeface="Montserrat"/>
                <a:sym typeface="Montserrat"/>
              </a:rPr>
              <a:t>FrontEnd</a:t>
            </a:r>
            <a:endParaRPr sz="1400">
              <a:solidFill>
                <a:schemeClr val="dk1"/>
              </a:solidFill>
              <a:latin typeface="Montserrat"/>
              <a:ea typeface="Montserrat"/>
              <a:cs typeface="Montserrat"/>
              <a:sym typeface="Montserrat"/>
            </a:endParaRPr>
          </a:p>
        </p:txBody>
      </p:sp>
      <p:sp>
        <p:nvSpPr>
          <p:cNvPr id="201" name="Google Shape;201;p31"/>
          <p:cNvSpPr txBox="1"/>
          <p:nvPr/>
        </p:nvSpPr>
        <p:spPr>
          <a:xfrm>
            <a:off x="3023346" y="1813822"/>
            <a:ext cx="1591875" cy="554175"/>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Clr>
                <a:schemeClr val="dk1"/>
              </a:buClr>
              <a:buSzPts val="1400"/>
              <a:buFont typeface="Montserrat"/>
              <a:buNone/>
            </a:pPr>
            <a:r>
              <a:rPr lang="pt-BR" sz="1400">
                <a:solidFill>
                  <a:schemeClr val="dk1"/>
                </a:solidFill>
                <a:latin typeface="Montserrat"/>
                <a:ea typeface="Montserrat"/>
                <a:cs typeface="Montserrat"/>
                <a:sym typeface="Montserrat"/>
              </a:rPr>
              <a:t>Controle de Versão</a:t>
            </a:r>
            <a:endParaRPr sz="14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pic>
        <p:nvPicPr>
          <p:cNvPr id="206" name="Google Shape;206;p32"/>
          <p:cNvPicPr preferRelativeResize="0"/>
          <p:nvPr/>
        </p:nvPicPr>
        <p:blipFill rotWithShape="1">
          <a:blip r:embed="rId3">
            <a:alphaModFix/>
          </a:blip>
          <a:srcRect b="38391" l="0" r="0" t="0"/>
          <a:stretch/>
        </p:blipFill>
        <p:spPr>
          <a:xfrm>
            <a:off x="1527177" y="794331"/>
            <a:ext cx="5036739" cy="4349169"/>
          </a:xfrm>
          <a:prstGeom prst="rect">
            <a:avLst/>
          </a:prstGeom>
          <a:noFill/>
          <a:ln>
            <a:noFill/>
          </a:ln>
        </p:spPr>
      </p:pic>
      <p:sp>
        <p:nvSpPr>
          <p:cNvPr id="207" name="Google Shape;207;p32"/>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8" name="Google Shape;208;p32"/>
          <p:cNvSpPr txBox="1"/>
          <p:nvPr/>
        </p:nvSpPr>
        <p:spPr>
          <a:xfrm>
            <a:off x="871537" y="46710"/>
            <a:ext cx="1107515"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Home</a:t>
            </a:r>
            <a:endParaRPr sz="1100"/>
          </a:p>
        </p:txBody>
      </p:sp>
      <p:pic>
        <p:nvPicPr>
          <p:cNvPr id="209" name="Google Shape;209;p32"/>
          <p:cNvPicPr preferRelativeResize="0"/>
          <p:nvPr/>
        </p:nvPicPr>
        <p:blipFill rotWithShape="1">
          <a:blip r:embed="rId4">
            <a:alphaModFix/>
          </a:blip>
          <a:srcRect b="0" l="0" r="0" t="0"/>
          <a:stretch/>
        </p:blipFill>
        <p:spPr>
          <a:xfrm>
            <a:off x="8728472" y="82153"/>
            <a:ext cx="339476" cy="292894"/>
          </a:xfrm>
          <a:prstGeom prst="rect">
            <a:avLst/>
          </a:prstGeom>
          <a:noFill/>
          <a:ln>
            <a:noFill/>
          </a:ln>
        </p:spPr>
      </p:pic>
      <p:pic>
        <p:nvPicPr>
          <p:cNvPr id="210" name="Google Shape;210;p32"/>
          <p:cNvPicPr preferRelativeResize="0"/>
          <p:nvPr/>
        </p:nvPicPr>
        <p:blipFill rotWithShape="1">
          <a:blip r:embed="rId5">
            <a:alphaModFix/>
          </a:blip>
          <a:srcRect b="0" l="0" r="0" t="0"/>
          <a:stretch/>
        </p:blipFill>
        <p:spPr>
          <a:xfrm>
            <a:off x="546290" y="156956"/>
            <a:ext cx="218090" cy="218090"/>
          </a:xfrm>
          <a:prstGeom prst="rect">
            <a:avLst/>
          </a:prstGeom>
          <a:noFill/>
          <a:ln>
            <a:noFill/>
          </a:ln>
        </p:spPr>
      </p:pic>
      <p:sp>
        <p:nvSpPr>
          <p:cNvPr id="211" name="Google Shape;211;p32"/>
          <p:cNvSpPr txBox="1"/>
          <p:nvPr/>
        </p:nvSpPr>
        <p:spPr>
          <a:xfrm rot="5400000">
            <a:off x="-106441" y="2986102"/>
            <a:ext cx="441467"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Interface</a:t>
            </a:r>
            <a:endParaRPr sz="1100"/>
          </a:p>
        </p:txBody>
      </p:sp>
      <p:pic>
        <p:nvPicPr>
          <p:cNvPr id="212" name="Google Shape;212;p32"/>
          <p:cNvPicPr preferRelativeResize="0"/>
          <p:nvPr/>
        </p:nvPicPr>
        <p:blipFill rotWithShape="1">
          <a:blip r:embed="rId6">
            <a:alphaModFix/>
          </a:blip>
          <a:srcRect b="45252" l="0" r="0" t="-1"/>
          <a:stretch/>
        </p:blipFill>
        <p:spPr>
          <a:xfrm>
            <a:off x="6731798" y="1076165"/>
            <a:ext cx="1278337" cy="40673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33"/>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8" name="Google Shape;218;p33"/>
          <p:cNvSpPr txBox="1"/>
          <p:nvPr/>
        </p:nvSpPr>
        <p:spPr>
          <a:xfrm>
            <a:off x="871537" y="46710"/>
            <a:ext cx="6738864"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Gerenciamento de dentistas (Instituição)</a:t>
            </a:r>
            <a:endParaRPr sz="1100"/>
          </a:p>
        </p:txBody>
      </p:sp>
      <p:pic>
        <p:nvPicPr>
          <p:cNvPr id="219" name="Google Shape;219;p33"/>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pic>
        <p:nvPicPr>
          <p:cNvPr id="220" name="Google Shape;220;p33"/>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221" name="Google Shape;221;p33"/>
          <p:cNvSpPr txBox="1"/>
          <p:nvPr/>
        </p:nvSpPr>
        <p:spPr>
          <a:xfrm rot="5400000">
            <a:off x="-106441" y="2986102"/>
            <a:ext cx="441467"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Interface</a:t>
            </a:r>
            <a:endParaRPr sz="1100"/>
          </a:p>
        </p:txBody>
      </p:sp>
      <p:pic>
        <p:nvPicPr>
          <p:cNvPr id="222" name="Google Shape;222;p33"/>
          <p:cNvPicPr preferRelativeResize="0"/>
          <p:nvPr/>
        </p:nvPicPr>
        <p:blipFill>
          <a:blip r:embed="rId5">
            <a:alphaModFix/>
          </a:blip>
          <a:stretch>
            <a:fillRect/>
          </a:stretch>
        </p:blipFill>
        <p:spPr>
          <a:xfrm>
            <a:off x="622775" y="1255512"/>
            <a:ext cx="6419986" cy="3611239"/>
          </a:xfrm>
          <a:prstGeom prst="rect">
            <a:avLst/>
          </a:prstGeom>
          <a:noFill/>
          <a:ln>
            <a:noFill/>
          </a:ln>
        </p:spPr>
      </p:pic>
      <p:pic>
        <p:nvPicPr>
          <p:cNvPr id="223" name="Google Shape;223;p33"/>
          <p:cNvPicPr preferRelativeResize="0"/>
          <p:nvPr/>
        </p:nvPicPr>
        <p:blipFill>
          <a:blip r:embed="rId6">
            <a:alphaModFix/>
          </a:blip>
          <a:stretch>
            <a:fillRect/>
          </a:stretch>
        </p:blipFill>
        <p:spPr>
          <a:xfrm>
            <a:off x="7286900" y="1131611"/>
            <a:ext cx="1359350" cy="3859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