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5.xml"/><Relationship Id="rId22" Type="http://schemas.openxmlformats.org/officeDocument/2006/relationships/font" Target="fonts/Montserrat-boldItalic.fntdata"/><Relationship Id="rId10" Type="http://schemas.openxmlformats.org/officeDocument/2006/relationships/slide" Target="slides/slide4.xml"/><Relationship Id="rId21" Type="http://schemas.openxmlformats.org/officeDocument/2006/relationships/font" Target="fonts/Montserrat-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Montserrat-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a7081dba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0a7081dbab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a7081dbab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0a7081dbab_2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a7081dbab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0a7081dbab_2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a7081dbab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0a7081dbab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a7081dbab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0a7081dbab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a7081dbab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0a7081dbab_2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a7081dbab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0a7081dbab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a7081dbab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0a7081dbab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a7081dbab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0a7081dbab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a7081dbab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0a7081dbab_2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a7081dbab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0a7081dbab_2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a7081dbab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0a7081dbab_2_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BB2D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3B1DF"/>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39926" l="0" r="0" t="0"/>
          <a:stretch/>
        </p:blipFill>
        <p:spPr>
          <a:xfrm>
            <a:off x="3519105" y="614398"/>
            <a:ext cx="5379105" cy="4529103"/>
          </a:xfrm>
          <a:prstGeom prst="rect">
            <a:avLst/>
          </a:prstGeom>
          <a:noFill/>
          <a:ln>
            <a:noFill/>
          </a:ln>
        </p:spPr>
      </p:pic>
      <p:pic>
        <p:nvPicPr>
          <p:cNvPr id="130" name="Google Shape;130;p25"/>
          <p:cNvPicPr preferRelativeResize="0"/>
          <p:nvPr/>
        </p:nvPicPr>
        <p:blipFill rotWithShape="1">
          <a:blip r:embed="rId4">
            <a:alphaModFix/>
          </a:blip>
          <a:srcRect b="0" l="0" r="0" t="0"/>
          <a:stretch/>
        </p:blipFill>
        <p:spPr>
          <a:xfrm>
            <a:off x="8728472" y="82153"/>
            <a:ext cx="339476" cy="292894"/>
          </a:xfrm>
          <a:prstGeom prst="rect">
            <a:avLst/>
          </a:prstGeom>
          <a:noFill/>
          <a:ln>
            <a:noFill/>
          </a:ln>
        </p:spPr>
      </p:pic>
      <p:sp>
        <p:nvSpPr>
          <p:cNvPr id="131" name="Google Shape;131;p25"/>
          <p:cNvSpPr txBox="1"/>
          <p:nvPr/>
        </p:nvSpPr>
        <p:spPr>
          <a:xfrm rot="5400000">
            <a:off x="-580128" y="940479"/>
            <a:ext cx="1388842"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pt-BR" sz="500" u="none" cap="none" strike="noStrike">
                <a:solidFill>
                  <a:schemeClr val="lt1"/>
                </a:solidFill>
                <a:latin typeface="Montserrat"/>
                <a:ea typeface="Montserrat"/>
                <a:cs typeface="Montserrat"/>
                <a:sym typeface="Montserrat"/>
              </a:rPr>
              <a:t>Engenharia de Software – PUC Minas</a:t>
            </a:r>
            <a:endParaRPr sz="1100"/>
          </a:p>
        </p:txBody>
      </p:sp>
      <p:sp>
        <p:nvSpPr>
          <p:cNvPr id="132" name="Google Shape;132;p25"/>
          <p:cNvSpPr txBox="1"/>
          <p:nvPr/>
        </p:nvSpPr>
        <p:spPr>
          <a:xfrm>
            <a:off x="635795" y="2636044"/>
            <a:ext cx="2614612"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pt-BR" sz="900" u="none" strike="noStrike">
                <a:solidFill>
                  <a:srgbClr val="FFFFFF"/>
                </a:solidFill>
                <a:latin typeface="Montserrat"/>
                <a:ea typeface="Montserrat"/>
                <a:cs typeface="Montserrat"/>
                <a:sym typeface="Montserrat"/>
              </a:rPr>
              <a:t>Gabriel de Souza, Gabriel Lima de Souza, Lucas Picinin e Nikolas Louret</a:t>
            </a:r>
            <a:endParaRPr b="0" sz="900">
              <a:solidFill>
                <a:schemeClr val="dk1"/>
              </a:solidFill>
              <a:latin typeface="Calibri"/>
              <a:ea typeface="Calibri"/>
              <a:cs typeface="Calibri"/>
              <a:sym typeface="Calibri"/>
            </a:endParaRPr>
          </a:p>
        </p:txBody>
      </p:sp>
      <p:pic>
        <p:nvPicPr>
          <p:cNvPr id="133" name="Google Shape;133;p25"/>
          <p:cNvPicPr preferRelativeResize="0"/>
          <p:nvPr/>
        </p:nvPicPr>
        <p:blipFill rotWithShape="1">
          <a:blip r:embed="rId5">
            <a:alphaModFix/>
          </a:blip>
          <a:srcRect b="0" l="0" r="0" t="0"/>
          <a:stretch/>
        </p:blipFill>
        <p:spPr>
          <a:xfrm>
            <a:off x="700088" y="1975571"/>
            <a:ext cx="2010157" cy="8335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34"/>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0" name="Google Shape;230;p34"/>
          <p:cNvSpPr txBox="1"/>
          <p:nvPr/>
        </p:nvSpPr>
        <p:spPr>
          <a:xfrm>
            <a:off x="871537" y="46710"/>
            <a:ext cx="5329238"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Gerenciar permissões (Paciente)</a:t>
            </a:r>
            <a:endParaRPr sz="1100"/>
          </a:p>
        </p:txBody>
      </p:sp>
      <p:pic>
        <p:nvPicPr>
          <p:cNvPr id="231" name="Google Shape;231;p34"/>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232" name="Google Shape;232;p34"/>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233" name="Google Shape;233;p34"/>
          <p:cNvSpPr txBox="1"/>
          <p:nvPr/>
        </p:nvSpPr>
        <p:spPr>
          <a:xfrm rot="5400000">
            <a:off x="-106441" y="2986102"/>
            <a:ext cx="441467"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Interface</a:t>
            </a:r>
            <a:endParaRPr sz="1100"/>
          </a:p>
        </p:txBody>
      </p:sp>
      <p:pic>
        <p:nvPicPr>
          <p:cNvPr id="234" name="Google Shape;234;p34"/>
          <p:cNvPicPr preferRelativeResize="0"/>
          <p:nvPr/>
        </p:nvPicPr>
        <p:blipFill rotWithShape="1">
          <a:blip r:embed="rId5">
            <a:alphaModFix/>
          </a:blip>
          <a:srcRect b="11391" l="0" r="0" t="0"/>
          <a:stretch/>
        </p:blipFill>
        <p:spPr>
          <a:xfrm>
            <a:off x="7035289" y="988480"/>
            <a:ext cx="1693183" cy="4155020"/>
          </a:xfrm>
          <a:prstGeom prst="rect">
            <a:avLst/>
          </a:prstGeom>
          <a:noFill/>
          <a:ln>
            <a:noFill/>
          </a:ln>
        </p:spPr>
      </p:pic>
      <p:pic>
        <p:nvPicPr>
          <p:cNvPr id="235" name="Google Shape;235;p34"/>
          <p:cNvPicPr preferRelativeResize="0"/>
          <p:nvPr/>
        </p:nvPicPr>
        <p:blipFill rotWithShape="1">
          <a:blip r:embed="rId6">
            <a:alphaModFix/>
          </a:blip>
          <a:srcRect b="0" l="0" r="0" t="0"/>
          <a:stretch/>
        </p:blipFill>
        <p:spPr>
          <a:xfrm>
            <a:off x="935831" y="824174"/>
            <a:ext cx="5974448" cy="33606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239" name="Shape 239"/>
        <p:cNvGrpSpPr/>
        <p:nvPr/>
      </p:nvGrpSpPr>
      <p:grpSpPr>
        <a:xfrm>
          <a:off x="0" y="0"/>
          <a:ext cx="0" cy="0"/>
          <a:chOff x="0" y="0"/>
          <a:chExt cx="0" cy="0"/>
        </a:xfrm>
      </p:grpSpPr>
      <p:sp>
        <p:nvSpPr>
          <p:cNvPr id="240" name="Google Shape;240;p35"/>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5"/>
          <p:cNvSpPr txBox="1"/>
          <p:nvPr/>
        </p:nvSpPr>
        <p:spPr>
          <a:xfrm>
            <a:off x="764381" y="828675"/>
            <a:ext cx="4339169"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Referências Bibliográficas</a:t>
            </a:r>
            <a:endParaRPr sz="1100"/>
          </a:p>
        </p:txBody>
      </p:sp>
      <p:pic>
        <p:nvPicPr>
          <p:cNvPr id="242" name="Google Shape;242;p35"/>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sp>
        <p:nvSpPr>
          <p:cNvPr id="243" name="Google Shape;243;p35"/>
          <p:cNvSpPr txBox="1"/>
          <p:nvPr/>
        </p:nvSpPr>
        <p:spPr>
          <a:xfrm>
            <a:off x="764380" y="1492608"/>
            <a:ext cx="6900863" cy="2158283"/>
          </a:xfrm>
          <a:prstGeom prst="rect">
            <a:avLst/>
          </a:prstGeom>
          <a:noFill/>
          <a:ln>
            <a:noFill/>
          </a:ln>
        </p:spPr>
        <p:txBody>
          <a:bodyPr anchorCtr="0" anchor="t" bIns="34275" lIns="68575" spcFirstLastPara="1" rIns="68575" wrap="square" tIns="34275">
            <a:spAutoFit/>
          </a:bodyPr>
          <a:lstStyle/>
          <a:p>
            <a:pPr indent="-241300" lvl="0" marL="342900" marR="0" rtl="0" algn="just">
              <a:lnSpc>
                <a:spcPct val="100000"/>
              </a:lnSpc>
              <a:spcBef>
                <a:spcPts val="0"/>
              </a:spcBef>
              <a:spcAft>
                <a:spcPts val="0"/>
              </a:spcAft>
              <a:buClr>
                <a:srgbClr val="000000"/>
              </a:buClr>
              <a:buSzPts val="1200"/>
              <a:buFont typeface="Arial"/>
              <a:buChar char="•"/>
            </a:pPr>
            <a:r>
              <a:rPr b="0" i="0" lang="pt-BR" sz="1200" u="none" cap="none" strike="noStrike">
                <a:solidFill>
                  <a:schemeClr val="dk1"/>
                </a:solidFill>
                <a:latin typeface="Montserrat"/>
                <a:ea typeface="Montserrat"/>
                <a:cs typeface="Montserrat"/>
                <a:sym typeface="Montserrat"/>
              </a:rPr>
              <a:t>Agência Brasil. OMS mostra que 5 pessoas morrem a cada minuto por erro médico. 14/09/2019. Disponível em: &lt;https://agenciabrasil.ebc.com.br/internacional/noticia/2019-09/oms- mostra-que-5-pessoas-morrem-cada-minuto-por-erro-medico&gt;. Acesso em: 12 de março de 2023.</a:t>
            </a:r>
            <a:endParaRPr sz="1100"/>
          </a:p>
          <a:p>
            <a:pPr indent="-241300" lvl="0" marL="342900" marR="0" rtl="0" algn="just">
              <a:lnSpc>
                <a:spcPct val="100000"/>
              </a:lnSpc>
              <a:spcBef>
                <a:spcPts val="500"/>
              </a:spcBef>
              <a:spcAft>
                <a:spcPts val="0"/>
              </a:spcAft>
              <a:buClr>
                <a:srgbClr val="000000"/>
              </a:buClr>
              <a:buSzPts val="1200"/>
              <a:buFont typeface="Arial"/>
              <a:buChar char="•"/>
            </a:pPr>
            <a:r>
              <a:rPr b="0" i="0" lang="pt-BR" sz="1200" u="none" cap="none" strike="noStrike">
                <a:solidFill>
                  <a:schemeClr val="dk1"/>
                </a:solidFill>
                <a:latin typeface="Montserrat"/>
                <a:ea typeface="Montserrat"/>
                <a:cs typeface="Montserrat"/>
                <a:sym typeface="Montserrat"/>
              </a:rPr>
              <a:t>Terra. Brasil é o país com mais dentistas no mundo, mas ainda existem áreas de tratamento pouco exploradas e regiões com carência de profissionais. 30/10/2018. Disponível em: &lt;https://www.terra.com.br/noticias/brasil-e-o-pais-com-mais-dentistas-no-mundo-mas-ainda-existem-areas-de-tratamento-pouco-exploradas-e-regioes-com-carencia-de-profissionais,c929151215038b55fbf6a5f93a70c3231j7ep4d8.html&gt;. Acesso em: 12 de março de 2023.</a:t>
            </a:r>
            <a:endParaRPr sz="1100"/>
          </a:p>
        </p:txBody>
      </p:sp>
      <p:pic>
        <p:nvPicPr>
          <p:cNvPr id="244" name="Google Shape;244;p35"/>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245" name="Google Shape;245;p35"/>
          <p:cNvSpPr txBox="1"/>
          <p:nvPr/>
        </p:nvSpPr>
        <p:spPr>
          <a:xfrm rot="5400000">
            <a:off x="-152128" y="3473255"/>
            <a:ext cx="532838"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Referências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3B1DF"/>
        </a:solidFill>
      </p:bgPr>
    </p:bg>
    <p:spTree>
      <p:nvGrpSpPr>
        <p:cNvPr id="249" name="Shape 249"/>
        <p:cNvGrpSpPr/>
        <p:nvPr/>
      </p:nvGrpSpPr>
      <p:grpSpPr>
        <a:xfrm>
          <a:off x="0" y="0"/>
          <a:ext cx="0" cy="0"/>
          <a:chOff x="0" y="0"/>
          <a:chExt cx="0" cy="0"/>
        </a:xfrm>
      </p:grpSpPr>
      <p:pic>
        <p:nvPicPr>
          <p:cNvPr id="250" name="Google Shape;250;p36"/>
          <p:cNvPicPr preferRelativeResize="0"/>
          <p:nvPr/>
        </p:nvPicPr>
        <p:blipFill rotWithShape="1">
          <a:blip r:embed="rId3">
            <a:alphaModFix/>
          </a:blip>
          <a:srcRect b="39926" l="0" r="0" t="0"/>
          <a:stretch/>
        </p:blipFill>
        <p:spPr>
          <a:xfrm>
            <a:off x="3519105" y="614398"/>
            <a:ext cx="5379105" cy="4529103"/>
          </a:xfrm>
          <a:prstGeom prst="rect">
            <a:avLst/>
          </a:prstGeom>
          <a:noFill/>
          <a:ln>
            <a:noFill/>
          </a:ln>
        </p:spPr>
      </p:pic>
      <p:pic>
        <p:nvPicPr>
          <p:cNvPr id="251" name="Google Shape;251;p36"/>
          <p:cNvPicPr preferRelativeResize="0"/>
          <p:nvPr/>
        </p:nvPicPr>
        <p:blipFill rotWithShape="1">
          <a:blip r:embed="rId4">
            <a:alphaModFix/>
          </a:blip>
          <a:srcRect b="0" l="0" r="0" t="0"/>
          <a:stretch/>
        </p:blipFill>
        <p:spPr>
          <a:xfrm>
            <a:off x="8728472" y="82153"/>
            <a:ext cx="339476" cy="292894"/>
          </a:xfrm>
          <a:prstGeom prst="rect">
            <a:avLst/>
          </a:prstGeom>
          <a:noFill/>
          <a:ln>
            <a:noFill/>
          </a:ln>
        </p:spPr>
      </p:pic>
      <p:sp>
        <p:nvSpPr>
          <p:cNvPr id="252" name="Google Shape;252;p36"/>
          <p:cNvSpPr txBox="1"/>
          <p:nvPr/>
        </p:nvSpPr>
        <p:spPr>
          <a:xfrm rot="5400000">
            <a:off x="-580129" y="940479"/>
            <a:ext cx="1388842"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Engenharia de Software – PUC Minas</a:t>
            </a:r>
            <a:endParaRPr sz="1100"/>
          </a:p>
        </p:txBody>
      </p:sp>
      <p:sp>
        <p:nvSpPr>
          <p:cNvPr id="253" name="Google Shape;253;p36"/>
          <p:cNvSpPr txBox="1"/>
          <p:nvPr/>
        </p:nvSpPr>
        <p:spPr>
          <a:xfrm>
            <a:off x="635795" y="2636044"/>
            <a:ext cx="2614612"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pt-BR" sz="900" u="none" strike="noStrike">
                <a:solidFill>
                  <a:srgbClr val="FFFFFF"/>
                </a:solidFill>
                <a:latin typeface="Montserrat"/>
                <a:ea typeface="Montserrat"/>
                <a:cs typeface="Montserrat"/>
                <a:sym typeface="Montserrat"/>
              </a:rPr>
              <a:t>Gabriel de Souza, Gabriel Lima de Souza, Lucas Picinin e Nikolas Louret</a:t>
            </a:r>
            <a:endParaRPr b="0" sz="900">
              <a:solidFill>
                <a:schemeClr val="dk1"/>
              </a:solidFill>
              <a:latin typeface="Calibri"/>
              <a:ea typeface="Calibri"/>
              <a:cs typeface="Calibri"/>
              <a:sym typeface="Calibri"/>
            </a:endParaRPr>
          </a:p>
        </p:txBody>
      </p:sp>
      <p:pic>
        <p:nvPicPr>
          <p:cNvPr id="254" name="Google Shape;254;p36"/>
          <p:cNvPicPr preferRelativeResize="0"/>
          <p:nvPr/>
        </p:nvPicPr>
        <p:blipFill rotWithShape="1">
          <a:blip r:embed="rId5">
            <a:alphaModFix/>
          </a:blip>
          <a:srcRect b="0" l="0" r="0" t="0"/>
          <a:stretch/>
        </p:blipFill>
        <p:spPr>
          <a:xfrm>
            <a:off x="700088" y="1975571"/>
            <a:ext cx="2010157" cy="8335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7" name="Shape 137"/>
        <p:cNvGrpSpPr/>
        <p:nvPr/>
      </p:nvGrpSpPr>
      <p:grpSpPr>
        <a:xfrm>
          <a:off x="0" y="0"/>
          <a:ext cx="0" cy="0"/>
          <a:chOff x="0" y="0"/>
          <a:chExt cx="0" cy="0"/>
        </a:xfrm>
      </p:grpSpPr>
      <p:sp>
        <p:nvSpPr>
          <p:cNvPr id="138" name="Google Shape;138;p26"/>
          <p:cNvSpPr txBox="1"/>
          <p:nvPr/>
        </p:nvSpPr>
        <p:spPr>
          <a:xfrm>
            <a:off x="764381" y="828675"/>
            <a:ext cx="2940950"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Contextualização</a:t>
            </a:r>
            <a:endParaRPr sz="1100"/>
          </a:p>
        </p:txBody>
      </p:sp>
      <p:sp>
        <p:nvSpPr>
          <p:cNvPr id="139" name="Google Shape;139;p26"/>
          <p:cNvSpPr/>
          <p:nvPr/>
        </p:nvSpPr>
        <p:spPr>
          <a:xfrm>
            <a:off x="-165735" y="0"/>
            <a:ext cx="544354"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40" name="Google Shape;140;p26"/>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141" name="Google Shape;141;p26"/>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42" name="Google Shape;142;p26"/>
          <p:cNvSpPr txBox="1"/>
          <p:nvPr/>
        </p:nvSpPr>
        <p:spPr>
          <a:xfrm rot="5400000">
            <a:off x="-247109" y="940479"/>
            <a:ext cx="722794"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Contextualização</a:t>
            </a:r>
            <a:endParaRPr sz="1100"/>
          </a:p>
        </p:txBody>
      </p:sp>
      <p:sp>
        <p:nvSpPr>
          <p:cNvPr id="143" name="Google Shape;143;p26"/>
          <p:cNvSpPr txBox="1"/>
          <p:nvPr/>
        </p:nvSpPr>
        <p:spPr>
          <a:xfrm>
            <a:off x="764380" y="1694587"/>
            <a:ext cx="6322220" cy="1754327"/>
          </a:xfrm>
          <a:prstGeom prst="rect">
            <a:avLst/>
          </a:prstGeom>
          <a:noFill/>
          <a:ln>
            <a:noFill/>
          </a:ln>
        </p:spPr>
        <p:txBody>
          <a:bodyPr anchorCtr="0" anchor="t" bIns="34275" lIns="68575" spcFirstLastPara="1" rIns="68575" wrap="square" tIns="34275">
            <a:spAutoFit/>
          </a:bodyPr>
          <a:lstStyle/>
          <a:p>
            <a:pPr indent="-241300" lvl="0" marL="342900" marR="0" rtl="0" algn="l">
              <a:lnSpc>
                <a:spcPct val="100000"/>
              </a:lnSpc>
              <a:spcBef>
                <a:spcPts val="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Necessidade de segurança ao paciente na área de odontologia;</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Intervenções que podem afetar diretamente a saúde do paciente;</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Objetivo de auxiliar os profissionais da área no atendimento aos pacientes;</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Criação de um sistema de recomendação de protocolos odontológicos;</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Enfoque nas condições individuais de cada paciente.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47" name="Shape 147"/>
        <p:cNvGrpSpPr/>
        <p:nvPr/>
      </p:nvGrpSpPr>
      <p:grpSpPr>
        <a:xfrm>
          <a:off x="0" y="0"/>
          <a:ext cx="0" cy="0"/>
          <a:chOff x="0" y="0"/>
          <a:chExt cx="0" cy="0"/>
        </a:xfrm>
      </p:grpSpPr>
      <p:sp>
        <p:nvSpPr>
          <p:cNvPr id="148" name="Google Shape;148;p27"/>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9" name="Google Shape;149;p27"/>
          <p:cNvSpPr txBox="1"/>
          <p:nvPr/>
        </p:nvSpPr>
        <p:spPr>
          <a:xfrm>
            <a:off x="764381" y="828675"/>
            <a:ext cx="1711046"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Problema</a:t>
            </a:r>
            <a:endParaRPr sz="1100"/>
          </a:p>
        </p:txBody>
      </p:sp>
      <p:pic>
        <p:nvPicPr>
          <p:cNvPr id="150" name="Google Shape;150;p27"/>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sp>
        <p:nvSpPr>
          <p:cNvPr id="151" name="Google Shape;151;p27"/>
          <p:cNvSpPr txBox="1"/>
          <p:nvPr/>
        </p:nvSpPr>
        <p:spPr>
          <a:xfrm>
            <a:off x="764380" y="1457984"/>
            <a:ext cx="5707857" cy="181203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200"/>
              <a:buFont typeface="Montserrat"/>
              <a:buNone/>
            </a:pPr>
            <a:r>
              <a:rPr b="1" lang="pt-BR" sz="1400">
                <a:solidFill>
                  <a:schemeClr val="dk1"/>
                </a:solidFill>
                <a:latin typeface="Montserrat"/>
                <a:ea typeface="Montserrat"/>
                <a:cs typeface="Montserrat"/>
                <a:sym typeface="Montserrat"/>
              </a:rPr>
              <a:t>O que queremos resolver:</a:t>
            </a:r>
            <a:endParaRPr sz="1400">
              <a:solidFill>
                <a:schemeClr val="dk1"/>
              </a:solidFill>
              <a:latin typeface="Montserrat"/>
              <a:ea typeface="Montserrat"/>
              <a:cs typeface="Montserrat"/>
              <a:sym typeface="Montserrat"/>
            </a:endParaRPr>
          </a:p>
          <a:p>
            <a:pPr indent="-241300" lvl="0" marL="342900" marR="0" rtl="0" algn="l">
              <a:lnSpc>
                <a:spcPct val="100000"/>
              </a:lnSpc>
              <a:spcBef>
                <a:spcPts val="9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Informações cruciais;</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Descentralização nas mãos do dentista;</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Dificuldade de relacionar dados médicos do paciente com protocolos;</a:t>
            </a:r>
            <a:endParaRPr sz="1100"/>
          </a:p>
          <a:p>
            <a:pPr indent="-241300" lvl="0" marL="342900" marR="0" rtl="0" algn="l">
              <a:lnSpc>
                <a:spcPct val="100000"/>
              </a:lnSpc>
              <a:spcBef>
                <a:spcPts val="500"/>
              </a:spcBef>
              <a:spcAft>
                <a:spcPts val="0"/>
              </a:spcAft>
              <a:buClr>
                <a:schemeClr val="dk1"/>
              </a:buClr>
              <a:buSzPts val="1200"/>
              <a:buFont typeface="Montserrat"/>
              <a:buChar char="●"/>
            </a:pPr>
            <a:r>
              <a:rPr lang="pt-BR" sz="1400">
                <a:solidFill>
                  <a:schemeClr val="dk1"/>
                </a:solidFill>
                <a:latin typeface="Montserrat"/>
                <a:ea typeface="Montserrat"/>
                <a:cs typeface="Montserrat"/>
                <a:sym typeface="Montserrat"/>
              </a:rPr>
              <a:t>Ausência de uma maneira rápida e objetiva de esclarecer dúvidas em relação ao atendimento.</a:t>
            </a:r>
            <a:endParaRPr sz="1100"/>
          </a:p>
        </p:txBody>
      </p:sp>
      <p:pic>
        <p:nvPicPr>
          <p:cNvPr id="152" name="Google Shape;152;p27"/>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53" name="Google Shape;153;p27"/>
          <p:cNvSpPr txBox="1"/>
          <p:nvPr/>
        </p:nvSpPr>
        <p:spPr>
          <a:xfrm rot="5400000">
            <a:off x="-120872" y="1537037"/>
            <a:ext cx="470321"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Problema</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57" name="Shape 157"/>
        <p:cNvGrpSpPr/>
        <p:nvPr/>
      </p:nvGrpSpPr>
      <p:grpSpPr>
        <a:xfrm>
          <a:off x="0" y="0"/>
          <a:ext cx="0" cy="0"/>
          <a:chOff x="0" y="0"/>
          <a:chExt cx="0" cy="0"/>
        </a:xfrm>
      </p:grpSpPr>
      <p:sp>
        <p:nvSpPr>
          <p:cNvPr id="158" name="Google Shape;158;p28"/>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8"/>
          <p:cNvSpPr txBox="1"/>
          <p:nvPr/>
        </p:nvSpPr>
        <p:spPr>
          <a:xfrm>
            <a:off x="764380" y="828675"/>
            <a:ext cx="2445622"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Objetivo Geral</a:t>
            </a:r>
            <a:endParaRPr sz="1100"/>
          </a:p>
        </p:txBody>
      </p:sp>
      <p:pic>
        <p:nvPicPr>
          <p:cNvPr id="160" name="Google Shape;160;p28"/>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sp>
        <p:nvSpPr>
          <p:cNvPr id="161" name="Google Shape;161;p28"/>
          <p:cNvSpPr txBox="1"/>
          <p:nvPr/>
        </p:nvSpPr>
        <p:spPr>
          <a:xfrm>
            <a:off x="764381" y="2121626"/>
            <a:ext cx="5707800" cy="1146600"/>
          </a:xfrm>
          <a:prstGeom prst="rect">
            <a:avLst/>
          </a:prstGeom>
          <a:noFill/>
          <a:ln>
            <a:noFill/>
          </a:ln>
        </p:spPr>
        <p:txBody>
          <a:bodyPr anchorCtr="0" anchor="t" bIns="34275" lIns="68575" spcFirstLastPara="1" rIns="68575" wrap="square" tIns="34275">
            <a:spAutoFit/>
          </a:bodyPr>
          <a:lstStyle/>
          <a:p>
            <a:pPr indent="0" lvl="0" marL="101600" marR="0" rtl="0" algn="just">
              <a:lnSpc>
                <a:spcPct val="100000"/>
              </a:lnSpc>
              <a:spcBef>
                <a:spcPts val="0"/>
              </a:spcBef>
              <a:spcAft>
                <a:spcPts val="0"/>
              </a:spcAft>
              <a:buNone/>
            </a:pPr>
            <a:r>
              <a:rPr lang="pt-BR" sz="1400">
                <a:solidFill>
                  <a:schemeClr val="dk1"/>
                </a:solidFill>
                <a:latin typeface="Montserrat"/>
                <a:ea typeface="Montserrat"/>
                <a:cs typeface="Montserrat"/>
                <a:sym typeface="Montserrat"/>
              </a:rPr>
              <a:t>Portanto, o presente trabalho tem como </a:t>
            </a:r>
            <a:r>
              <a:rPr b="1" lang="pt-BR" sz="1400">
                <a:solidFill>
                  <a:schemeClr val="dk1"/>
                </a:solidFill>
                <a:latin typeface="Montserrat"/>
                <a:ea typeface="Montserrat"/>
                <a:cs typeface="Montserrat"/>
                <a:sym typeface="Montserrat"/>
              </a:rPr>
              <a:t>objetivo geral </a:t>
            </a:r>
            <a:r>
              <a:rPr lang="pt-BR" sz="1400">
                <a:solidFill>
                  <a:schemeClr val="dk1"/>
                </a:solidFill>
                <a:latin typeface="Montserrat"/>
                <a:ea typeface="Montserrat"/>
                <a:cs typeface="Montserrat"/>
                <a:sym typeface="Montserrat"/>
              </a:rPr>
              <a:t>a criação de um sistema para auxiliar os profissionais da área de odontologia no atendimento de pacientes que apresentam algum tipo de acometimento sistêmico, por meio de recomendações de protocolos já estabelecidos.</a:t>
            </a:r>
            <a:endParaRPr b="0" i="0" sz="1100" u="none" cap="none" strike="noStrike">
              <a:solidFill>
                <a:schemeClr val="dk1"/>
              </a:solidFill>
              <a:latin typeface="Montserrat"/>
              <a:ea typeface="Montserrat"/>
              <a:cs typeface="Montserrat"/>
              <a:sym typeface="Montserrat"/>
            </a:endParaRPr>
          </a:p>
        </p:txBody>
      </p:sp>
      <p:pic>
        <p:nvPicPr>
          <p:cNvPr id="162" name="Google Shape;162;p28"/>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63" name="Google Shape;163;p28"/>
          <p:cNvSpPr txBox="1"/>
          <p:nvPr/>
        </p:nvSpPr>
        <p:spPr>
          <a:xfrm rot="5400000">
            <a:off x="-113658" y="2000144"/>
            <a:ext cx="455894"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Objetivos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67" name="Shape 167"/>
        <p:cNvGrpSpPr/>
        <p:nvPr/>
      </p:nvGrpSpPr>
      <p:grpSpPr>
        <a:xfrm>
          <a:off x="0" y="0"/>
          <a:ext cx="0" cy="0"/>
          <a:chOff x="0" y="0"/>
          <a:chExt cx="0" cy="0"/>
        </a:xfrm>
      </p:grpSpPr>
      <p:sp>
        <p:nvSpPr>
          <p:cNvPr id="168" name="Google Shape;168;p29"/>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29"/>
          <p:cNvSpPr txBox="1"/>
          <p:nvPr/>
        </p:nvSpPr>
        <p:spPr>
          <a:xfrm>
            <a:off x="764381" y="828675"/>
            <a:ext cx="3573334"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Objetivos Específicos</a:t>
            </a:r>
            <a:endParaRPr sz="1100"/>
          </a:p>
        </p:txBody>
      </p:sp>
      <p:pic>
        <p:nvPicPr>
          <p:cNvPr id="170" name="Google Shape;170;p29"/>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sp>
        <p:nvSpPr>
          <p:cNvPr id="171" name="Google Shape;171;p29"/>
          <p:cNvSpPr txBox="1"/>
          <p:nvPr/>
        </p:nvSpPr>
        <p:spPr>
          <a:xfrm>
            <a:off x="764380" y="1608025"/>
            <a:ext cx="5707857" cy="2135200"/>
          </a:xfrm>
          <a:prstGeom prst="rect">
            <a:avLst/>
          </a:prstGeom>
          <a:noFill/>
          <a:ln>
            <a:noFill/>
          </a:ln>
        </p:spPr>
        <p:txBody>
          <a:bodyPr anchorCtr="0" anchor="t" bIns="34275" lIns="68575" spcFirstLastPara="1" rIns="68575" wrap="square" tIns="34275">
            <a:spAutoFit/>
          </a:bodyPr>
          <a:lstStyle/>
          <a:p>
            <a:pPr indent="0" lvl="0" marL="101600" marR="0" rtl="0" algn="l">
              <a:lnSpc>
                <a:spcPct val="100000"/>
              </a:lnSpc>
              <a:spcBef>
                <a:spcPts val="0"/>
              </a:spcBef>
              <a:spcAft>
                <a:spcPts val="0"/>
              </a:spcAft>
              <a:buNone/>
            </a:pPr>
            <a:r>
              <a:rPr b="1" lang="pt-BR" sz="1400">
                <a:solidFill>
                  <a:schemeClr val="dk1"/>
                </a:solidFill>
                <a:latin typeface="Montserrat"/>
                <a:ea typeface="Montserrat"/>
                <a:cs typeface="Montserrat"/>
                <a:sym typeface="Montserrat"/>
              </a:rPr>
              <a:t>Com base nisso, foram definidos os seguintes objetivos específicos:</a:t>
            </a:r>
            <a:endParaRPr sz="1100"/>
          </a:p>
          <a:p>
            <a:pPr indent="-254000" lvl="0" marL="355600" marR="0" rtl="0" algn="l">
              <a:lnSpc>
                <a:spcPct val="100000"/>
              </a:lnSpc>
              <a:spcBef>
                <a:spcPts val="9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Selecionar os principais tipos de acometimentos sistêmicos;</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Coletar dados pessoais e médicos dos pacientes;</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Armazenar os dados do paciente;</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Selecionar os principais protocolos odontológicos;</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Apresentar o histórico de saúde do paciente;</a:t>
            </a:r>
            <a:endParaRPr sz="1100"/>
          </a:p>
          <a:p>
            <a:pPr indent="-254000" lvl="0" marL="355600" marR="0" rtl="0" algn="l">
              <a:lnSpc>
                <a:spcPct val="100000"/>
              </a:lnSpc>
              <a:spcBef>
                <a:spcPts val="500"/>
              </a:spcBef>
              <a:spcAft>
                <a:spcPts val="0"/>
              </a:spcAft>
              <a:buClr>
                <a:srgbClr val="000000"/>
              </a:buClr>
              <a:buSzPts val="1200"/>
              <a:buFont typeface="Calibri"/>
              <a:buAutoNum type="arabicPeriod"/>
            </a:pPr>
            <a:r>
              <a:rPr lang="pt-BR" sz="1400">
                <a:solidFill>
                  <a:schemeClr val="dk1"/>
                </a:solidFill>
                <a:latin typeface="Montserrat"/>
                <a:ea typeface="Montserrat"/>
                <a:cs typeface="Montserrat"/>
                <a:sym typeface="Montserrat"/>
              </a:rPr>
              <a:t>Apresentar informações sobre os protocolos recomendados.</a:t>
            </a:r>
            <a:endParaRPr sz="1100"/>
          </a:p>
        </p:txBody>
      </p:sp>
      <p:pic>
        <p:nvPicPr>
          <p:cNvPr id="172" name="Google Shape;172;p29"/>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73" name="Google Shape;173;p29"/>
          <p:cNvSpPr txBox="1"/>
          <p:nvPr/>
        </p:nvSpPr>
        <p:spPr>
          <a:xfrm rot="5400000">
            <a:off x="-113658" y="2000144"/>
            <a:ext cx="455894"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Objetivos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77" name="Shape 177"/>
        <p:cNvGrpSpPr/>
        <p:nvPr/>
      </p:nvGrpSpPr>
      <p:grpSpPr>
        <a:xfrm>
          <a:off x="0" y="0"/>
          <a:ext cx="0" cy="0"/>
          <a:chOff x="0" y="0"/>
          <a:chExt cx="0" cy="0"/>
        </a:xfrm>
      </p:grpSpPr>
      <p:sp>
        <p:nvSpPr>
          <p:cNvPr id="178" name="Google Shape;178;p30"/>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9" name="Google Shape;179;p30"/>
          <p:cNvSpPr txBox="1"/>
          <p:nvPr/>
        </p:nvSpPr>
        <p:spPr>
          <a:xfrm>
            <a:off x="764380" y="828675"/>
            <a:ext cx="2075328"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Tecnologias</a:t>
            </a:r>
            <a:endParaRPr sz="1100"/>
          </a:p>
        </p:txBody>
      </p:sp>
      <p:pic>
        <p:nvPicPr>
          <p:cNvPr id="180" name="Google Shape;180;p30"/>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181" name="Google Shape;181;p30"/>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182" name="Google Shape;182;p30"/>
          <p:cNvSpPr txBox="1"/>
          <p:nvPr/>
        </p:nvSpPr>
        <p:spPr>
          <a:xfrm rot="5400000">
            <a:off x="-155734" y="2495342"/>
            <a:ext cx="540052"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Tecnologias</a:t>
            </a:r>
            <a:endParaRPr sz="1100"/>
          </a:p>
        </p:txBody>
      </p:sp>
      <p:pic>
        <p:nvPicPr>
          <p:cNvPr id="183" name="Google Shape;183;p30"/>
          <p:cNvPicPr preferRelativeResize="0"/>
          <p:nvPr/>
        </p:nvPicPr>
        <p:blipFill rotWithShape="1">
          <a:blip r:embed="rId5">
            <a:alphaModFix/>
          </a:blip>
          <a:srcRect b="0" l="0" r="0" t="0"/>
          <a:stretch/>
        </p:blipFill>
        <p:spPr>
          <a:xfrm>
            <a:off x="696739" y="2426192"/>
            <a:ext cx="918244" cy="943090"/>
          </a:xfrm>
          <a:prstGeom prst="rect">
            <a:avLst/>
          </a:prstGeom>
          <a:noFill/>
          <a:ln>
            <a:noFill/>
          </a:ln>
        </p:spPr>
      </p:pic>
      <p:pic>
        <p:nvPicPr>
          <p:cNvPr id="184" name="Google Shape;184;p30"/>
          <p:cNvPicPr preferRelativeResize="0"/>
          <p:nvPr/>
        </p:nvPicPr>
        <p:blipFill rotWithShape="1">
          <a:blip r:embed="rId6">
            <a:alphaModFix/>
          </a:blip>
          <a:srcRect b="0" l="0" r="0" t="0"/>
          <a:stretch/>
        </p:blipFill>
        <p:spPr>
          <a:xfrm>
            <a:off x="5421542" y="2426192"/>
            <a:ext cx="1071563" cy="1071563"/>
          </a:xfrm>
          <a:prstGeom prst="rect">
            <a:avLst/>
          </a:prstGeom>
          <a:noFill/>
          <a:ln>
            <a:noFill/>
          </a:ln>
        </p:spPr>
      </p:pic>
      <p:pic>
        <p:nvPicPr>
          <p:cNvPr id="185" name="Google Shape;185;p30"/>
          <p:cNvPicPr preferRelativeResize="0"/>
          <p:nvPr/>
        </p:nvPicPr>
        <p:blipFill rotWithShape="1">
          <a:blip r:embed="rId7">
            <a:alphaModFix/>
          </a:blip>
          <a:srcRect b="0" l="0" r="0" t="0"/>
          <a:stretch/>
        </p:blipFill>
        <p:spPr>
          <a:xfrm>
            <a:off x="7270347" y="2426192"/>
            <a:ext cx="1071563" cy="1071563"/>
          </a:xfrm>
          <a:prstGeom prst="rect">
            <a:avLst/>
          </a:prstGeom>
          <a:noFill/>
          <a:ln>
            <a:noFill/>
          </a:ln>
        </p:spPr>
      </p:pic>
      <p:pic>
        <p:nvPicPr>
          <p:cNvPr id="186" name="Google Shape;186;p30"/>
          <p:cNvPicPr preferRelativeResize="0"/>
          <p:nvPr/>
        </p:nvPicPr>
        <p:blipFill rotWithShape="1">
          <a:blip r:embed="rId8">
            <a:alphaModFix/>
          </a:blip>
          <a:srcRect b="0" l="0" r="0" t="0"/>
          <a:stretch/>
        </p:blipFill>
        <p:spPr>
          <a:xfrm>
            <a:off x="1654196" y="2426192"/>
            <a:ext cx="871681" cy="895267"/>
          </a:xfrm>
          <a:prstGeom prst="rect">
            <a:avLst/>
          </a:prstGeom>
          <a:noFill/>
          <a:ln>
            <a:noFill/>
          </a:ln>
        </p:spPr>
      </p:pic>
      <p:pic>
        <p:nvPicPr>
          <p:cNvPr id="187" name="Google Shape;187;p30"/>
          <p:cNvPicPr preferRelativeResize="0"/>
          <p:nvPr/>
        </p:nvPicPr>
        <p:blipFill rotWithShape="1">
          <a:blip r:embed="rId9">
            <a:alphaModFix/>
          </a:blip>
          <a:srcRect b="0" l="0" r="0" t="0"/>
          <a:stretch/>
        </p:blipFill>
        <p:spPr>
          <a:xfrm>
            <a:off x="3303119" y="2426192"/>
            <a:ext cx="1032328" cy="1032328"/>
          </a:xfrm>
          <a:prstGeom prst="rect">
            <a:avLst/>
          </a:prstGeom>
          <a:noFill/>
          <a:ln>
            <a:noFill/>
          </a:ln>
        </p:spPr>
      </p:pic>
      <p:sp>
        <p:nvSpPr>
          <p:cNvPr id="188" name="Google Shape;188;p30"/>
          <p:cNvSpPr txBox="1"/>
          <p:nvPr/>
        </p:nvSpPr>
        <p:spPr>
          <a:xfrm>
            <a:off x="5135174" y="1813822"/>
            <a:ext cx="1644300" cy="346275"/>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Clr>
                <a:schemeClr val="dk1"/>
              </a:buClr>
              <a:buSzPts val="1400"/>
              <a:buFont typeface="Montserrat"/>
              <a:buNone/>
            </a:pPr>
            <a:r>
              <a:rPr lang="pt-BR" sz="1400">
                <a:solidFill>
                  <a:schemeClr val="dk1"/>
                </a:solidFill>
                <a:latin typeface="Montserrat"/>
                <a:ea typeface="Montserrat"/>
                <a:cs typeface="Montserrat"/>
                <a:sym typeface="Montserrat"/>
              </a:rPr>
              <a:t>Banco de Dados</a:t>
            </a:r>
            <a:endParaRPr sz="1400">
              <a:solidFill>
                <a:schemeClr val="dk1"/>
              </a:solidFill>
              <a:latin typeface="Montserrat"/>
              <a:ea typeface="Montserrat"/>
              <a:cs typeface="Montserrat"/>
              <a:sym typeface="Montserrat"/>
            </a:endParaRPr>
          </a:p>
        </p:txBody>
      </p:sp>
      <p:sp>
        <p:nvSpPr>
          <p:cNvPr id="189" name="Google Shape;189;p30"/>
          <p:cNvSpPr txBox="1"/>
          <p:nvPr/>
        </p:nvSpPr>
        <p:spPr>
          <a:xfrm>
            <a:off x="7295642" y="1813822"/>
            <a:ext cx="1017225" cy="346275"/>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Clr>
                <a:schemeClr val="dk1"/>
              </a:buClr>
              <a:buSzPts val="1400"/>
              <a:buFont typeface="Montserrat"/>
              <a:buNone/>
            </a:pPr>
            <a:r>
              <a:rPr lang="pt-BR" sz="1400">
                <a:solidFill>
                  <a:schemeClr val="dk1"/>
                </a:solidFill>
                <a:latin typeface="Montserrat"/>
                <a:ea typeface="Montserrat"/>
                <a:cs typeface="Montserrat"/>
                <a:sym typeface="Montserrat"/>
              </a:rPr>
              <a:t>BackEnd</a:t>
            </a:r>
            <a:endParaRPr sz="1400">
              <a:solidFill>
                <a:schemeClr val="dk1"/>
              </a:solidFill>
              <a:latin typeface="Montserrat"/>
              <a:ea typeface="Montserrat"/>
              <a:cs typeface="Montserrat"/>
              <a:sym typeface="Montserrat"/>
            </a:endParaRPr>
          </a:p>
        </p:txBody>
      </p:sp>
      <p:sp>
        <p:nvSpPr>
          <p:cNvPr id="190" name="Google Shape;190;p30"/>
          <p:cNvSpPr txBox="1"/>
          <p:nvPr/>
        </p:nvSpPr>
        <p:spPr>
          <a:xfrm>
            <a:off x="1106370" y="1812890"/>
            <a:ext cx="1017225" cy="346275"/>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Clr>
                <a:schemeClr val="dk1"/>
              </a:buClr>
              <a:buSzPts val="1400"/>
              <a:buFont typeface="Montserrat"/>
              <a:buNone/>
            </a:pPr>
            <a:r>
              <a:rPr lang="pt-BR" sz="1400">
                <a:solidFill>
                  <a:schemeClr val="dk1"/>
                </a:solidFill>
                <a:latin typeface="Montserrat"/>
                <a:ea typeface="Montserrat"/>
                <a:cs typeface="Montserrat"/>
                <a:sym typeface="Montserrat"/>
              </a:rPr>
              <a:t>FrontEnd</a:t>
            </a:r>
            <a:endParaRPr sz="1400">
              <a:solidFill>
                <a:schemeClr val="dk1"/>
              </a:solidFill>
              <a:latin typeface="Montserrat"/>
              <a:ea typeface="Montserrat"/>
              <a:cs typeface="Montserrat"/>
              <a:sym typeface="Montserrat"/>
            </a:endParaRPr>
          </a:p>
        </p:txBody>
      </p:sp>
      <p:sp>
        <p:nvSpPr>
          <p:cNvPr id="191" name="Google Shape;191;p30"/>
          <p:cNvSpPr txBox="1"/>
          <p:nvPr/>
        </p:nvSpPr>
        <p:spPr>
          <a:xfrm>
            <a:off x="3023346" y="1813822"/>
            <a:ext cx="1591875" cy="554175"/>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Clr>
                <a:schemeClr val="dk1"/>
              </a:buClr>
              <a:buSzPts val="1400"/>
              <a:buFont typeface="Montserrat"/>
              <a:buNone/>
            </a:pPr>
            <a:r>
              <a:rPr lang="pt-BR" sz="1400">
                <a:solidFill>
                  <a:schemeClr val="dk1"/>
                </a:solidFill>
                <a:latin typeface="Montserrat"/>
                <a:ea typeface="Montserrat"/>
                <a:cs typeface="Montserrat"/>
                <a:sym typeface="Montserrat"/>
              </a:rPr>
              <a:t>Controle de Versão</a:t>
            </a:r>
            <a:endParaRPr sz="14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rotWithShape="1">
          <a:blip r:embed="rId3">
            <a:alphaModFix/>
          </a:blip>
          <a:srcRect b="38391" l="0" r="0" t="0"/>
          <a:stretch/>
        </p:blipFill>
        <p:spPr>
          <a:xfrm>
            <a:off x="1527177" y="794331"/>
            <a:ext cx="5036739" cy="4349169"/>
          </a:xfrm>
          <a:prstGeom prst="rect">
            <a:avLst/>
          </a:prstGeom>
          <a:noFill/>
          <a:ln>
            <a:noFill/>
          </a:ln>
        </p:spPr>
      </p:pic>
      <p:sp>
        <p:nvSpPr>
          <p:cNvPr id="197" name="Google Shape;197;p31"/>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8" name="Google Shape;198;p31"/>
          <p:cNvSpPr txBox="1"/>
          <p:nvPr/>
        </p:nvSpPr>
        <p:spPr>
          <a:xfrm>
            <a:off x="871537" y="46710"/>
            <a:ext cx="1107515"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Home</a:t>
            </a:r>
            <a:endParaRPr sz="1100"/>
          </a:p>
        </p:txBody>
      </p:sp>
      <p:pic>
        <p:nvPicPr>
          <p:cNvPr id="199" name="Google Shape;199;p31"/>
          <p:cNvPicPr preferRelativeResize="0"/>
          <p:nvPr/>
        </p:nvPicPr>
        <p:blipFill rotWithShape="1">
          <a:blip r:embed="rId4">
            <a:alphaModFix/>
          </a:blip>
          <a:srcRect b="0" l="0" r="0" t="0"/>
          <a:stretch/>
        </p:blipFill>
        <p:spPr>
          <a:xfrm>
            <a:off x="8728472" y="82153"/>
            <a:ext cx="339476" cy="292894"/>
          </a:xfrm>
          <a:prstGeom prst="rect">
            <a:avLst/>
          </a:prstGeom>
          <a:noFill/>
          <a:ln>
            <a:noFill/>
          </a:ln>
        </p:spPr>
      </p:pic>
      <p:pic>
        <p:nvPicPr>
          <p:cNvPr id="200" name="Google Shape;200;p31"/>
          <p:cNvPicPr preferRelativeResize="0"/>
          <p:nvPr/>
        </p:nvPicPr>
        <p:blipFill rotWithShape="1">
          <a:blip r:embed="rId5">
            <a:alphaModFix/>
          </a:blip>
          <a:srcRect b="0" l="0" r="0" t="0"/>
          <a:stretch/>
        </p:blipFill>
        <p:spPr>
          <a:xfrm>
            <a:off x="546290" y="156956"/>
            <a:ext cx="218090" cy="218090"/>
          </a:xfrm>
          <a:prstGeom prst="rect">
            <a:avLst/>
          </a:prstGeom>
          <a:noFill/>
          <a:ln>
            <a:noFill/>
          </a:ln>
        </p:spPr>
      </p:pic>
      <p:sp>
        <p:nvSpPr>
          <p:cNvPr id="201" name="Google Shape;201;p31"/>
          <p:cNvSpPr txBox="1"/>
          <p:nvPr/>
        </p:nvSpPr>
        <p:spPr>
          <a:xfrm rot="5400000">
            <a:off x="-106441" y="2986102"/>
            <a:ext cx="441467"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Interface</a:t>
            </a:r>
            <a:endParaRPr sz="1100"/>
          </a:p>
        </p:txBody>
      </p:sp>
      <p:pic>
        <p:nvPicPr>
          <p:cNvPr id="202" name="Google Shape;202;p31"/>
          <p:cNvPicPr preferRelativeResize="0"/>
          <p:nvPr/>
        </p:nvPicPr>
        <p:blipFill rotWithShape="1">
          <a:blip r:embed="rId6">
            <a:alphaModFix/>
          </a:blip>
          <a:srcRect b="45252" l="0" r="0" t="-1"/>
          <a:stretch/>
        </p:blipFill>
        <p:spPr>
          <a:xfrm>
            <a:off x="6731798" y="1076165"/>
            <a:ext cx="1278337" cy="40673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2"/>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8" name="Google Shape;208;p32"/>
          <p:cNvSpPr txBox="1"/>
          <p:nvPr/>
        </p:nvSpPr>
        <p:spPr>
          <a:xfrm>
            <a:off x="871537" y="46710"/>
            <a:ext cx="6738864"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Gerenciamento de dentistas (Instituição)</a:t>
            </a:r>
            <a:endParaRPr sz="1100"/>
          </a:p>
        </p:txBody>
      </p:sp>
      <p:pic>
        <p:nvPicPr>
          <p:cNvPr id="209" name="Google Shape;209;p32"/>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210" name="Google Shape;210;p32"/>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211" name="Google Shape;211;p32"/>
          <p:cNvSpPr txBox="1"/>
          <p:nvPr/>
        </p:nvSpPr>
        <p:spPr>
          <a:xfrm rot="5400000">
            <a:off x="-106441" y="2986102"/>
            <a:ext cx="441467"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Interface</a:t>
            </a:r>
            <a:endParaRPr sz="1100"/>
          </a:p>
        </p:txBody>
      </p:sp>
      <p:pic>
        <p:nvPicPr>
          <p:cNvPr id="212" name="Google Shape;212;p32"/>
          <p:cNvPicPr preferRelativeResize="0"/>
          <p:nvPr/>
        </p:nvPicPr>
        <p:blipFill rotWithShape="1">
          <a:blip r:embed="rId5">
            <a:alphaModFix/>
          </a:blip>
          <a:srcRect b="0" l="0" r="0" t="0"/>
          <a:stretch/>
        </p:blipFill>
        <p:spPr>
          <a:xfrm>
            <a:off x="7173485" y="1187510"/>
            <a:ext cx="1164454" cy="3305756"/>
          </a:xfrm>
          <a:prstGeom prst="rect">
            <a:avLst/>
          </a:prstGeom>
          <a:noFill/>
          <a:ln>
            <a:noFill/>
          </a:ln>
        </p:spPr>
      </p:pic>
      <p:pic>
        <p:nvPicPr>
          <p:cNvPr id="213" name="Google Shape;213;p32"/>
          <p:cNvPicPr preferRelativeResize="0"/>
          <p:nvPr/>
        </p:nvPicPr>
        <p:blipFill rotWithShape="1">
          <a:blip r:embed="rId6">
            <a:alphaModFix/>
          </a:blip>
          <a:srcRect b="0" l="0" r="0" t="0"/>
          <a:stretch/>
        </p:blipFill>
        <p:spPr>
          <a:xfrm>
            <a:off x="806061" y="929613"/>
            <a:ext cx="6219799" cy="34986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33"/>
          <p:cNvSpPr/>
          <p:nvPr/>
        </p:nvSpPr>
        <p:spPr>
          <a:xfrm>
            <a:off x="-228600" y="0"/>
            <a:ext cx="607219" cy="5143500"/>
          </a:xfrm>
          <a:prstGeom prst="roundRect">
            <a:avLst>
              <a:gd fmla="val 16667" name="adj"/>
            </a:avLst>
          </a:prstGeom>
          <a:solidFill>
            <a:srgbClr val="62A8D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3"/>
          <p:cNvSpPr txBox="1"/>
          <p:nvPr/>
        </p:nvSpPr>
        <p:spPr>
          <a:xfrm>
            <a:off x="871537" y="46710"/>
            <a:ext cx="4596451"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62A8DB"/>
                </a:solidFill>
                <a:latin typeface="Montserrat"/>
                <a:ea typeface="Montserrat"/>
                <a:cs typeface="Montserrat"/>
                <a:sym typeface="Montserrat"/>
              </a:rPr>
              <a:t>Buscar pacientes (Dentista)</a:t>
            </a:r>
            <a:endParaRPr sz="1100"/>
          </a:p>
        </p:txBody>
      </p:sp>
      <p:pic>
        <p:nvPicPr>
          <p:cNvPr id="220" name="Google Shape;220;p33"/>
          <p:cNvPicPr preferRelativeResize="0"/>
          <p:nvPr/>
        </p:nvPicPr>
        <p:blipFill rotWithShape="1">
          <a:blip r:embed="rId3">
            <a:alphaModFix/>
          </a:blip>
          <a:srcRect b="0" l="0" r="0" t="0"/>
          <a:stretch/>
        </p:blipFill>
        <p:spPr>
          <a:xfrm>
            <a:off x="8728472" y="82153"/>
            <a:ext cx="339476" cy="292894"/>
          </a:xfrm>
          <a:prstGeom prst="rect">
            <a:avLst/>
          </a:prstGeom>
          <a:noFill/>
          <a:ln>
            <a:noFill/>
          </a:ln>
        </p:spPr>
      </p:pic>
      <p:pic>
        <p:nvPicPr>
          <p:cNvPr id="221" name="Google Shape;221;p33"/>
          <p:cNvPicPr preferRelativeResize="0"/>
          <p:nvPr/>
        </p:nvPicPr>
        <p:blipFill rotWithShape="1">
          <a:blip r:embed="rId4">
            <a:alphaModFix/>
          </a:blip>
          <a:srcRect b="0" l="0" r="0" t="0"/>
          <a:stretch/>
        </p:blipFill>
        <p:spPr>
          <a:xfrm>
            <a:off x="546290" y="156956"/>
            <a:ext cx="218090" cy="218090"/>
          </a:xfrm>
          <a:prstGeom prst="rect">
            <a:avLst/>
          </a:prstGeom>
          <a:noFill/>
          <a:ln>
            <a:noFill/>
          </a:ln>
        </p:spPr>
      </p:pic>
      <p:sp>
        <p:nvSpPr>
          <p:cNvPr id="222" name="Google Shape;222;p33"/>
          <p:cNvSpPr txBox="1"/>
          <p:nvPr/>
        </p:nvSpPr>
        <p:spPr>
          <a:xfrm rot="5400000">
            <a:off x="-106441" y="2986102"/>
            <a:ext cx="441467" cy="1500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pt-BR" sz="500">
                <a:solidFill>
                  <a:schemeClr val="lt1"/>
                </a:solidFill>
                <a:latin typeface="Montserrat"/>
                <a:ea typeface="Montserrat"/>
                <a:cs typeface="Montserrat"/>
                <a:sym typeface="Montserrat"/>
              </a:rPr>
              <a:t>Interface</a:t>
            </a:r>
            <a:endParaRPr sz="1100"/>
          </a:p>
        </p:txBody>
      </p:sp>
      <p:pic>
        <p:nvPicPr>
          <p:cNvPr id="223" name="Google Shape;223;p33"/>
          <p:cNvPicPr preferRelativeResize="0"/>
          <p:nvPr/>
        </p:nvPicPr>
        <p:blipFill rotWithShape="1">
          <a:blip r:embed="rId5">
            <a:alphaModFix/>
          </a:blip>
          <a:srcRect b="62868" l="0" r="0" t="0"/>
          <a:stretch/>
        </p:blipFill>
        <p:spPr>
          <a:xfrm>
            <a:off x="6575549" y="953555"/>
            <a:ext cx="1603682" cy="4189945"/>
          </a:xfrm>
          <a:prstGeom prst="rect">
            <a:avLst/>
          </a:prstGeom>
          <a:noFill/>
          <a:ln>
            <a:noFill/>
          </a:ln>
        </p:spPr>
      </p:pic>
      <p:pic>
        <p:nvPicPr>
          <p:cNvPr id="224" name="Google Shape;224;p33"/>
          <p:cNvPicPr preferRelativeResize="0"/>
          <p:nvPr/>
        </p:nvPicPr>
        <p:blipFill rotWithShape="1">
          <a:blip r:embed="rId6">
            <a:alphaModFix/>
          </a:blip>
          <a:srcRect b="13552" l="0" r="0" t="0"/>
          <a:stretch/>
        </p:blipFill>
        <p:spPr>
          <a:xfrm>
            <a:off x="964769" y="727891"/>
            <a:ext cx="5497322" cy="44156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