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xmlns:a="http://schemas.openxmlformats.org/drawingml/2006/main" indent="0" lvl="0" marL="0" rtl="0" algn="l">
              <a:spcBef>
                <a:spcPts val="0"/>
              </a:spcBef>
              <a:spcAft>
                <a:spcPts val="0"/>
              </a:spcAft>
              <a:buNone/>
            </a:pPr>
            <a:r xmlns:a="http://schemas.openxmlformats.org/drawingml/2006/main">
              <a:t/>
            </a:r>
            <a:endParaRPr xmlns:a="http://schemas.openxmlformats.org/drawingml/2006/main"/>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xmlns:a="http://schemas.openxmlformats.org/drawingml/2006/main" indent="0" lvl="0" marL="0" rtl="0" algn="l">
              <a:spcBef>
                <a:spcPts val="0"/>
              </a:spcBef>
              <a:spcAft>
                <a:spcPts val="0"/>
              </a:spcAft>
              <a:buNone/>
            </a:pPr>
            <a:r xmlns:a="http://schemas.openxmlformats.org/drawingml/2006/main">
              <a:t/>
            </a:r>
            <a:endParaRPr xmlns:a="http://schemas.openxmlformats.org/drawingml/2006/ma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25500" y="1483476"/>
            <a:ext cx="8378700" cy="603900"/>
          </a:xfrm>
          <a:prstGeom prst="rect">
            <a:avLst/>
          </a:prstGeom>
        </p:spPr>
        <p:txBody>
          <a:bodyPr anchorCtr="0" anchor="t" bIns="91425" lIns="0" spcFirstLastPara="1" rIns="91425" wrap="square" tIns="91425">
            <a:noAutofit/>
          </a:bodyPr>
          <a:lstStyle/>
          <a:p>
            <a:pPr xmlns:a="http://schemas.openxmlformats.org/drawingml/2006/main" indent="0" lvl="0" marL="0" rtl="0" algn="l">
              <a:lnSpc>
                <a:spcPct val="95000"/>
              </a:lnSpc>
              <a:spcBef>
                <a:spcPts val="0"/>
              </a:spcBef>
              <a:spcAft>
                <a:spcPts val="0"/>
              </a:spcAft>
              <a:buSzPts val="605"/>
              <a:buNone/>
            </a:pPr>
            <a:r xmlns:a="http://schemas.openxmlformats.org/drawingml/2006/main">
              <a:rPr lang="en" sz="2000">
                <a:solidFill>
                  <a:srgbClr val="3D85C6"/>
                </a:solidFill>
                <a:latin typeface="Google Sans"/>
                <a:ea typeface="Google Sans"/>
                <a:cs typeface="Google Sans"/>
                <a:sym typeface="Google Sans"/>
              </a:rPr>
              <a:t>Has this file hash been reported to be malicious?</a:t>
            </a:r>
            <a:endParaRPr xmlns:a="http://schemas.openxmlformats.org/drawingml/2006/main" sz="1900">
              <a:solidFill>
                <a:schemeClr val="dk1"/>
              </a:solidFill>
              <a:latin typeface="Google Sans"/>
              <a:ea typeface="Google Sans"/>
              <a:cs typeface="Google Sans"/>
              <a:sym typeface="Google Sans"/>
            </a:endParaRPr>
          </a:p>
          <a:p>
            <a:pPr xmlns:a="http://schemas.openxmlformats.org/drawingml/2006/main" indent="0" lvl="0" marL="0" rtl="0" algn="l">
              <a:lnSpc>
                <a:spcPct val="95000"/>
              </a:lnSpc>
              <a:spcBef>
                <a:spcPts val="1200"/>
              </a:spcBef>
              <a:spcAft>
                <a:spcPts val="0"/>
              </a:spcAft>
              <a:buSzPts val="605"/>
              <a:buNone/>
            </a:pPr>
            <a:r xmlns:a="http://schemas.openxmlformats.org/drawingml/2006/main">
              <a:t/>
            </a:r>
            <a:endParaRPr xmlns:a="http://schemas.openxmlformats.org/drawingml/2006/main" b="1" sz="1790">
              <a:solidFill>
                <a:schemeClr val="dk1"/>
              </a:solidFill>
              <a:latin typeface="Google Sans"/>
              <a:ea typeface="Google Sans"/>
              <a:cs typeface="Google Sans"/>
              <a:sym typeface="Google Sans"/>
            </a:endParaRPr>
          </a:p>
          <a:p>
            <a:pPr xmlns:a="http://schemas.openxmlformats.org/drawingml/2006/main" indent="0" lvl="0" marL="0" rtl="0" algn="l">
              <a:lnSpc>
                <a:spcPct val="95000"/>
              </a:lnSpc>
              <a:spcBef>
                <a:spcPts val="1200"/>
              </a:spcBef>
              <a:spcAft>
                <a:spcPts val="1200"/>
              </a:spcAft>
              <a:buSzPts val="605"/>
              <a:buNone/>
            </a:pPr>
            <a:r xmlns:a="http://schemas.openxmlformats.org/drawingml/2006/main">
              <a:t/>
            </a:r>
            <a:endParaRPr xmlns:a="http://schemas.openxmlformats.org/drawingml/2006/main" b="1" sz="1790">
              <a:solidFill>
                <a:schemeClr val="dk1"/>
              </a:solidFill>
              <a:latin typeface="Google Sans"/>
              <a:ea typeface="Google Sans"/>
              <a:cs typeface="Google Sans"/>
              <a:sym typeface="Google Sans"/>
            </a:endParaRPr>
          </a:p>
        </p:txBody>
      </p:sp>
      <p:sp>
        <p:nvSpPr>
          <p:cNvPr id="55" name="Google Shape;55;p13"/>
          <p:cNvSpPr txBox="1"/>
          <p:nvPr/>
        </p:nvSpPr>
        <p:spPr>
          <a:xfrm>
            <a:off x="268350" y="2402275"/>
            <a:ext cx="8493000" cy="1416000"/>
          </a:xfrm>
          <a:prstGeom prst="rect">
            <a:avLst/>
          </a:prstGeom>
          <a:noFill/>
          <a:ln>
            <a:noFill/>
          </a:ln>
        </p:spPr>
        <p:txBody>
          <a:bodyPr anchorCtr="0" anchor="t" bIns="91425" lIns="0" spcFirstLastPara="1" rIns="91425" wrap="square" tIns="91425">
            <a:spAutoFit/>
          </a:bodyPr>
          <a:lstStyle/>
          <a:p>
            <a:pPr xmlns:a="http://schemas.openxmlformats.org/drawingml/2006/main" indent="0" lvl="0" marL="0" rtl="0" algn="l">
              <a:spcBef>
                <a:spcPts val="0"/>
              </a:spcBef>
              <a:spcAft>
                <a:spcPts val="0"/>
              </a:spcAft>
              <a:buNone/>
            </a:pPr>
            <a:r xmlns:a="http://schemas.openxmlformats.org/drawingml/2006/main">
              <a:rPr lang="en" sz="2000">
                <a:solidFill>
                  <a:srgbClr val="252525"/>
                </a:solidFill>
                <a:latin typeface="Roboto"/>
                <a:ea typeface="Roboto"/>
                <a:cs typeface="Roboto"/>
                <a:sym typeface="Roboto"/>
              </a:rPr>
              <a:t>Yes, over 50 vendors have reported that the file hash is malicious. Upon further investigation, this file hash has been found to be the Flagpro malware, which has been commonly used by the advanced threat actor BlackTech </a:t>
            </a:r>
            <a:r xmlns:a="http://schemas.openxmlformats.org/drawingml/2006/main">
              <a:rPr lang="en">
                <a:solidFill>
                  <a:srgbClr val="252525"/>
                </a:solidFill>
                <a:latin typeface="Roboto"/>
                <a:ea typeface="Roboto"/>
                <a:cs typeface="Roboto"/>
                <a:sym typeface="Roboto"/>
              </a:rPr>
              <a:t>.</a:t>
            </a:r>
            <a:endParaRPr xmlns:a="http://schemas.openxmlformats.org/drawingml/2006/main">
              <a:solidFill>
                <a:srgbClr val="434343"/>
              </a:solidFill>
            </a:endParaRPr>
          </a:p>
        </p:txBody>
      </p:sp>
      <p:sp>
        <p:nvSpPr>
          <p:cNvPr id="56" name="Google Shape;56;p13"/>
          <p:cNvSpPr txBox="1"/>
          <p:nvPr>
            <p:ph idx="1" type="body"/>
          </p:nvPr>
        </p:nvSpPr>
        <p:spPr>
          <a:xfrm>
            <a:off x="237550" y="231375"/>
            <a:ext cx="8551500" cy="928500"/>
          </a:xfrm>
          <a:prstGeom prst="rect">
            <a:avLst/>
          </a:prstGeom>
        </p:spPr>
        <p:txBody>
          <a:bodyPr anchorCtr="0" anchor="t" bIns="91425" lIns="114300" spcFirstLastPara="1" rIns="91425" wrap="square" tIns="91425">
            <a:noAutofit/>
          </a:bodyPr>
          <a:lstStyle/>
          <a:p>
            <a:pPr xmlns:a="http://schemas.openxmlformats.org/drawingml/2006/main" indent="0" lvl="0" marL="0" marR="0" rtl="0" algn="l">
              <a:lnSpc>
                <a:spcPct val="100000"/>
              </a:lnSpc>
              <a:spcBef>
                <a:spcPts val="0"/>
              </a:spcBef>
              <a:spcAft>
                <a:spcPts val="0"/>
              </a:spcAft>
              <a:buClr>
                <a:schemeClr val="dk1"/>
              </a:buClr>
              <a:buSzPts val="1100"/>
              <a:buFont typeface="Arial"/>
              <a:buNone/>
            </a:pPr>
            <a:r xmlns:a="http://schemas.openxmlformats.org/drawingml/2006/main">
              <a:rPr lang="en" sz="1600">
                <a:solidFill>
                  <a:srgbClr val="3D85C6"/>
                </a:solidFill>
                <a:latin typeface="Google Sans"/>
                <a:ea typeface="Google Sans"/>
                <a:cs typeface="Google Sans"/>
                <a:sym typeface="Google Sans"/>
              </a:rPr>
              <a:t>IOC Indicators 2024-12-16 #1</a:t>
            </a:r>
            <a:endParaRPr xmlns:a="http://schemas.openxmlformats.org/drawingml/2006/main" sz="1600">
              <a:solidFill>
                <a:srgbClr val="3D85C6"/>
              </a:solidFill>
              <a:latin typeface="Google Sans"/>
              <a:ea typeface="Google Sans"/>
              <a:cs typeface="Google Sans"/>
              <a:sym typeface="Google Sans"/>
            </a:endParaRPr>
          </a:p>
          <a:p>
            <a:pPr xmlns:a="http://schemas.openxmlformats.org/drawingml/2006/main" indent="0" lvl="0" marL="0" marR="0" rtl="0" algn="l">
              <a:lnSpc>
                <a:spcPct val="100000"/>
              </a:lnSpc>
              <a:spcBef>
                <a:spcPts val="500"/>
              </a:spcBef>
              <a:spcAft>
                <a:spcPts val="0"/>
              </a:spcAft>
              <a:buSzPts val="1100"/>
              <a:buNone/>
            </a:pPr>
            <a:r xmlns:a="http://schemas.openxmlformats.org/drawingml/2006/main">
              <a:rPr lang="en" sz="1600">
                <a:solidFill>
                  <a:srgbClr val="3D85C6"/>
                </a:solidFill>
                <a:latin typeface="Google Sans"/>
                <a:ea typeface="Google Sans"/>
                <a:cs typeface="Google Sans"/>
                <a:sym typeface="Google Sans"/>
              </a:rPr>
              <a:t>Globe Sistemas - Av. Libertador Jardin America</a:t>
            </a:r>
            <a:endParaRPr xmlns:a="http://schemas.openxmlformats.org/drawingml/2006/main" b="1">
              <a:solidFill>
                <a:srgbClr val="252525"/>
              </a:solidFill>
              <a:latin typeface="Google Sans"/>
              <a:ea typeface="Google Sans"/>
              <a:cs typeface="Google Sans"/>
              <a:sym typeface="Google Sans"/>
            </a:endParaRPr>
          </a:p>
          <a:p>
            <a:pPr xmlns:a="http://schemas.openxmlformats.org/drawingml/2006/main" indent="0" lvl="0" marL="0" rtl="0" algn="l">
              <a:lnSpc>
                <a:spcPct val="95000"/>
              </a:lnSpc>
              <a:spcBef>
                <a:spcPts val="500"/>
              </a:spcBef>
              <a:spcAft>
                <a:spcPts val="0"/>
              </a:spcAft>
              <a:buSzPts val="605"/>
              <a:buNone/>
            </a:pPr>
            <a:r xmlns:a="http://schemas.openxmlformats.org/drawingml/2006/main">
              <a:t/>
            </a:r>
            <a:endParaRPr xmlns:a="http://schemas.openxmlformats.org/drawingml/2006/main" b="1" sz="1790">
              <a:solidFill>
                <a:schemeClr val="dk1"/>
              </a:solidFill>
              <a:latin typeface="Google Sans"/>
              <a:ea typeface="Google Sans"/>
              <a:cs typeface="Google Sans"/>
              <a:sym typeface="Google Sans"/>
            </a:endParaRPr>
          </a:p>
          <a:p>
            <a:pPr xmlns:a="http://schemas.openxmlformats.org/drawingml/2006/main" indent="0" lvl="0" marL="0" rtl="0" algn="l">
              <a:lnSpc>
                <a:spcPct val="95000"/>
              </a:lnSpc>
              <a:spcBef>
                <a:spcPts val="1200"/>
              </a:spcBef>
              <a:spcAft>
                <a:spcPts val="1200"/>
              </a:spcAft>
              <a:buSzPts val="605"/>
              <a:buNone/>
            </a:pPr>
            <a:r xmlns:a="http://schemas.openxmlformats.org/drawingml/2006/main">
              <a:t/>
            </a:r>
            <a:endParaRPr xmlns:a="http://schemas.openxmlformats.org/drawingml/2006/main" b="1" sz="1790">
              <a:solidFill>
                <a:schemeClr val="dk1"/>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14"/>
          <p:cNvGrpSpPr/>
          <p:nvPr/>
        </p:nvGrpSpPr>
        <p:grpSpPr>
          <a:xfrm>
            <a:off x="193750" y="150899"/>
            <a:ext cx="5420109" cy="4845641"/>
            <a:chOff x="52400" y="399200"/>
            <a:chExt cx="5417400" cy="4685400"/>
          </a:xfrm>
        </p:grpSpPr>
        <p:sp>
          <p:nvSpPr>
            <p:cNvPr id="62" name="Google Shape;62;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xmlns:a="http://schemas.openxmlformats.org/drawingml/2006/main" indent="0" lvl="0" marL="0" rtl="0" algn="l">
                <a:spcBef>
                  <a:spcPts val="0"/>
                </a:spcBef>
                <a:spcAft>
                  <a:spcPts val="0"/>
                </a:spcAft>
                <a:buNone/>
              </a:pPr>
              <a:r xmlns:a="http://schemas.openxmlformats.org/drawingml/2006/main">
                <a:t/>
              </a:r>
              <a:endParaRPr xmlns:a="http://schemas.openxmlformats.org/drawingml/2006/main"/>
            </a:p>
          </p:txBody>
        </p:sp>
        <p:cxnSp>
          <p:nvCxnSpPr>
            <p:cNvPr id="63" name="Google Shape;63;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7" name="Google Shape;67;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8" name="Google Shape;68;p14"/>
          <p:cNvSpPr txBox="1"/>
          <p:nvPr/>
        </p:nvSpPr>
        <p:spPr>
          <a:xfrm>
            <a:off x="2566753" y="631349"/>
            <a:ext cx="805800" cy="446400"/>
          </a:xfrm>
          <a:prstGeom prst="rect">
            <a:avLst/>
          </a:prstGeom>
          <a:noFill/>
          <a:ln>
            <a:noFill/>
          </a:ln>
        </p:spPr>
        <p:txBody>
          <a:bodyPr anchorCtr="0" anchor="t" bIns="91425" lIns="91425" spcFirstLastPara="1" rIns="91425" wrap="square" tIns="91425">
            <a:spAutoFit/>
          </a:bodyPr>
          <a:lstStyle/>
          <a:p>
            <a:pPr xmlns:a="http://schemas.openxmlformats.org/drawingml/2006/main" indent="0" lvl="0" marL="0" rtl="0" algn="l">
              <a:spcBef>
                <a:spcPts val="0"/>
              </a:spcBef>
              <a:spcAft>
                <a:spcPts val="0"/>
              </a:spcAft>
              <a:buNone/>
            </a:pPr>
            <a:r xmlns:a="http://schemas.openxmlformats.org/drawingml/2006/main">
              <a:rPr b="1" lang="en" sz="1700">
                <a:solidFill>
                  <a:schemeClr val="lt1"/>
                </a:solidFill>
                <a:latin typeface="Google Sans"/>
                <a:ea typeface="Google Sans"/>
                <a:cs typeface="Google Sans"/>
                <a:sym typeface="Google Sans"/>
              </a:rPr>
              <a:t>TTPs</a:t>
            </a:r>
            <a:endParaRPr xmlns:a="http://schemas.openxmlformats.org/drawingml/2006/main" b="1" sz="1700">
              <a:solidFill>
                <a:schemeClr val="lt1"/>
              </a:solidFill>
              <a:latin typeface="Google Sans"/>
              <a:ea typeface="Google Sans"/>
              <a:cs typeface="Google Sans"/>
              <a:sym typeface="Google Sans"/>
            </a:endParaRPr>
          </a:p>
        </p:txBody>
      </p:sp>
      <p:sp>
        <p:nvSpPr>
          <p:cNvPr id="69" name="Google Shape;69;p14"/>
          <p:cNvSpPr txBox="1"/>
          <p:nvPr/>
        </p:nvSpPr>
        <p:spPr>
          <a:xfrm>
            <a:off x="2082052" y="1370975"/>
            <a:ext cx="1695600" cy="446400"/>
          </a:xfrm>
          <a:prstGeom prst="rect">
            <a:avLst/>
          </a:prstGeom>
          <a:noFill/>
          <a:ln>
            <a:noFill/>
          </a:ln>
        </p:spPr>
        <p:txBody>
          <a:bodyPr anchorCtr="0" anchor="t" bIns="91425" lIns="91425" spcFirstLastPara="1" rIns="91425" wrap="square" tIns="91425">
            <a:spAutoFit/>
          </a:bodyPr>
          <a:lstStyle/>
          <a:p>
            <a:pPr xmlns:a="http://schemas.openxmlformats.org/drawingml/2006/main" indent="0" lvl="0" marL="0" rtl="0" algn="ctr">
              <a:spcBef>
                <a:spcPts val="0"/>
              </a:spcBef>
              <a:spcAft>
                <a:spcPts val="0"/>
              </a:spcAft>
              <a:buNone/>
            </a:pPr>
            <a:r xmlns:a="http://schemas.openxmlformats.org/drawingml/2006/main">
              <a:rPr b="1" lang="en" sz="1700">
                <a:solidFill>
                  <a:schemeClr val="lt1"/>
                </a:solidFill>
                <a:latin typeface="Google Sans"/>
                <a:ea typeface="Google Sans"/>
                <a:cs typeface="Google Sans"/>
                <a:sym typeface="Google Sans"/>
              </a:rPr>
              <a:t>Tools</a:t>
            </a:r>
            <a:endParaRPr xmlns:a="http://schemas.openxmlformats.org/drawingml/2006/main" b="1" sz="1700">
              <a:solidFill>
                <a:schemeClr val="lt1"/>
              </a:solidFill>
              <a:latin typeface="Google Sans"/>
              <a:ea typeface="Google Sans"/>
              <a:cs typeface="Google Sans"/>
              <a:sym typeface="Google Sans"/>
            </a:endParaRPr>
          </a:p>
        </p:txBody>
      </p:sp>
      <p:sp>
        <p:nvSpPr>
          <p:cNvPr id="70" name="Google Shape;70;p14"/>
          <p:cNvSpPr txBox="1"/>
          <p:nvPr/>
        </p:nvSpPr>
        <p:spPr>
          <a:xfrm>
            <a:off x="1934248" y="2110595"/>
            <a:ext cx="1992300" cy="708000"/>
          </a:xfrm>
          <a:prstGeom prst="rect">
            <a:avLst/>
          </a:prstGeom>
          <a:noFill/>
          <a:ln>
            <a:noFill/>
          </a:ln>
        </p:spPr>
        <p:txBody>
          <a:bodyPr anchorCtr="0" anchor="t" bIns="91425" lIns="91425" spcFirstLastPara="1" rIns="91425" wrap="square" tIns="91425">
            <a:spAutoFit/>
          </a:bodyPr>
          <a:lstStyle/>
          <a:p>
            <a:pPr xmlns:a="http://schemas.openxmlformats.org/drawingml/2006/main" indent="0" lvl="0" marL="0" rtl="0" algn="ctr">
              <a:spcBef>
                <a:spcPts val="0"/>
              </a:spcBef>
              <a:spcAft>
                <a:spcPts val="0"/>
              </a:spcAft>
              <a:buNone/>
            </a:pPr>
            <a:r xmlns:a="http://schemas.openxmlformats.org/drawingml/2006/main">
              <a:rPr b="1" lang="en" sz="1700">
                <a:solidFill>
                  <a:schemeClr val="lt1"/>
                </a:solidFill>
                <a:latin typeface="Google Sans"/>
                <a:ea typeface="Google Sans"/>
                <a:cs typeface="Google Sans"/>
                <a:sym typeface="Google Sans"/>
              </a:rPr>
              <a:t>Network / host artifacts</a:t>
            </a:r>
            <a:endParaRPr xmlns:a="http://schemas.openxmlformats.org/drawingml/2006/main" b="1" sz="1700">
              <a:solidFill>
                <a:schemeClr val="lt1"/>
              </a:solidFill>
              <a:latin typeface="Google Sans"/>
              <a:ea typeface="Google Sans"/>
              <a:cs typeface="Google Sans"/>
              <a:sym typeface="Google Sans"/>
            </a:endParaRPr>
          </a:p>
        </p:txBody>
      </p:sp>
      <p:sp>
        <p:nvSpPr>
          <p:cNvPr id="71" name="Google Shape;71;p14"/>
          <p:cNvSpPr txBox="1"/>
          <p:nvPr/>
        </p:nvSpPr>
        <p:spPr>
          <a:xfrm>
            <a:off x="2121199" y="2963325"/>
            <a:ext cx="1524900" cy="446400"/>
          </a:xfrm>
          <a:prstGeom prst="rect">
            <a:avLst/>
          </a:prstGeom>
          <a:noFill/>
          <a:ln>
            <a:noFill/>
          </a:ln>
        </p:spPr>
        <p:txBody>
          <a:bodyPr anchorCtr="0" anchor="t" bIns="91425" lIns="91425" spcFirstLastPara="1" rIns="91425" wrap="square" tIns="91425">
            <a:spAutoFit/>
          </a:bodyPr>
          <a:lstStyle/>
          <a:p>
            <a:pPr xmlns:a="http://schemas.openxmlformats.org/drawingml/2006/main" indent="0" lvl="0" marL="0" rtl="0" algn="ctr">
              <a:spcBef>
                <a:spcPts val="0"/>
              </a:spcBef>
              <a:spcAft>
                <a:spcPts val="0"/>
              </a:spcAft>
              <a:buNone/>
            </a:pPr>
            <a:r xmlns:a="http://schemas.openxmlformats.org/drawingml/2006/main">
              <a:rPr b="1" lang="en" sz="1700">
                <a:solidFill>
                  <a:schemeClr val="lt1"/>
                </a:solidFill>
                <a:latin typeface="Google Sans"/>
                <a:ea typeface="Google Sans"/>
                <a:cs typeface="Google Sans"/>
                <a:sym typeface="Google Sans"/>
              </a:rPr>
              <a:t>Domains</a:t>
            </a:r>
            <a:endParaRPr xmlns:a="http://schemas.openxmlformats.org/drawingml/2006/main" b="1" sz="1700">
              <a:solidFill>
                <a:schemeClr val="lt1"/>
              </a:solidFill>
              <a:latin typeface="Google Sans"/>
              <a:ea typeface="Google Sans"/>
              <a:cs typeface="Google Sans"/>
              <a:sym typeface="Google Sans"/>
            </a:endParaRPr>
          </a:p>
        </p:txBody>
      </p:sp>
      <p:sp>
        <p:nvSpPr>
          <p:cNvPr id="72" name="Google Shape;72;p14"/>
          <p:cNvSpPr txBox="1"/>
          <p:nvPr/>
        </p:nvSpPr>
        <p:spPr>
          <a:xfrm>
            <a:off x="1744675" y="3621750"/>
            <a:ext cx="2181900" cy="446400"/>
          </a:xfrm>
          <a:prstGeom prst="rect">
            <a:avLst/>
          </a:prstGeom>
          <a:noFill/>
          <a:ln>
            <a:noFill/>
          </a:ln>
        </p:spPr>
        <p:txBody>
          <a:bodyPr anchorCtr="0" anchor="t" bIns="91425" lIns="91425" spcFirstLastPara="1" rIns="91425" wrap="square" tIns="91425">
            <a:spAutoFit/>
          </a:bodyPr>
          <a:lstStyle/>
          <a:p>
            <a:pPr xmlns:a="http://schemas.openxmlformats.org/drawingml/2006/main" indent="0" lvl="0" marL="0" rtl="0" algn="ctr">
              <a:spcBef>
                <a:spcPts val="0"/>
              </a:spcBef>
              <a:spcAft>
                <a:spcPts val="0"/>
              </a:spcAft>
              <a:buNone/>
            </a:pPr>
            <a:r xmlns:a="http://schemas.openxmlformats.org/drawingml/2006/main">
              <a:rPr b="1" lang="en" sz="1700">
                <a:solidFill>
                  <a:schemeClr val="lt1"/>
                </a:solidFill>
                <a:latin typeface="Google Sans"/>
                <a:ea typeface="Google Sans"/>
                <a:cs typeface="Google Sans"/>
                <a:sym typeface="Google Sans"/>
              </a:rPr>
              <a:t>IP addresses</a:t>
            </a:r>
            <a:endParaRPr xmlns:a="http://schemas.openxmlformats.org/drawingml/2006/main" b="1" sz="1700">
              <a:solidFill>
                <a:schemeClr val="lt1"/>
              </a:solidFill>
              <a:latin typeface="Google Sans"/>
              <a:ea typeface="Google Sans"/>
              <a:cs typeface="Google Sans"/>
              <a:sym typeface="Google Sans"/>
            </a:endParaRPr>
          </a:p>
        </p:txBody>
      </p:sp>
      <p:sp>
        <p:nvSpPr>
          <p:cNvPr id="73" name="Google Shape;73;p14"/>
          <p:cNvSpPr txBox="1"/>
          <p:nvPr/>
        </p:nvSpPr>
        <p:spPr>
          <a:xfrm>
            <a:off x="1934250" y="4347850"/>
            <a:ext cx="1843500" cy="446400"/>
          </a:xfrm>
          <a:prstGeom prst="rect">
            <a:avLst/>
          </a:prstGeom>
          <a:noFill/>
          <a:ln>
            <a:noFill/>
          </a:ln>
        </p:spPr>
        <p:txBody>
          <a:bodyPr anchorCtr="0" anchor="t" bIns="91425" lIns="91425" spcFirstLastPara="1" rIns="91425" wrap="square" tIns="91425">
            <a:spAutoFit/>
          </a:bodyPr>
          <a:lstStyle/>
          <a:p>
            <a:pPr xmlns:a="http://schemas.openxmlformats.org/drawingml/2006/main" indent="0" lvl="0" marL="0" rtl="0" algn="ctr">
              <a:spcBef>
                <a:spcPts val="0"/>
              </a:spcBef>
              <a:spcAft>
                <a:spcPts val="0"/>
              </a:spcAft>
              <a:buNone/>
            </a:pPr>
            <a:r xmlns:a="http://schemas.openxmlformats.org/drawingml/2006/main">
              <a:rPr b="1" lang="en" sz="1700">
                <a:solidFill>
                  <a:schemeClr val="lt1"/>
                </a:solidFill>
                <a:latin typeface="Google Sans"/>
                <a:ea typeface="Google Sans"/>
                <a:cs typeface="Google Sans"/>
                <a:sym typeface="Google Sans"/>
              </a:rPr>
              <a:t>Hash Values</a:t>
            </a:r>
            <a:endParaRPr xmlns:a="http://schemas.openxmlformats.org/drawingml/2006/main" b="1" sz="1700">
              <a:solidFill>
                <a:schemeClr val="lt1"/>
              </a:solidFill>
              <a:latin typeface="Google Sans"/>
              <a:ea typeface="Google Sans"/>
              <a:cs typeface="Google Sans"/>
              <a:sym typeface="Google Sans"/>
            </a:endParaRPr>
          </a:p>
        </p:txBody>
      </p:sp>
      <p:cxnSp>
        <p:nvCxnSpPr>
          <p:cNvPr id="74" name="Google Shape;74;p14"/>
          <p:cNvCxnSpPr/>
          <p:nvPr/>
        </p:nvCxnSpPr>
        <p:spPr>
          <a:xfrm>
            <a:off x="3296525" y="861557"/>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5" name="Google Shape;75;p14"/>
          <p:cNvSpPr/>
          <p:nvPr/>
        </p:nvSpPr>
        <p:spPr>
          <a:xfrm>
            <a:off x="4992005" y="590549"/>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xmlns:a="http://schemas.openxmlformats.org/drawingml/2006/main" indent="0" lvl="0" marL="0" rtl="0" algn="ctr">
              <a:spcBef>
                <a:spcPts val="0"/>
              </a:spcBef>
              <a:spcAft>
                <a:spcPts val="0"/>
              </a:spcAft>
              <a:buNone/>
            </a:pPr>
            <a:r xmlns:a="http://schemas.openxmlformats.org/drawingml/2006/main">
              <a:rPr lang="en" sz="1100">
                <a:solidFill>
                  <a:schemeClr val="dk1"/>
                </a:solidFill>
                <a:latin typeface="Google Sans"/>
                <a:ea typeface="Google Sans"/>
                <a:cs typeface="Google Sans"/>
                <a:sym typeface="Google Sans"/>
              </a:rPr>
              <a:t>Command and Control</a:t>
            </a:r>
            <a:endParaRPr xmlns:a="http://schemas.openxmlformats.org/drawingml/2006/main" sz="1100">
              <a:solidFill>
                <a:schemeClr val="dk1"/>
              </a:solidFill>
              <a:latin typeface="Google Sans"/>
              <a:ea typeface="Google Sans"/>
              <a:cs typeface="Google Sans"/>
              <a:sym typeface="Google Sans"/>
            </a:endParaRPr>
          </a:p>
        </p:txBody>
      </p:sp>
      <p:cxnSp>
        <p:nvCxnSpPr>
          <p:cNvPr id="76" name="Google Shape;76;p14"/>
          <p:cNvCxnSpPr>
            <a:endCxn id="77" idx="1"/>
          </p:cNvCxnSpPr>
          <p:nvPr/>
        </p:nvCxnSpPr>
        <p:spPr>
          <a:xfrm>
            <a:off x="3721676" y="1601222"/>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7" name="Google Shape;77;p14"/>
          <p:cNvSpPr/>
          <p:nvPr/>
        </p:nvSpPr>
        <p:spPr>
          <a:xfrm>
            <a:off x="5417276" y="1330172"/>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xmlns:a="http://schemas.openxmlformats.org/drawingml/2006/main" indent="0" lvl="0" marL="0" rtl="0" algn="ctr">
              <a:spcBef>
                <a:spcPts val="0"/>
              </a:spcBef>
              <a:spcAft>
                <a:spcPts val="0"/>
              </a:spcAft>
              <a:buNone/>
            </a:pPr>
            <a:r xmlns:a="http://schemas.openxmlformats.org/drawingml/2006/main">
              <a:rPr lang="en" sz="1100">
                <a:solidFill>
                  <a:schemeClr val="dk1"/>
                </a:solidFill>
                <a:latin typeface="Roboto"/>
                <a:ea typeface="Roboto"/>
                <a:cs typeface="Roboto"/>
                <a:sym typeface="Roboto"/>
              </a:rPr>
              <a:t>Capture Tickets</a:t>
            </a:r>
            <a:endParaRPr xmlns:a="http://schemas.openxmlformats.org/drawingml/2006/main" sz="1100">
              <a:solidFill>
                <a:schemeClr val="dk1"/>
              </a:solidFill>
              <a:latin typeface="Roboto"/>
              <a:ea typeface="Roboto"/>
              <a:cs typeface="Roboto"/>
              <a:sym typeface="Roboto"/>
            </a:endParaRPr>
          </a:p>
        </p:txBody>
      </p:sp>
      <p:cxnSp>
        <p:nvCxnSpPr>
          <p:cNvPr id="78" name="Google Shape;78;p14"/>
          <p:cNvCxnSpPr>
            <a:endCxn id="79" idx="1"/>
          </p:cNvCxnSpPr>
          <p:nvPr/>
        </p:nvCxnSpPr>
        <p:spPr>
          <a:xfrm>
            <a:off x="4129663" y="2397130"/>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9" name="Google Shape;79;p14"/>
          <p:cNvSpPr/>
          <p:nvPr/>
        </p:nvSpPr>
        <p:spPr>
          <a:xfrm>
            <a:off x="5825263" y="2126080"/>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xmlns:a="http://schemas.openxmlformats.org/drawingml/2006/main" indent="0" lvl="0" marL="0" rtl="0" algn="ctr">
              <a:spcBef>
                <a:spcPts val="0"/>
              </a:spcBef>
              <a:spcAft>
                <a:spcPts val="0"/>
              </a:spcAft>
              <a:buNone/>
            </a:pPr>
            <a:r xmlns:a="http://schemas.openxmlformats.org/drawingml/2006/main">
              <a:rPr lang="en" sz="1100">
                <a:solidFill>
                  <a:schemeClr val="dk1"/>
                </a:solidFill>
                <a:latin typeface="Roboto"/>
                <a:ea typeface="Roboto"/>
                <a:cs typeface="Roboto"/>
                <a:sym typeface="Roboto"/>
              </a:rPr>
              <a:t>HTTP Requests</a:t>
            </a:r>
            <a:endParaRPr xmlns:a="http://schemas.openxmlformats.org/drawingml/2006/main" sz="1100">
              <a:solidFill>
                <a:schemeClr val="dk1"/>
              </a:solidFill>
              <a:latin typeface="Roboto"/>
              <a:ea typeface="Roboto"/>
              <a:cs typeface="Roboto"/>
              <a:sym typeface="Roboto"/>
            </a:endParaRPr>
          </a:p>
        </p:txBody>
      </p:sp>
      <p:cxnSp>
        <p:nvCxnSpPr>
          <p:cNvPr id="80" name="Google Shape;80;p14"/>
          <p:cNvCxnSpPr>
            <a:endCxn id="81" idx="1"/>
          </p:cNvCxnSpPr>
          <p:nvPr/>
        </p:nvCxnSpPr>
        <p:spPr>
          <a:xfrm>
            <a:off x="4569416" y="3124563"/>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1" name="Google Shape;81;p14"/>
          <p:cNvSpPr/>
          <p:nvPr/>
        </p:nvSpPr>
        <p:spPr>
          <a:xfrm>
            <a:off x="6265016" y="2853513"/>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xmlns:a="http://schemas.openxmlformats.org/drawingml/2006/main" indent="0" lvl="0" marL="0" rtl="0" algn="ctr">
              <a:spcBef>
                <a:spcPts val="0"/>
              </a:spcBef>
              <a:spcAft>
                <a:spcPts val="0"/>
              </a:spcAft>
              <a:buNone/>
            </a:pPr>
            <a:r xmlns:a="http://schemas.openxmlformats.org/drawingml/2006/main">
              <a:rPr lang="en" sz="1100">
                <a:solidFill>
                  <a:schemeClr val="dk1"/>
                </a:solidFill>
                <a:latin typeface="Roboto"/>
                <a:ea typeface="Roboto"/>
                <a:cs typeface="Roboto"/>
                <a:sym typeface="Roboto"/>
              </a:rPr>
              <a:t>http://org.misecure.com/index.html</a:t>
            </a:r>
            <a:endParaRPr xmlns:a="http://schemas.openxmlformats.org/drawingml/2006/main" sz="1100">
              <a:solidFill>
                <a:schemeClr val="dk1"/>
              </a:solidFill>
              <a:latin typeface="Roboto"/>
              <a:ea typeface="Roboto"/>
              <a:cs typeface="Roboto"/>
              <a:sym typeface="Roboto"/>
            </a:endParaRPr>
          </a:p>
        </p:txBody>
      </p:sp>
      <p:cxnSp>
        <p:nvCxnSpPr>
          <p:cNvPr id="82" name="Google Shape;82;p14"/>
          <p:cNvCxnSpPr>
            <a:endCxn id="83" idx="1"/>
          </p:cNvCxnSpPr>
          <p:nvPr/>
        </p:nvCxnSpPr>
        <p:spPr>
          <a:xfrm>
            <a:off x="4978954" y="3851995"/>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3" name="Google Shape;83;p14"/>
          <p:cNvSpPr/>
          <p:nvPr/>
        </p:nvSpPr>
        <p:spPr>
          <a:xfrm>
            <a:off x="6674554" y="3580945"/>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xmlns:a="http://schemas.openxmlformats.org/drawingml/2006/main" indent="0" lvl="0" marL="0" rtl="0" algn="ctr">
              <a:spcBef>
                <a:spcPts val="0"/>
              </a:spcBef>
              <a:spcAft>
                <a:spcPts val="0"/>
              </a:spcAft>
              <a:buNone/>
            </a:pPr>
            <a:r xmlns:a="http://schemas.openxmlformats.org/drawingml/2006/main">
              <a:rPr lang="en" sz="1100">
                <a:solidFill>
                  <a:schemeClr val="dk1"/>
                </a:solidFill>
                <a:latin typeface="Roboto"/>
                <a:ea typeface="Roboto"/>
                <a:cs typeface="Roboto"/>
                <a:sym typeface="Roboto"/>
              </a:rPr>
              <a:t>104.115.151.81</a:t>
            </a:r>
            <a:endParaRPr xmlns:a="http://schemas.openxmlformats.org/drawingml/2006/main" sz="1100">
              <a:solidFill>
                <a:schemeClr val="dk1"/>
              </a:solidFill>
              <a:latin typeface="Roboto"/>
              <a:ea typeface="Roboto"/>
              <a:cs typeface="Roboto"/>
              <a:sym typeface="Roboto"/>
            </a:endParaRPr>
          </a:p>
        </p:txBody>
      </p:sp>
      <p:cxnSp>
        <p:nvCxnSpPr>
          <p:cNvPr id="84" name="Google Shape;84;p14"/>
          <p:cNvCxnSpPr/>
          <p:nvPr/>
        </p:nvCxnSpPr>
        <p:spPr>
          <a:xfrm>
            <a:off x="5354897" y="4578054"/>
            <a:ext cx="16062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5" name="Google Shape;85;p14"/>
          <p:cNvSpPr/>
          <p:nvPr/>
        </p:nvSpPr>
        <p:spPr>
          <a:xfrm>
            <a:off x="6960936" y="4307046"/>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xmlns:a="http://schemas.openxmlformats.org/drawingml/2006/main" indent="0" lvl="0" marL="0" rtl="0" algn="ctr">
              <a:spcBef>
                <a:spcPts val="0"/>
              </a:spcBef>
              <a:spcAft>
                <a:spcPts val="0"/>
              </a:spcAft>
              <a:buNone/>
            </a:pPr>
            <a:r xmlns:a="http://schemas.openxmlformats.org/drawingml/2006/main">
              <a:rPr lang="en" sz="1100">
                <a:solidFill>
                  <a:schemeClr val="dk1"/>
                </a:solidFill>
                <a:latin typeface="Roboto"/>
                <a:ea typeface="Roboto"/>
                <a:cs typeface="Roboto"/>
                <a:sym typeface="Roboto"/>
              </a:rPr>
              <a:t>287d612e29b71c90aa54947313810a25 (MD5)</a:t>
            </a:r>
            <a:endParaRPr xmlns:a="http://schemas.openxmlformats.org/drawingml/2006/main"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